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9" r:id="rId7"/>
    <p:sldId id="288" r:id="rId8"/>
    <p:sldId id="289" r:id="rId9"/>
    <p:sldId id="291" r:id="rId10"/>
    <p:sldId id="293" r:id="rId11"/>
    <p:sldId id="271" r:id="rId12"/>
    <p:sldId id="272" r:id="rId13"/>
    <p:sldId id="273" r:id="rId14"/>
    <p:sldId id="274" r:id="rId15"/>
    <p:sldId id="275" r:id="rId16"/>
    <p:sldId id="277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FF7E407-57C6-4B00-B7C3-B18D7F82D934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247A5E2-6B30-4D6E-B5F6-2469E9E73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1714488"/>
            <a:ext cx="6243654" cy="264320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Физическое и психологическое здоровье – основа личностного развития младшего школьника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Подготовила: Образцова Людмила Николаевна, учитель начальных классов МБОУ СОШ № 16</a:t>
            </a:r>
          </a:p>
          <a:p>
            <a:r>
              <a:rPr lang="ru-RU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г. Балаково Саратовской области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1143000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Рекомендации учителям, обучающих детей с синдромом дефицита внимания с </a:t>
            </a:r>
            <a:r>
              <a:rPr lang="ru-RU" sz="2400" u="sng" dirty="0" err="1" smtClean="0">
                <a:solidFill>
                  <a:srgbClr val="FF0000"/>
                </a:solidFill>
              </a:rPr>
              <a:t>гиперактивностью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1.Ознакомьтесь с информацией о природе и симптомах синдрома дефицита внимания с </a:t>
            </a:r>
            <a:r>
              <a:rPr lang="ru-RU" sz="2000" dirty="0" err="1" smtClean="0"/>
              <a:t>гиперактивностью</a:t>
            </a:r>
            <a:r>
              <a:rPr lang="ru-RU" sz="2000" dirty="0" smtClean="0"/>
              <a:t>, обратите внимание на особенности его проявлений во время пребывания ребенка в учебном процессе.</a:t>
            </a:r>
          </a:p>
          <a:p>
            <a:pPr algn="just"/>
            <a:r>
              <a:rPr lang="ru-RU" sz="2000" dirty="0" smtClean="0"/>
              <a:t>2. Для улучшения организации учебной деятельности ребенка используйте простые средства — планы занятий в виде пиктограмм, списки, графики, часы со звонком. </a:t>
            </a:r>
          </a:p>
          <a:p>
            <a:pPr algn="just"/>
            <a:r>
              <a:rPr lang="ru-RU" sz="2000" dirty="0" smtClean="0"/>
              <a:t>3. Во время уроков важно ограничивать до минимума отвлекающие факторы. </a:t>
            </a:r>
          </a:p>
          <a:p>
            <a:pPr algn="just"/>
            <a:r>
              <a:rPr lang="ru-RU" sz="2000" dirty="0" smtClean="0"/>
              <a:t>4. В случае затруднений при выполнении классного задания ребенку должна быть предоставлена возможность обратиться за помощью к педагогу. </a:t>
            </a:r>
          </a:p>
          <a:p>
            <a:pPr algn="just"/>
            <a:r>
              <a:rPr lang="ru-RU" sz="2000" dirty="0" smtClean="0"/>
              <a:t>5. Задания следует разъяснять персонально или писать на доске, не сопровождая ироничным пояснением.</a:t>
            </a:r>
          </a:p>
          <a:p>
            <a:pPr algn="just"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6. Детям с синдромом </a:t>
            </a:r>
            <a:r>
              <a:rPr lang="ru-RU" dirty="0" err="1" smtClean="0"/>
              <a:t>гиперактивности</a:t>
            </a:r>
            <a:r>
              <a:rPr lang="ru-RU" dirty="0" smtClean="0"/>
              <a:t> нельзя делать резкие замечания, говорить «сядь ровно», «не крутись», « слушай», «не бегай».</a:t>
            </a:r>
          </a:p>
          <a:p>
            <a:pPr algn="just"/>
            <a:r>
              <a:rPr lang="ru-RU" dirty="0" smtClean="0"/>
              <a:t>7. Уроки необходимо строить по четко спланированному распорядку. На определенный отрезок времени ребенку дается лишь одно задание. Большое задание предлагается выполнить последовательно в виде частей, и педагог должен периодически контролировать ход работы над каждой из них, внося необходимые коррективы. </a:t>
            </a:r>
          </a:p>
          <a:p>
            <a:pPr algn="just"/>
            <a:r>
              <a:rPr lang="ru-RU" dirty="0" smtClean="0"/>
              <a:t>8. Обеспечивайте для ребенка индивидуальные условия, которые помогают ему быть более организованным. Например, через 20- минутные интервалы разрешайте ему вставать и ходить в конце класса.</a:t>
            </a:r>
          </a:p>
          <a:p>
            <a:pPr algn="just"/>
            <a:r>
              <a:rPr lang="ru-RU" dirty="0" smtClean="0"/>
              <a:t>9.Во время учебного дня предусматривается двигательная «разрядка»: каждые 15—20 мин. на уроке рекомендовано проводить </a:t>
            </a:r>
            <a:r>
              <a:rPr lang="ru-RU" dirty="0" err="1" smtClean="0"/>
              <a:t>физкультпаузы</a:t>
            </a:r>
            <a:r>
              <a:rPr lang="ru-RU" dirty="0" smtClean="0"/>
              <a:t>. </a:t>
            </a:r>
          </a:p>
          <a:p>
            <a:pPr algn="just"/>
            <a:endParaRPr lang="ru-RU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14290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10. Поощряйте ребенка, если он хорошо себя вёл на перемене, разрешите ему и одноклассникам дополнительно погулять еще несколько минут.</a:t>
            </a:r>
          </a:p>
          <a:p>
            <a:pPr algn="just"/>
            <a:r>
              <a:rPr lang="ru-RU" dirty="0" smtClean="0"/>
              <a:t>11. Обеспечьте для ученика возможность быстрого обращения за помощью. Выполняя задание, такие дети часто не понимают, что и как они делают. Не ждите, пока деятельность ребенка станет хаотичной, вовремя помогите ему правильно организовать свою работу. </a:t>
            </a:r>
          </a:p>
          <a:p>
            <a:pPr algn="just"/>
            <a:r>
              <a:rPr lang="ru-RU" dirty="0" smtClean="0"/>
              <a:t>12. Придерживайтесь позитивной модели поведения. Не стесняйтесь хвалить ребенка, дети с синдромом дефицита внимания с </a:t>
            </a:r>
            <a:r>
              <a:rPr lang="ru-RU" dirty="0" err="1" smtClean="0"/>
              <a:t>гиперактивностью</a:t>
            </a:r>
            <a:r>
              <a:rPr lang="ru-RU" dirty="0" smtClean="0"/>
              <a:t> более других нуждаются в похвале. </a:t>
            </a:r>
            <a:endParaRPr lang="ru-RU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142852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50019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            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</a:t>
            </a:r>
            <a:r>
              <a:rPr lang="ru-RU" sz="2400" u="sng" dirty="0" smtClean="0">
                <a:solidFill>
                  <a:srgbClr val="FF0000"/>
                </a:solidFill>
              </a:rPr>
              <a:t>Дети с нарушением зрения 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Мы принимаем детей с такими нарушениями зрения : косоглазие, близорукость, дальнозоркость, астигматизм и др. </a:t>
            </a:r>
          </a:p>
          <a:p>
            <a:pPr algn="just"/>
            <a:r>
              <a:rPr lang="ru-RU" dirty="0" smtClean="0"/>
              <a:t>У детей с патологией органов зрения наблюдается немного замедленное развитие, что вызвано меньшим и несколько бедным запасом представлений, ограниченностью в овладении пространством, а самое главное – меньшей активностью при познании окружающего мира.</a:t>
            </a:r>
            <a:br>
              <a:rPr lang="ru-RU" dirty="0" smtClean="0"/>
            </a:br>
            <a:r>
              <a:rPr lang="ru-RU" dirty="0" smtClean="0"/>
              <a:t>Нарушения зрения ведет к появлению вторичных отклонений в психическом и физическом развитии. Страдают функции, тесно связанные со зрением, в особенности восприятие предметов и явлений действительности, формирование представлений и измерительных действий. При нарушении зрения  отмечаются недостатки в формировании скорости, точности, координации движений. </a:t>
            </a:r>
            <a:endParaRPr lang="ru-RU" dirty="0"/>
          </a:p>
        </p:txBody>
      </p:sp>
      <p:pic>
        <p:nvPicPr>
          <p:cNvPr id="13315" name="Picture 3" descr="http://t2.gstatic.com/images?q=tbn:ANd9GcT-Nj_Bs3RBI6WvoErZGodeiR2Nn-JPt4_r9LcDTPzA3PwFHkI__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14290"/>
            <a:ext cx="2428892" cy="1428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Рекомендации учителям при работе со  слабовидящим школьником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200" dirty="0" smtClean="0"/>
              <a:t>Учитель должен знать индивидуальные особенности функционирования зрительной системы ученика. </a:t>
            </a:r>
          </a:p>
          <a:p>
            <a:pPr algn="just"/>
            <a:r>
              <a:rPr lang="ru-RU" sz="2200" dirty="0" smtClean="0"/>
              <a:t>Обеспечивать ребёнку дополнительное освещение, необходимое для нормального функционирования зрения. Если у ученика наблюдается сильная светобоязнь, его нужно посадить спиной к окну или закрыть окно шторой. </a:t>
            </a:r>
          </a:p>
          <a:p>
            <a:pPr algn="just"/>
            <a:r>
              <a:rPr lang="ru-RU" sz="2200" dirty="0" smtClean="0"/>
              <a:t>В процессе выполнения письменной работы, необходимо следить за осанкой ученика с нарушением зрения. Расстояние от глаз ученика до рабочей поверхности должно быть не менее 30 см. Для чтения можно использовать подставки. </a:t>
            </a:r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210452" cy="9397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7467600" cy="5259530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Оптимальная нагрузка на зрение у слабовидящих учеников составляет не более 15 - 20 минут непрерывной работы.</a:t>
            </a:r>
          </a:p>
          <a:p>
            <a:pPr algn="just"/>
            <a:r>
              <a:rPr lang="ru-RU" sz="2200" dirty="0" smtClean="0"/>
              <a:t>На уроках математики необходимо использовать компенсаторные механизмы памяти (устный счет). </a:t>
            </a:r>
          </a:p>
          <a:p>
            <a:pPr algn="just"/>
            <a:r>
              <a:rPr lang="ru-RU" sz="2200" dirty="0" smtClean="0"/>
              <a:t>Речь учителя должна быть выразительной и точной, необходимо проговаривать все, что он делает, пишет, рисует или когда проводит опыт. </a:t>
            </a:r>
          </a:p>
          <a:p>
            <a:pPr algn="just"/>
            <a:r>
              <a:rPr lang="ru-RU" sz="2200" dirty="0" smtClean="0"/>
              <a:t>Темп письма и чтения слабовидящего ниже. Словарную работу следует проводить на каждом уроке, а не только на уроках родного языка, т.к. для многих слабовидящих характерен </a:t>
            </a:r>
            <a:r>
              <a:rPr lang="ru-RU" sz="2200" dirty="0" err="1" smtClean="0"/>
              <a:t>вербализм</a:t>
            </a:r>
            <a:r>
              <a:rPr lang="ru-RU" sz="2200" dirty="0" smtClean="0"/>
              <a:t>, который объясняется </a:t>
            </a:r>
            <a:r>
              <a:rPr lang="ru-RU" sz="2200" dirty="0" err="1" smtClean="0"/>
              <a:t>обедненностью</a:t>
            </a:r>
            <a:r>
              <a:rPr lang="ru-RU" sz="2200" dirty="0" smtClean="0"/>
              <a:t> опыта и отсутствием за словом конкретных представлений. 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Организация режима пребывания детей в школе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В первый класс начальной школы</a:t>
            </a:r>
            <a:r>
              <a:rPr lang="ru-RU" b="1" dirty="0" smtClean="0"/>
              <a:t> </a:t>
            </a:r>
            <a:r>
              <a:rPr lang="ru-RU" dirty="0" smtClean="0"/>
              <a:t>принимаются дети, достигшие 6,5 лет и не имеющие противопоказаний для обучения в 1 классе начальной школы. В основном это выпускники дошкольных учреждений. Начальная продолжительность обучения в школе составляет 4 года. </a:t>
            </a:r>
          </a:p>
          <a:p>
            <a:pPr algn="just"/>
            <a:r>
              <a:rPr lang="ru-RU" dirty="0" smtClean="0"/>
              <a:t>Дети находятся в школе в режиме пятидневной недели с 8.00 до 18.00. Это обеспечивает интеграцию основного и дополнительного образования учащихся в течение дня; позволяет наиболее полно объединить учебную и </a:t>
            </a:r>
            <a:r>
              <a:rPr lang="ru-RU" dirty="0" err="1" smtClean="0"/>
              <a:t>внеучебную</a:t>
            </a:r>
            <a:r>
              <a:rPr lang="ru-RU" dirty="0" smtClean="0"/>
              <a:t> сферы деятельности ребёнка в условиях учебного сообщества; объединяет в единый функциональный комплекс образовательные и оздоровительные процессы, формирует образовательное пространство, способствует реализации индивидуальных образовательных маршрутов учащихся. Летом работает оздоровительный лагерь.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Организация двигательного режима младших школьников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В нашей школе используются оптимальные двигательные режимы для детей с учетом их возрастных, </a:t>
            </a:r>
            <a:r>
              <a:rPr lang="ru-RU" dirty="0" err="1" smtClean="0"/>
              <a:t>психологических,индивидуальных</a:t>
            </a:r>
            <a:r>
              <a:rPr lang="ru-RU" dirty="0" smtClean="0"/>
              <a:t> особенностей; у учащихся формируются основы здорового образа жизни, развитие творческой самостоятельности посредством освоения двигательной деятельности. При включении детей в двигательный режим педагоги создают условия для возникновения положительных эмоций.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u="sng" dirty="0" smtClean="0">
                <a:solidFill>
                  <a:srgbClr val="FF0000"/>
                </a:solidFill>
              </a:rPr>
              <a:t>Двигательный режим детей младшего школьного возраста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142985"/>
          <a:ext cx="8258204" cy="5600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9102"/>
                <a:gridCol w="4129102"/>
              </a:tblGrid>
              <a:tr h="4791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Виды занятий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Особенности организации</a:t>
                      </a:r>
                    </a:p>
                  </a:txBody>
                  <a:tcPr marL="68580" marR="68580" marT="0" marB="0"/>
                </a:tc>
              </a:tr>
              <a:tr h="1093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Самостоятельная двигательная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деятельность.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Ежедневно, характер и продолжительность зависят от индивидуальных данных и потребностей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детей.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91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Учебные по физической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культуре.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 раза в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неделю.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5207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Физкультурно-оздоровительные занятия: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утренняя гимнастика;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двигательная разминка, воздушные и водные процедуры после дневного сна ( на ЛОЛ);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подвижные игры и физические упражнения на открытом воздухе(ГПД);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прогулки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экскурсии;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корригирующая, лечебная гимнастика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ЛОЛ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). 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Ежедневно, 6-8 минут.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Ежедневно, по мере пробуждения и подъема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детей.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Ежедневно, не менее 2 раз в день.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1- 2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раза в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месяц,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 минут.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По назначению врача.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57158" y="214290"/>
          <a:ext cx="8324856" cy="6072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2428"/>
                <a:gridCol w="4162428"/>
              </a:tblGrid>
              <a:tr h="1590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Активный отдых: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физкультурный досуг;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физкультурные праздники;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день здоровья.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Каждый день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(на переменах)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                                                  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2 - 3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раза в год,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 минут.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                                                        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– 2 раза в год </a:t>
                      </a:r>
                    </a:p>
                  </a:txBody>
                  <a:tcPr marL="68580" marR="68580" marT="0" marB="0"/>
                </a:tc>
              </a:tr>
              <a:tr h="5748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Группы специальной физической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подготовки.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назначению врача.</a:t>
                      </a:r>
                    </a:p>
                  </a:txBody>
                  <a:tcPr marL="68580" marR="68580" marT="0" marB="0"/>
                </a:tc>
              </a:tr>
              <a:tr h="5748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Кружки по видам физических упражнений, игр, танцев.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Не более 2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неделю, 30-40 минут</a:t>
                      </a:r>
                    </a:p>
                  </a:txBody>
                  <a:tcPr marL="68580" marR="68580" marT="0" marB="0"/>
                </a:tc>
              </a:tr>
              <a:tr h="33319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Домашние занятия родителей с детьми (по советам учителей).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Участие родителей в физкультурно-оздоровительных массовых мероприятиях школы во время подготовки и проведения физкультурных досугов, праздников, дней здоровья, туристических походов и т.п.; посещение открытых занятий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http://cs9395.vkontakte.ru/u1838023/99062133/x_9a4db1d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857628"/>
            <a:ext cx="185738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В настоящее время внимание многих педагогов и психологов во всем мире привлечено к проблемам детей дошкольного и младшего школьного возраста. Этот интерес далеко не случаен, так как обнаруживается, что именно</a:t>
            </a:r>
            <a:r>
              <a:rPr lang="ru-RU" b="1" dirty="0" smtClean="0"/>
              <a:t> эти годы жизни являются периодом наиболее интенсивного развития, когда закладывается фундамент физического и психического здоровья личности.</a:t>
            </a:r>
            <a:endParaRPr lang="ru-RU" b="1" dirty="0"/>
          </a:p>
        </p:txBody>
      </p:sp>
      <p:pic>
        <p:nvPicPr>
          <p:cNvPr id="4" name="Picture 2" descr="http://t2.gstatic.com/images?q=tbn:ANd9GcSiOUh4C_X2qJlLTTcTw9KZSgdFA9vowfFkXnQRnihO3UbWXjvv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929198"/>
            <a:ext cx="26193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            </a:t>
            </a:r>
            <a:r>
              <a:rPr lang="ru-RU" sz="2400" u="sng" dirty="0" smtClean="0">
                <a:solidFill>
                  <a:srgbClr val="FF0000"/>
                </a:solidFill>
              </a:rPr>
              <a:t>Методика «Лесенка»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Методика «Лесенка» эффективно используется с целью изучения самооценки младших школьников.</a:t>
            </a:r>
          </a:p>
          <a:p>
            <a:pPr algn="just"/>
            <a:r>
              <a:rPr lang="ru-RU" dirty="0" smtClean="0"/>
              <a:t>Учебные материалы: у ученика – бланк с нарисованной лесенкой, ручка или карандаш; на классной доске нарисована лесенка.</a:t>
            </a:r>
          </a:p>
          <a:p>
            <a:pPr algn="just"/>
            <a:r>
              <a:rPr lang="ru-RU" dirty="0" smtClean="0"/>
              <a:t>Инструкция:</a:t>
            </a:r>
          </a:p>
          <a:p>
            <a:pPr algn="just"/>
            <a:r>
              <a:rPr lang="ru-RU" dirty="0" smtClean="0"/>
              <a:t>1. «Возьми красный карандаш и послушай задание. Вот лесенка. Если  на ней расположить всех ребят, то здесь (показать первую ступеньку, не называя ее номер) будут стоять самые хорошие ребята, тут (показать вторую и третью) – хорошие, здесь (показать четвертую) – ни хорошие, ни плохие ребята, тут (показать пятую и шестую ступеньки) – плохие, а здесь (показать седьмую ступеньку) – самые плохие. На какую ступеньку ты поставишь себя? Нарисуй на ней кружок».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sz="2400" u="sng" dirty="0" smtClean="0">
                <a:solidFill>
                  <a:srgbClr val="FF0000"/>
                </a:solidFill>
              </a:rPr>
              <a:t>Интерпретация результатов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Ступенька 1 – завышенная самооценка</a:t>
            </a:r>
          </a:p>
          <a:p>
            <a:pPr algn="just"/>
            <a:r>
              <a:rPr lang="ru-RU" dirty="0" smtClean="0"/>
              <a:t>Она чаще всего характерна для первоклассников и является для них возрастной нормой. В беседе дети объясняют свой выбор так: «Я поставлю себя на первую ступеньку, потому что она высокая», «Я самый лучший», «Я себя очень люблю», «Тут стоят самые хорошие ребята, и я тоже хочу быть с ними». Нередко бывает так, что ребенок не может объяснить свой выбор, молчит, улыбается или напряженно думает. Это связано со слабо развитой рефлексией (способностью анализировать свою деятельность и соотносить мнения, переживания и действия с мнениями и оценками окружающих).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sz="2400" u="sng" dirty="0" smtClean="0">
                <a:solidFill>
                  <a:srgbClr val="FF0000"/>
                </a:solidFill>
              </a:rPr>
              <a:t>Интерпретация результатов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Ступеньки 2, 3 – адекватная самооценка</a:t>
            </a:r>
          </a:p>
          <a:p>
            <a:pPr algn="just"/>
            <a:r>
              <a:rPr lang="ru-RU" dirty="0" smtClean="0"/>
              <a:t>У ребенка сформировано положительное отношение к себе, он умеет оценивать себя и свою деятельность: «Я хороший, потому что я помогаю маме», «Я хороший, потому что учусь на одни пятерки, книжки люблю читать», «Я друзьям помогаю, хорошо с ними играю», – и т.д. Это нормальный вариант развития самооценки.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sz="2400" u="sng" dirty="0" smtClean="0">
                <a:solidFill>
                  <a:srgbClr val="FF0000"/>
                </a:solidFill>
              </a:rPr>
              <a:t>Интерпретация результатов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Ступенька 4 – заниженная самооценка</a:t>
            </a:r>
          </a:p>
          <a:p>
            <a:pPr algn="just"/>
            <a:r>
              <a:rPr lang="ru-RU" dirty="0" smtClean="0"/>
              <a:t>Дети, ставящие себя на четвертую ступеньку, имеют несколько заниженную самооценку. Как правило, это связано с определенной психологической проблемой ученика. В беседе ребенок может о ней рассказать. Например: «Я и ни хороший и ни плохой, потому что я бываю добрым (когда помогаю папе), бываю злым (когда на братика своего кричу)». Здесь налицо проблемы во взаимоотношениях в семье. «Я ни хорошая и ни плохая, потому что пишу плохо буквы, а мама и учительница меня ругают за это». В данном случае разрушены ситуация успеха и положительное отношение школьницы, по меньшей мере к урокам письма; нарушены межличностные отношения со значимыми взрослыми».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sz="2400" u="sng" dirty="0" smtClean="0">
                <a:solidFill>
                  <a:srgbClr val="FF0000"/>
                </a:solidFill>
              </a:rPr>
              <a:t>Интерпретация результатов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Ступеньки 5, 6 – низкая самооценка</a:t>
            </a:r>
          </a:p>
          <a:p>
            <a:pPr algn="just"/>
            <a:r>
              <a:rPr lang="ru-RU" dirty="0" smtClean="0"/>
              <a:t>По статистике, младших школьников с низкой самооценкой в классе около 8–10%. Следует сразу оговориться, что иногда у ребенка </a:t>
            </a:r>
            <a:r>
              <a:rPr lang="ru-RU" dirty="0" err="1" smtClean="0"/>
              <a:t>ситуативно</a:t>
            </a:r>
            <a:r>
              <a:rPr lang="ru-RU" dirty="0" smtClean="0"/>
              <a:t> занижается самооценка. На момент опроса что-то могло произойти: ссора с товарищем, плохая отметка, неудачно наклеенный домик на уроке труда и т.д. И в беседе ученик расскажет об этом. Например: «Я плохой, потому что подрался с Сережей на перемене», «Я плохая, потому что написала диктант на три», – и т.д. В таких случаях, как правило, через день-другой Вы получите от ребенка другой ответ (с положительной самооценкой).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sz="2400" u="sng" dirty="0" smtClean="0">
                <a:solidFill>
                  <a:srgbClr val="FF0000"/>
                </a:solidFill>
              </a:rPr>
              <a:t>Интерпретация результатов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Ступенька 7 – резко заниженная самооценка</a:t>
            </a:r>
          </a:p>
          <a:p>
            <a:pPr algn="just"/>
            <a:r>
              <a:rPr lang="ru-RU" dirty="0" smtClean="0"/>
              <a:t>Ребенок, который выбирает самую нижнюю ступеньку, находится в ситуации школьной </a:t>
            </a:r>
            <a:r>
              <a:rPr lang="ru-RU" dirty="0" err="1" smtClean="0"/>
              <a:t>дезадаптации</a:t>
            </a:r>
            <a:r>
              <a:rPr lang="ru-RU" dirty="0" smtClean="0"/>
              <a:t>, личностного и эмоционального неблагополучия. Чтобы отнести себя к «самым плохим ребятам», нужен комплекс негативных, постоянно влияющих на школьника факторов. К несчастью, школа нередко становится одним из таких факторов.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62510248 e1364204052579 250x191 Тест Лесенка поможет выявить уровень самооценки ребе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786322"/>
            <a:ext cx="2381250" cy="1819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Анализ многочисленных определений личности показал, что </a:t>
            </a:r>
            <a:r>
              <a:rPr lang="ru-RU" b="1" dirty="0" smtClean="0"/>
              <a:t>личность определяется как устойчивая целостность психических свойств и отношений, обладающая активностью в индивидуальном и внутреннем аспектах.</a:t>
            </a:r>
          </a:p>
          <a:p>
            <a:pPr algn="just"/>
            <a:r>
              <a:rPr lang="ru-RU" dirty="0" smtClean="0"/>
              <a:t>В центре изучения психологии личности находятся индивидуально-психологические или дифференциально-психологические особенности личности человека: </a:t>
            </a:r>
            <a:r>
              <a:rPr lang="ru-RU" b="1" dirty="0" smtClean="0"/>
              <a:t>характер, темперамент, способности, ведущие мотивы поведения, профессиональные склонности и умения, устойчивые и индивидуальные свойства.</a:t>
            </a:r>
          </a:p>
          <a:p>
            <a:endParaRPr lang="ru-RU" dirty="0"/>
          </a:p>
        </p:txBody>
      </p:sp>
      <p:pic>
        <p:nvPicPr>
          <p:cNvPr id="5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14290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/>
              <a:t>Период младшего школьного возраста является очень ответственным и важным в становлении личности ребенка.</a:t>
            </a:r>
            <a:r>
              <a:rPr lang="ru-RU" dirty="0" smtClean="0"/>
              <a:t> В этот период закладываются основные характерные черты личности ребенка, его мыслительные функции, умения работать с информацией и т.д.</a:t>
            </a:r>
          </a:p>
          <a:p>
            <a:pPr algn="just"/>
            <a:r>
              <a:rPr lang="ru-RU" dirty="0" smtClean="0"/>
              <a:t>На данном периоде развития ребенка идет смена ведущей деятельности с игровой на обучение. </a:t>
            </a:r>
            <a:r>
              <a:rPr lang="ru-RU" b="1" dirty="0" smtClean="0"/>
              <a:t>Очень важно в этот период создать благоприятные основы для личностного развития ребенка,</a:t>
            </a:r>
            <a:r>
              <a:rPr lang="ru-RU" dirty="0" smtClean="0"/>
              <a:t> для развития его интеллекта, познавательных функций, умений взаимодействовать с людьми, обучаться и анализировать полученную информацию, вырабатывать свои взгляды и точку зрения на жизненные аспекты, стремится к достигнутым целям и т.д.</a:t>
            </a:r>
          </a:p>
          <a:p>
            <a:endParaRPr lang="ru-RU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285728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+mn-lt"/>
              </a:rPr>
              <a:t>Характеристика учащихся с нарушениями развития и нарушениями здоровья</a:t>
            </a:r>
            <a:endParaRPr lang="ru-RU" sz="2400" u="sng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2200" dirty="0" smtClean="0"/>
              <a:t>Дети с задержкой психического развития (ЗПР)</a:t>
            </a:r>
          </a:p>
          <a:p>
            <a:r>
              <a:rPr lang="ru-RU" sz="2200" dirty="0" smtClean="0"/>
              <a:t>Дети с сердечно - сосудистыми заболеваниями</a:t>
            </a:r>
          </a:p>
          <a:p>
            <a:r>
              <a:rPr lang="ru-RU" sz="2200" dirty="0" smtClean="0"/>
              <a:t>Дети с сахарным диабетом</a:t>
            </a:r>
          </a:p>
          <a:p>
            <a:r>
              <a:rPr lang="ru-RU" sz="2200" dirty="0" smtClean="0"/>
              <a:t>Дети с нарушением  зрения</a:t>
            </a:r>
          </a:p>
          <a:p>
            <a:r>
              <a:rPr lang="ru-RU" sz="2200" dirty="0" smtClean="0"/>
              <a:t>Дети с нарушением слуха</a:t>
            </a:r>
          </a:p>
          <a:p>
            <a:r>
              <a:rPr lang="ru-RU" sz="2200" dirty="0" smtClean="0"/>
              <a:t>Дети с  синдромом дефицита внимания и </a:t>
            </a:r>
            <a:r>
              <a:rPr lang="ru-RU" sz="2200" dirty="0" err="1" smtClean="0"/>
              <a:t>гиперактивностью</a:t>
            </a:r>
            <a:r>
              <a:rPr lang="ru-RU" sz="2200" dirty="0" smtClean="0"/>
              <a:t> (СДВГ)</a:t>
            </a:r>
          </a:p>
          <a:p>
            <a:r>
              <a:rPr lang="ru-RU" sz="2200" dirty="0" smtClean="0"/>
              <a:t>Дети с минимальными мозговыми </a:t>
            </a:r>
          </a:p>
          <a:p>
            <a:pPr>
              <a:buNone/>
            </a:pPr>
            <a:r>
              <a:rPr lang="ru-RU" sz="2200" dirty="0" smtClean="0"/>
              <a:t>    дисфункциями (ММД)</a:t>
            </a:r>
            <a:endParaRPr lang="ru-RU" sz="2200" dirty="0"/>
          </a:p>
        </p:txBody>
      </p:sp>
      <p:pic>
        <p:nvPicPr>
          <p:cNvPr id="4" name="Рисунок 3" descr="http://www.shkola-razvitiya.ru/pics/issues/28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4071942"/>
            <a:ext cx="1914525" cy="246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Значительные трудности психологического характера нередко обуславливают различные </a:t>
            </a:r>
            <a:r>
              <a:rPr lang="ru-RU" b="1" dirty="0" smtClean="0"/>
              <a:t>психосоматические нарушения, частые простудные заболевания, проявления </a:t>
            </a:r>
            <a:r>
              <a:rPr lang="ru-RU" b="1" dirty="0" err="1" smtClean="0"/>
              <a:t>вегетососудистой</a:t>
            </a:r>
            <a:r>
              <a:rPr lang="ru-RU" b="1" dirty="0" smtClean="0"/>
              <a:t> </a:t>
            </a:r>
            <a:r>
              <a:rPr lang="ru-RU" b="1" dirty="0" err="1" smtClean="0"/>
              <a:t>дистонии</a:t>
            </a:r>
            <a:r>
              <a:rPr lang="ru-RU" b="1" dirty="0" smtClean="0"/>
              <a:t>, проблемы в обучении и нарушении поведения, занижают самооценку, уверенность в себе. М</a:t>
            </a:r>
            <a:r>
              <a:rPr lang="ru-RU" dirty="0" smtClean="0"/>
              <a:t>огут наблюдаться простые и социальные </a:t>
            </a:r>
            <a:r>
              <a:rPr lang="ru-RU" b="1" dirty="0" smtClean="0"/>
              <a:t>фобии, вспыльчивость, задиристость, оппозиционное и агрессивное поведение.</a:t>
            </a:r>
          </a:p>
          <a:p>
            <a:endParaRPr lang="ru-RU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142852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(СГДВ) синдромом дефицита внимания с         </a:t>
            </a:r>
            <a:r>
              <a:rPr lang="ru-RU" sz="2400" u="sng" dirty="0" err="1" smtClean="0">
                <a:solidFill>
                  <a:srgbClr val="FF0000"/>
                </a:solidFill>
              </a:rPr>
              <a:t>гиперактивностью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Термин «синдром дефицита внимания» говорит сам за себя: дети, страдающие СДВ, не в состоянии в течение долгого времени заниматься одним и тем же делом — их способность концентрировать внимание весьма кратковременна. Кроме того, они с легкостью отвлекаются на что-то новое, не способны предвидеть последствия своего поведения, не признают авторитетов, что может приводить к антиобщественным поступкам.</a:t>
            </a:r>
          </a:p>
          <a:p>
            <a:pPr algn="just">
              <a:buNone/>
            </a:pPr>
            <a:r>
              <a:rPr lang="ru-RU" dirty="0" smtClean="0"/>
              <a:t>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err="1" smtClean="0"/>
              <a:t>Гиперактивные</a:t>
            </a:r>
            <a:r>
              <a:rPr lang="ru-RU" dirty="0" smtClean="0"/>
              <a:t> дети  не в состоянии </a:t>
            </a:r>
          </a:p>
          <a:p>
            <a:pPr algn="just">
              <a:buNone/>
            </a:pPr>
            <a:r>
              <a:rPr lang="ru-RU" dirty="0" smtClean="0"/>
              <a:t>   хотя бы недолго посидеть спокойно, </a:t>
            </a:r>
          </a:p>
          <a:p>
            <a:pPr algn="just">
              <a:buNone/>
            </a:pPr>
            <a:r>
              <a:rPr lang="ru-RU" dirty="0" smtClean="0"/>
              <a:t>   постоянно носятся туда-сюда,  очень шумны и импульсивны, нередко, в середине урока,  вдруг начинают прыгать или выкрикивать что-то, совершенно не относящееся к занятиям. Часто они «выпаливают» ответ прежде, чем учитель обратится к ним с вопросом. Поскольку степень сосредоточенности у них очень мала, они не усваивают большую часть того, о чем говорится на уроке, и часто отвлекаются на другие вещи, к примеру, на происходящее за окном класса.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http://nsc.1september.ru/2009/17/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42852"/>
            <a:ext cx="170497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7467600" cy="5286412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Это отражается на их школьных успехах. Домашние задания превращаются в настоящее мучение: многие сидят часами над выполнением одного задания, так как постоянно на что-то отвлекаются. Характерны проблемы со счётом или грамотностью.</a:t>
            </a:r>
          </a:p>
          <a:p>
            <a:pPr algn="just"/>
            <a:r>
              <a:rPr lang="ru-RU" sz="2200" dirty="0" smtClean="0"/>
              <a:t>Эмоциональное состояние таких детей запаздывает, что проявляется в их неуравновешенности, вспыльчивости, заниженной самооценке. Данные признаки часто сочетаются с тиками, головными болями, страхами, проявлением низкой успеваемости, несмотря на достаточно высокий интеллект. В силу своей нетерпеливости и легкой возбудимости они часто вступают в конфликты со сверстниками и взрослыми, что усугубляет проблемы с обучением. </a:t>
            </a:r>
            <a:endParaRPr lang="ru-RU" sz="2200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14290"/>
            <a:ext cx="863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614</TotalTime>
  <Words>2094</Words>
  <Application>Microsoft Office PowerPoint</Application>
  <PresentationFormat>Экран (4:3)</PresentationFormat>
  <Paragraphs>109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Физическое и психологическое здоровье – основа личностного развития младшего школьника </vt:lpstr>
      <vt:lpstr>Слайд 2</vt:lpstr>
      <vt:lpstr>Слайд 3</vt:lpstr>
      <vt:lpstr>Слайд 4</vt:lpstr>
      <vt:lpstr>Характеристика учащихся с нарушениями развития и нарушениями здоровья</vt:lpstr>
      <vt:lpstr>Слайд 6</vt:lpstr>
      <vt:lpstr>(СГДВ) синдромом дефицита внимания с         гиперактивностью </vt:lpstr>
      <vt:lpstr>Слайд 8</vt:lpstr>
      <vt:lpstr>Слайд 9</vt:lpstr>
      <vt:lpstr>Рекомендации учителям, обучающих детей с синдромом дефицита внимания с гиперактивностью </vt:lpstr>
      <vt:lpstr>Слайд 11</vt:lpstr>
      <vt:lpstr>Слайд 12</vt:lpstr>
      <vt:lpstr>                                                                                                    Дети с нарушением зрения  </vt:lpstr>
      <vt:lpstr>Рекомендации учителям при работе со  слабовидящим школьником</vt:lpstr>
      <vt:lpstr>Слайд 15</vt:lpstr>
      <vt:lpstr>Организация режима пребывания детей в школе</vt:lpstr>
      <vt:lpstr>Организация двигательного режима младших школьников </vt:lpstr>
      <vt:lpstr>Двигательный режим детей младшего школьного возраста </vt:lpstr>
      <vt:lpstr> </vt:lpstr>
      <vt:lpstr>                       Методика «Лесенка»</vt:lpstr>
      <vt:lpstr>           Интерпретация результатов</vt:lpstr>
      <vt:lpstr>             Интерпретация результатов </vt:lpstr>
      <vt:lpstr>              Интерпретация результатов </vt:lpstr>
      <vt:lpstr>             Интерпретация результатов</vt:lpstr>
      <vt:lpstr>            Интерпретация результатов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Физическое и психологическое здоровье – основа личностного развития младшего школьника </dc:title>
  <dc:creator>Admin</dc:creator>
  <cp:lastModifiedBy>Admin</cp:lastModifiedBy>
  <cp:revision>56</cp:revision>
  <dcterms:created xsi:type="dcterms:W3CDTF">2013-03-24T13:43:07Z</dcterms:created>
  <dcterms:modified xsi:type="dcterms:W3CDTF">2013-11-07T16:52:59Z</dcterms:modified>
</cp:coreProperties>
</file>