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sldIdLst>
    <p:sldId id="257" r:id="rId2"/>
    <p:sldId id="302" r:id="rId3"/>
    <p:sldId id="286" r:id="rId4"/>
    <p:sldId id="258" r:id="rId5"/>
    <p:sldId id="293" r:id="rId6"/>
    <p:sldId id="287" r:id="rId7"/>
    <p:sldId id="285" r:id="rId8"/>
    <p:sldId id="303" r:id="rId9"/>
    <p:sldId id="289" r:id="rId10"/>
    <p:sldId id="299" r:id="rId11"/>
    <p:sldId id="261" r:id="rId12"/>
    <p:sldId id="291" r:id="rId13"/>
    <p:sldId id="264" r:id="rId14"/>
    <p:sldId id="265" r:id="rId15"/>
    <p:sldId id="301" r:id="rId16"/>
    <p:sldId id="296" r:id="rId17"/>
    <p:sldId id="267" r:id="rId18"/>
    <p:sldId id="300" r:id="rId19"/>
    <p:sldId id="268" r:id="rId20"/>
    <p:sldId id="294" r:id="rId21"/>
    <p:sldId id="271" r:id="rId22"/>
    <p:sldId id="304" r:id="rId23"/>
    <p:sldId id="306" r:id="rId24"/>
    <p:sldId id="274" r:id="rId25"/>
    <p:sldId id="278" r:id="rId26"/>
    <p:sldId id="305" r:id="rId27"/>
    <p:sldId id="307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58A"/>
    <a:srgbClr val="F151B8"/>
    <a:srgbClr val="28883A"/>
    <a:srgbClr val="5E023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CB53A-F4AF-431E-8BE9-AAE360EE39E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6C4A4-2CDA-466B-A8C2-1C8DDBFA6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1234 – стих.  Назовите имена</a:t>
            </a:r>
            <a:r>
              <a:rPr lang="ru-RU" baseline="0" dirty="0" smtClean="0"/>
              <a:t> клоунов. Какой парный согласный звук глухой, а какой звонкий. 56 Проверка.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Какими слогами жонглирует Бом,</a:t>
            </a:r>
            <a:r>
              <a:rPr lang="ru-RU" baseline="0" dirty="0" smtClean="0"/>
              <a:t> а какими </a:t>
            </a:r>
            <a:r>
              <a:rPr lang="ru-RU" baseline="0" dirty="0" err="1" smtClean="0"/>
              <a:t>Пэм</a:t>
            </a:r>
            <a:r>
              <a:rPr lang="ru-RU" baseline="0" dirty="0" smtClean="0"/>
              <a:t>? Проверка.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изображено на картинках? Как одним словом называют:</a:t>
            </a:r>
            <a:r>
              <a:rPr lang="ru-RU" baseline="0" dirty="0" smtClean="0"/>
              <a:t> пальто, брюки, юбку, футболку, шубу, блузку?  Проверка.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изображено на картинках? Как одним словом называют: тапки,</a:t>
            </a:r>
            <a:r>
              <a:rPr lang="ru-RU" baseline="0" dirty="0" smtClean="0"/>
              <a:t> сапоги, пуанты, ботинки, лапти, шлепки? Проверка.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Фрукты,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овощи.</a:t>
            </a:r>
            <a:r>
              <a:rPr lang="ru-RU" dirty="0" err="1" smtClean="0"/>
              <a:t>Проверка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Подсказки в картинках.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</a:t>
            </a:r>
            <a:r>
              <a:rPr lang="ru-RU" baseline="0" dirty="0" smtClean="0"/>
              <a:t> и П в позиции оглушения и озвончения.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Согласование, существительное, подлежащее.</a:t>
            </a:r>
            <a:r>
              <a:rPr lang="ru-RU" baseline="0" dirty="0" smtClean="0"/>
              <a:t> Проверка.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 предложения.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A6C4A4-2CDA-466B-A8C2-1C8DDBFA6A1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ndAc>
      <p:stSnd>
        <p:snd r:embed="rId1" name="drumroll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11/23/2011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sndAc>
      <p:stSnd>
        <p:snd r:embed="rId13" name="drumroll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audio" Target="../media/audio1.wav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audio" Target="../media/audio1.wav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jpeg"/><Relationship Id="rId3" Type="http://schemas.openxmlformats.org/officeDocument/2006/relationships/audio" Target="../media/audio1.wav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5" Type="http://schemas.openxmlformats.org/officeDocument/2006/relationships/image" Target="../media/image4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Relationship Id="rId1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audio" Target="../media/audio1.wav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audio" Target="../media/audio1.wav"/><Relationship Id="rId7" Type="http://schemas.openxmlformats.org/officeDocument/2006/relationships/image" Target="../media/image6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8.gif"/><Relationship Id="rId7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12.jpeg"/><Relationship Id="rId10" Type="http://schemas.openxmlformats.org/officeDocument/2006/relationships/image" Target="../media/image45.jpeg"/><Relationship Id="rId4" Type="http://schemas.openxmlformats.org/officeDocument/2006/relationships/image" Target="../media/image7.gif"/><Relationship Id="rId9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0676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Логопедическое  занятие по теме «Дифференциация парных согласных Б-П»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86200"/>
            <a:ext cx="7467600" cy="2239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Автор учитель-логопед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ГОУ ЦПМСС Калининского района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Санкт-Петербурга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Григорьева Надежда Анатольевна</a:t>
            </a:r>
          </a:p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E5058A"/>
                </a:solidFill>
              </a:rPr>
              <a:t>ЗАКОЛДОВАННЫЕ  БУКВЫ</a:t>
            </a:r>
            <a:endParaRPr lang="ru-RU" sz="4400" b="1" dirty="0">
              <a:solidFill>
                <a:srgbClr val="E5058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7467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9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9600" b="1" dirty="0" smtClean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587689">
            <a:off x="1760333" y="2644170"/>
            <a:ext cx="12105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890607">
            <a:off x="5334000" y="2967335"/>
            <a:ext cx="152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endParaRPr lang="ru-RU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1120516">
            <a:off x="2590800" y="1371600"/>
            <a:ext cx="3429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  <a:endParaRPr lang="ru-RU" sz="9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617044">
            <a:off x="2743200" y="3733800"/>
            <a:ext cx="1905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9600" b="1" dirty="0" smtClean="0">
                <a:ln w="50800"/>
                <a:solidFill>
                  <a:srgbClr val="FF0000"/>
                </a:solidFill>
              </a:rPr>
              <a:t>Р</a:t>
            </a:r>
            <a:endParaRPr lang="ru-RU" sz="96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1648306">
            <a:off x="5791200" y="1371600"/>
            <a:ext cx="18295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20364108">
            <a:off x="3962399" y="4572000"/>
            <a:ext cx="23622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9600" b="1" spc="150" dirty="0" smtClean="0">
                <a:ln w="11430"/>
                <a:solidFill>
                  <a:srgbClr val="7030A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</a:t>
            </a:r>
            <a:endParaRPr lang="ru-RU" sz="9600" b="1" cap="none" spc="150" dirty="0">
              <a:ln w="11430"/>
              <a:solidFill>
                <a:srgbClr val="7030A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20760185">
            <a:off x="428869" y="4509443"/>
            <a:ext cx="25200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Щ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860233">
            <a:off x="6212733" y="4377249"/>
            <a:ext cx="23174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E5058A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E5058A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351090">
            <a:off x="743131" y="1372313"/>
            <a:ext cx="182879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</a:t>
            </a:r>
            <a:endParaRPr lang="ru-RU" sz="8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Знак запрета 26"/>
          <p:cNvSpPr/>
          <p:nvPr/>
        </p:nvSpPr>
        <p:spPr>
          <a:xfrm>
            <a:off x="990600" y="1295400"/>
            <a:ext cx="914400" cy="1295400"/>
          </a:xfrm>
          <a:prstGeom prst="noSmoking">
            <a:avLst>
              <a:gd name="adj" fmla="val 1812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ирог 28"/>
          <p:cNvSpPr/>
          <p:nvPr/>
        </p:nvSpPr>
        <p:spPr>
          <a:xfrm>
            <a:off x="4495800" y="4724400"/>
            <a:ext cx="1295400" cy="1371600"/>
          </a:xfrm>
          <a:prstGeom prst="pie">
            <a:avLst>
              <a:gd name="adj1" fmla="val 19484217"/>
              <a:gd name="adj2" fmla="val 15392111"/>
            </a:avLst>
          </a:prstGeom>
          <a:noFill/>
          <a:ln w="76200">
            <a:solidFill>
              <a:srgbClr val="E505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Крест 29"/>
          <p:cNvSpPr/>
          <p:nvPr/>
        </p:nvSpPr>
        <p:spPr>
          <a:xfrm>
            <a:off x="5715000" y="3124200"/>
            <a:ext cx="1143000" cy="990600"/>
          </a:xfrm>
          <a:prstGeom prst="plus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олнце 30"/>
          <p:cNvSpPr/>
          <p:nvPr/>
        </p:nvSpPr>
        <p:spPr>
          <a:xfrm>
            <a:off x="6248400" y="1219200"/>
            <a:ext cx="1676400" cy="1447800"/>
          </a:xfrm>
          <a:prstGeom prst="sun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ердце 31"/>
          <p:cNvSpPr/>
          <p:nvPr/>
        </p:nvSpPr>
        <p:spPr>
          <a:xfrm>
            <a:off x="1219200" y="5029200"/>
            <a:ext cx="1371600" cy="990600"/>
          </a:xfrm>
          <a:prstGeom prst="hear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ердце 33"/>
          <p:cNvSpPr/>
          <p:nvPr/>
        </p:nvSpPr>
        <p:spPr>
          <a:xfrm rot="20345677">
            <a:off x="1066800" y="4648200"/>
            <a:ext cx="914400" cy="914400"/>
          </a:xfrm>
          <a:prstGeom prst="heart">
            <a:avLst/>
          </a:prstGeom>
          <a:noFill/>
          <a:ln w="76200">
            <a:solidFill>
              <a:srgbClr val="E505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суммирования 34"/>
          <p:cNvSpPr/>
          <p:nvPr/>
        </p:nvSpPr>
        <p:spPr>
          <a:xfrm rot="20884172">
            <a:off x="6858000" y="4267200"/>
            <a:ext cx="1069848" cy="1905000"/>
          </a:xfrm>
          <a:prstGeom prst="flowChartSummingJunction">
            <a:avLst/>
          </a:pr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Месяц 35"/>
          <p:cNvSpPr/>
          <p:nvPr/>
        </p:nvSpPr>
        <p:spPr>
          <a:xfrm>
            <a:off x="4038600" y="1676400"/>
            <a:ext cx="990600" cy="1371600"/>
          </a:xfrm>
          <a:prstGeom prst="moon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 rot="20494405">
            <a:off x="3124200" y="3733800"/>
            <a:ext cx="1295400" cy="1143000"/>
          </a:xfrm>
          <a:prstGeom prst="triangle">
            <a:avLst>
              <a:gd name="adj" fmla="val 85809"/>
            </a:avLst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7-конечная звезда 37"/>
          <p:cNvSpPr/>
          <p:nvPr/>
        </p:nvSpPr>
        <p:spPr>
          <a:xfrm>
            <a:off x="1524000" y="2895600"/>
            <a:ext cx="1219200" cy="990600"/>
          </a:xfrm>
          <a:prstGeom prst="star7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–П в слогах 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Кто чем жонглирует 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0babd8f0b97e.gif"/>
          <p:cNvPicPr>
            <a:picLocks noGrp="1" noChangeAspect="1"/>
          </p:cNvPicPr>
          <p:nvPr>
            <p:ph idx="1"/>
          </p:nvPr>
        </p:nvPicPr>
        <p:blipFill>
          <a:blip r:embed="rId4"/>
          <a:srcRect r="3846"/>
          <a:stretch>
            <a:fillRect/>
          </a:stretch>
        </p:blipFill>
        <p:spPr>
          <a:xfrm rot="2897075" flipH="1">
            <a:off x="974417" y="2020641"/>
            <a:ext cx="1905000" cy="2647950"/>
          </a:xfrm>
        </p:spPr>
      </p:pic>
      <p:pic>
        <p:nvPicPr>
          <p:cNvPr id="5" name="Рисунок 4" descr="12f2c1a83457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30884" flipH="1">
            <a:off x="6728759" y="1300058"/>
            <a:ext cx="2122957" cy="32726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056865">
            <a:off x="4095237" y="3174334"/>
            <a:ext cx="1375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ПЕ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768840">
            <a:off x="3718383" y="1633216"/>
            <a:ext cx="1370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E5058A"/>
                </a:solidFill>
              </a:rPr>
              <a:t>БА</a:t>
            </a:r>
            <a:endParaRPr lang="ru-RU" sz="5400" b="1" i="1" dirty="0">
              <a:solidFill>
                <a:srgbClr val="E5058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4114800"/>
            <a:ext cx="1499702" cy="101566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</a:rPr>
              <a:t>БЫ</a:t>
            </a:r>
            <a:endParaRPr lang="ru-RU" sz="6000" b="1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36502">
            <a:off x="4968329" y="5983591"/>
            <a:ext cx="1481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E5058A"/>
                </a:solidFill>
              </a:rPr>
              <a:t>ПУ</a:t>
            </a:r>
            <a:endParaRPr lang="ru-RU" sz="5400" b="1" dirty="0">
              <a:solidFill>
                <a:srgbClr val="E5058A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9863816">
            <a:off x="5068935" y="1839876"/>
            <a:ext cx="1321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БУ</a:t>
            </a:r>
            <a:endParaRPr lang="ru-RU" sz="6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015473">
            <a:off x="3800755" y="4390531"/>
            <a:ext cx="12994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БЕ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044683">
            <a:off x="6755637" y="5818718"/>
            <a:ext cx="1270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БО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942108">
            <a:off x="1473877" y="5396811"/>
            <a:ext cx="1941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accent4">
                    <a:lumMod val="75000"/>
                  </a:schemeClr>
                </a:solidFill>
              </a:rPr>
              <a:t>ПО</a:t>
            </a:r>
            <a:endParaRPr lang="ru-RU" sz="7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191381">
            <a:off x="3464062" y="2733959"/>
            <a:ext cx="1340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ПА</a:t>
            </a:r>
            <a:endParaRPr lang="ru-RU" sz="4800" b="1" i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3800" y="59436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B0F0"/>
                </a:solidFill>
              </a:rPr>
              <a:t>ПЫ</a:t>
            </a:r>
            <a:endParaRPr lang="ru-RU" sz="3600" b="1" i="1" dirty="0">
              <a:solidFill>
                <a:srgbClr val="00B0F0"/>
              </a:solidFill>
            </a:endParaRPr>
          </a:p>
        </p:txBody>
      </p:sp>
      <p:pic>
        <p:nvPicPr>
          <p:cNvPr id="16" name="Содержимое 3" descr="0babd8f0b97e.gif"/>
          <p:cNvPicPr>
            <a:picLocks noChangeAspect="1"/>
          </p:cNvPicPr>
          <p:nvPr/>
        </p:nvPicPr>
        <p:blipFill>
          <a:blip r:embed="rId4"/>
          <a:srcRect r="3846"/>
          <a:stretch>
            <a:fillRect/>
          </a:stretch>
        </p:blipFill>
        <p:spPr>
          <a:xfrm rot="2897075" flipH="1">
            <a:off x="974416" y="2020642"/>
            <a:ext cx="1905000" cy="264795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00047 L 0.25 3.3302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56 0.00347 L 0.21944 0.003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1457 C 0.01198 0.00647 0.01441 -0.00162 0.01858 -0.00995 C 0.0198 -0.01249 0.02188 -0.01388 0.02327 -0.01619 C 0.02657 -0.02197 0.02934 -0.02845 0.03247 -0.03446 C 0.03698 -0.04325 0.03976 -0.05111 0.04636 -0.05712 C 0.05261 -0.06846 0.05903 -0.07909 0.06945 -0.08372 C 0.07778 -0.09505 0.0698 -0.08557 0.08021 -0.0939 C 0.08716 -0.09945 0.09115 -0.10523 0.09862 -0.10823 C 0.104 -0.1154 0.10764 -0.11563 0.11407 -0.12072 C 0.12171 -0.12674 0.12848 -0.13344 0.13716 -0.13691 C 0.14375 -0.14292 0.14896 -0.15125 0.15556 -0.15749 C 0.16042 -0.16212 0.1658 -0.16536 0.17084 -0.16975 C 0.1816 -0.17923 0.17934 -0.18316 0.18629 -0.19242 " pathEditMode="relative" rAng="0" ptsTypes="ffffffffffff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66327E-6 C -0.01476 -0.00254 -0.02726 -0.00925 -0.04149 -0.01433 C -0.07378 -0.02567 -0.04253 -0.01225 -0.06771 -0.02266 C -0.08125 -0.02821 -0.09375 -0.03584 -0.10764 -0.03908 C -0.11441 -0.04347 -0.12135 -0.04394 -0.12778 -0.04926 C -0.13802 -0.05758 -0.14687 -0.06914 -0.15851 -0.07377 C -0.17778 -0.09343 -0.19983 -0.10291 -0.22309 -0.11077 C -0.24948 -0.10939 -0.26719 -0.12025 -0.27847 -0.09019 " pathEditMode="relative" ptsTypes="fffffff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0.06406 L 0.27083 -0.2689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0231 C 0.00087 -0.00393 -4.44444E-6 -0.00902 -0.00364 -0.01619 C -0.0085 -0.0414 -0.01736 -0.06291 -0.03125 -0.08164 C -0.03385 -0.08511 -0.03541 -0.0902 -0.03888 -0.09205 C -0.04409 -0.09482 -0.0493 -0.0969 -0.05434 -0.10014 C -0.06927 -0.10985 -0.08072 -0.12627 -0.09739 -0.1309 C -0.10399 -0.13529 -0.11076 -0.13876 -0.11736 -0.14316 C -0.12812 -0.15056 -0.13819 -0.1605 -0.14965 -0.16582 C -0.15538 -0.17322 -0.15954 -0.17461 -0.16666 -0.17808 C -0.17222 -0.18085 -0.17638 -0.18571 -0.18211 -0.18825 C -0.18819 -0.1938 -0.19461 -0.19427 -0.20052 -0.20051 C -0.20833 -0.20884 -0.21614 -0.21924 -0.22517 -0.22526 C -0.22951 -0.22803 -0.23437 -0.22896 -0.23888 -0.23127 C -0.24461 -0.23428 -0.25017 -0.23798 -0.2559 -0.24145 C -0.26423 -0.24653 -0.29357 -0.25231 -0.30208 -0.25393 C -0.33333 -0.26688 -0.3184 -0.26388 -0.36979 -0.26619 C -0.3934 -0.27637 -0.41875 -0.28053 -0.44357 -0.28261 C -0.45121 -0.28747 -0.4585 -0.29047 -0.46666 -0.29279 C -0.49427 -0.29209 -0.52204 -0.29256 -0.54965 -0.29071 C -0.55191 -0.29047 -0.55381 -0.2877 -0.5559 -0.28654 C -0.56267 -0.28261 -0.57013 -0.27868 -0.57586 -0.2722 C -0.58177 -0.26573 -0.58697 -0.25694 -0.59427 -0.25393 C -0.59635 -0.25185 -0.59809 -0.24908 -0.60052 -0.24769 C -0.60451 -0.24561 -0.61284 -0.24353 -0.61284 -0.2433 C -0.62048 -0.23613 -0.6276 -0.22988 -0.63281 -0.21901 C -0.63645 -0.21138 -0.6375 -0.20259 -0.64045 -0.1945 C -0.64826 -0.17345 -0.63802 -0.20976 -0.6467 -0.176 C -0.64791 -0.15403 -0.64461 -0.12766 -0.65434 -0.10824 C -0.6559 -0.09852 -0.65781 -0.0895 -0.65902 -0.07956 C -0.65763 -0.06707 -0.65816 -0.04949 -0.64826 -0.04487 C -0.64722 -0.04071 -0.64583 -0.03677 -0.64513 -0.03261 C -0.64427 -0.02775 -0.64618 -0.02151 -0.64357 -0.01804 C -0.64184 -0.0155 -0.63715 -0.01712 -0.63593 -0.02012 C -0.63402 -0.02498 -0.63593 -0.03099 -0.63593 -0.03654 " pathEditMode="relative" rAng="0" ptsTypes="fffffffffffffffffffffffffffffffff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5.06938E-6 C 0.00312 -0.00069 0.00625 -0.00045 0.0092 -0.00184 C 0.01701 -0.00531 0.02135 -0.01664 0.02621 -0.02451 C 0.03142 -0.03306 0.03715 -0.04162 0.04149 -0.0511 C 0.04271 -0.05365 0.04323 -0.05711 0.04462 -0.05943 C 0.04635 -0.0622 0.05625 -0.07492 0.06007 -0.07978 C 0.06719 -0.0888 0.07448 -0.0918 0.08316 -0.0962 C 0.10451 -0.10707 0.1283 -0.11262 0.15087 -0.1147 C 0.27587 -0.11331 0.45885 -0.17321 0.58924 -0.08394 C 0.59427 -0.07377 0.60382 -0.06613 0.61233 -0.06128 C 0.61753 -0.0585 0.62066 -0.0585 0.62465 -0.05318 " pathEditMode="relative" ptsTypes="ffffffffff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78400">
            <a:off x="6802229" y="2430737"/>
            <a:ext cx="2170161" cy="17755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4" name="Рисунок 13" descr="6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71310">
            <a:off x="576775" y="4717225"/>
            <a:ext cx="1893786" cy="1724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99.jpg"/>
          <p:cNvPicPr>
            <a:picLocks noChangeAspect="1"/>
          </p:cNvPicPr>
          <p:nvPr/>
        </p:nvPicPr>
        <p:blipFill>
          <a:blip r:embed="rId5"/>
          <a:srcRect l="14468"/>
          <a:stretch>
            <a:fillRect/>
          </a:stretch>
        </p:blipFill>
        <p:spPr>
          <a:xfrm rot="21281495">
            <a:off x="221322" y="2300602"/>
            <a:ext cx="2036393" cy="15843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" name="Содержимое 9" descr="12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2362200" y="1371600"/>
            <a:ext cx="4191000" cy="329644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6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24209">
            <a:off x="5606357" y="4430089"/>
            <a:ext cx="2278697" cy="17535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–П в словах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Какая картинка лишняя и почему?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1й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248400" y="3886200"/>
            <a:ext cx="1676400" cy="24384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 descr="4к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00" y="4495801"/>
            <a:ext cx="1828799" cy="18287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8" name="Рисунок 7" descr="6е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200" y="1524000"/>
            <a:ext cx="1752600" cy="2159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9" name="Рисунок 8" descr="8р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8400" y="1524000"/>
            <a:ext cx="1676401" cy="2143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" name="Рисунок 10" descr="3у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800" y="3886200"/>
            <a:ext cx="1847850" cy="24669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2" name="Рисунок 11" descr="0щ.jpg"/>
          <p:cNvPicPr>
            <a:picLocks noChangeAspect="1"/>
          </p:cNvPicPr>
          <p:nvPr/>
        </p:nvPicPr>
        <p:blipFill>
          <a:blip r:embed="rId9"/>
          <a:srcRect l="21277" t="14202" r="19149" b="16365"/>
          <a:stretch>
            <a:fillRect/>
          </a:stretch>
        </p:blipFill>
        <p:spPr>
          <a:xfrm>
            <a:off x="3657600" y="1524000"/>
            <a:ext cx="1828800" cy="2819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7159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Какая картинка лишняя и почему?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7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1295400"/>
            <a:ext cx="2143125" cy="2143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114800"/>
            <a:ext cx="2286000" cy="2133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1371600"/>
            <a:ext cx="2286000" cy="1981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3" name="Рисунок 12" descr="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200" y="4114800"/>
            <a:ext cx="2124075" cy="2057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4" name="Рисунок 13" descr="5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3200" y="1371600"/>
            <a:ext cx="1981200" cy="1981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5" name="Рисунок 14" descr="images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7600" y="4114800"/>
            <a:ext cx="2095500" cy="21097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600200"/>
            <a:ext cx="45719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3" descr="Рисунок1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7467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E505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8800" b="1" dirty="0" smtClean="0">
                <a:solidFill>
                  <a:srgbClr val="E5058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СТОЛОВАЯ</a:t>
            </a:r>
            <a:endParaRPr lang="ru-RU" sz="8800" b="1" dirty="0">
              <a:solidFill>
                <a:srgbClr val="E5058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42406">
            <a:off x="3787635" y="1793286"/>
            <a:ext cx="2329287" cy="24602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3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27465">
            <a:off x="463361" y="2264632"/>
            <a:ext cx="2874515" cy="20913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45.jpg"/>
          <p:cNvPicPr>
            <a:picLocks noChangeAspect="1"/>
          </p:cNvPicPr>
          <p:nvPr/>
        </p:nvPicPr>
        <p:blipFill>
          <a:blip r:embed="rId5"/>
          <a:srcRect r="807"/>
          <a:stretch>
            <a:fillRect/>
          </a:stretch>
        </p:blipFill>
        <p:spPr>
          <a:xfrm rot="20722939">
            <a:off x="1729477" y="4314660"/>
            <a:ext cx="3001040" cy="20133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1" name="Рисунок 10" descr="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26932">
            <a:off x="6180427" y="2758507"/>
            <a:ext cx="2400300" cy="29180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20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Какими овощами и фруктами угостят зверей Белоснежка и Красная Шапочка?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чы.jpg"/>
          <p:cNvPicPr>
            <a:picLocks noChangeAspect="1"/>
          </p:cNvPicPr>
          <p:nvPr/>
        </p:nvPicPr>
        <p:blipFill>
          <a:blip r:embed="rId4"/>
          <a:srcRect t="7175"/>
          <a:stretch>
            <a:fillRect/>
          </a:stretch>
        </p:blipFill>
        <p:spPr>
          <a:xfrm rot="20348239">
            <a:off x="4274191" y="2001259"/>
            <a:ext cx="1077530" cy="1017397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0" name="Рисунок 9" descr="бю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95511">
            <a:off x="5791200" y="2286000"/>
            <a:ext cx="1219200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1" name="Рисунок 10" descr="выф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68381">
            <a:off x="4848108" y="3054074"/>
            <a:ext cx="1192461" cy="995879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2" name="Рисунок 11" descr="ку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30731">
            <a:off x="3967073" y="4267015"/>
            <a:ext cx="1219200" cy="1247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3" name="Рисунок 12" descr="ол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05636">
            <a:off x="1518537" y="4646602"/>
            <a:ext cx="1139555" cy="10770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5" name="Рисунок 14" descr="пт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825859">
            <a:off x="2918757" y="4839144"/>
            <a:ext cx="1143000" cy="1019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6" name="Рисунок 15" descr="чи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926937">
            <a:off x="6998664" y="2832008"/>
            <a:ext cx="1008925" cy="9765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7" name="Рисунок 16" descr="ыв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051507">
            <a:off x="2891742" y="1677509"/>
            <a:ext cx="1200150" cy="1171575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8" name="Рисунок 17" descr="ьб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523556">
            <a:off x="6858000" y="1676400"/>
            <a:ext cx="1143000" cy="10191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9" name="Рисунок 18" descr="яф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1021542">
            <a:off x="3200400" y="2819400"/>
            <a:ext cx="1142999" cy="1143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4" name="Рисунок 13" descr="пр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851603">
            <a:off x="2590800" y="3810000"/>
            <a:ext cx="1143000" cy="990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20" name="Рисунок 19" descr="2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28600" y="1447800"/>
            <a:ext cx="1962150" cy="23336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22" name="Содержимое 21" descr="33.jpg"/>
          <p:cNvPicPr>
            <a:picLocks noGrp="1" noChangeAspect="1"/>
          </p:cNvPicPr>
          <p:nvPr>
            <p:ph idx="1"/>
          </p:nvPr>
        </p:nvPicPr>
        <p:blipFill>
          <a:blip r:embed="rId16"/>
          <a:stretch>
            <a:fillRect/>
          </a:stretch>
        </p:blipFill>
        <p:spPr>
          <a:xfrm>
            <a:off x="7315200" y="4191000"/>
            <a:ext cx="1600200" cy="24384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03053E-6 C 0.00208 0.00924 0.00556 0.0178 0.01077 0.02451 C 0.01458 0.03538 0.02031 0.04093 0.02604 0.04925 C 0.03195 0.05781 0.03733 0.06706 0.04306 0.07585 C 0.05452 0.09319 0.06094 0.11008 0.07691 0.12095 C 0.08455 0.13644 0.07379 0.11678 0.08611 0.13112 C 0.10052 0.14777 0.07952 0.13112 0.09688 0.14754 C 0.10278 0.15309 0.11059 0.15471 0.11684 0.1598 C 0.12639 0.16766 0.13021 0.16743 0.14149 0.17206 C 0.16111 0.17992 0.16024 0.18038 0.18611 0.18246 C 0.19288 0.18547 0.19913 0.19056 0.20608 0.19264 C 0.21719 0.19588 0.22865 0.19634 0.23993 0.19888 C 0.24983 0.20397 0.25677 0.20605 0.26771 0.20906 C 0.30104 0.20767 0.32882 0.20281 0.36146 0.20073 C 0.36406 0.19935 0.36667 0.19842 0.3691 0.1968 C 0.37083 0.19564 0.37205 0.19356 0.37379 0.19264 C 0.3842 0.18663 0.40104 0.18732 0.41077 0.18639 C 0.41736 0.18501 0.42604 0.18871 0.43073 0.18246 C 0.43854 0.17206 0.44618 0.15656 0.45677 0.1517 C 0.45955 0.148 0.46302 0.1413 0.46771 0.1413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70213E-6 C -0.00243 0.00971 -0.00625 0.0081 -0.01233 0.01226 C -0.02899 0.02336 -0.04635 0.02775 -0.06458 0.03284 C -0.0809 0.04949 -0.0901 0.05435 -0.11076 0.05736 C -0.13003 0.06383 -0.09531 0.0525 -0.14305 0.06152 C -0.1493 0.06267 -0.15521 0.06638 -0.16146 0.06776 C -0.16805 0.06915 -0.17483 0.06892 -0.18142 0.06961 C -0.1901 0.07354 -0.19878 0.07493 -0.20764 0.07794 C -0.22795 0.09598 -0.27222 0.08395 -0.29687 0.08395 " pathEditMode="relative" ptsTypes="ffffffff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35708E-6 C 0.00139 0.05712 -0.0026 0.04926 0.01371 0.08603 C 0.01684 0.10292 0.02187 0.11633 0.02917 0.13113 C 0.03108 0.13506 0.03142 0.14015 0.03385 0.14339 C 0.03924 0.15056 0.04965 0.16004 0.05677 0.16397 C 0.06128 0.17299 0.0691 0.18108 0.07691 0.18455 C 0.08767 0.19889 0.10191 0.20699 0.11684 0.21115 C 0.11944 0.21323 0.1217 0.21554 0.12448 0.21716 C 0.12639 0.21832 0.12899 0.21762 0.13073 0.21924 C 0.13229 0.22063 0.13246 0.22387 0.13385 0.22549 C 0.13559 0.22734 0.13785 0.22849 0.13993 0.22965 C 0.15087 0.23613 0.16233 0.23798 0.17378 0.24191 C 0.19167 0.24098 0.21128 0.24746 0.2276 0.23774 C 0.23194 0.2352 0.2342 0.22826 0.23837 0.22549 C 0.24132 0.22364 0.24757 0.22132 0.24757 0.22132 C 0.25226 0.21207 0.25885 0.20768 0.26615 0.20282 C 0.27066 0.19357 0.27639 0.18502 0.28299 0.17831 C 0.28733 0.16096 0.29549 0.15102 0.30139 0.13529 C 0.30521 0.12489 0.3059 0.11425 0.31076 0.10453 C 0.3125 0.09667 0.31371 0.09043 0.31371 0.0821 " pathEditMode="relative" ptsTypes="fffffffffffffffffff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18779E-6 C -0.0158 0.00693 -0.01441 0.03746 -0.02465 0.0511 C -0.02795 0.07307 -0.04097 0.08579 -0.05243 0.10036 C -0.05555 0.11308 -0.06319 0.12072 -0.06927 0.13112 C -0.07205 0.13598 -0.07569 0.14384 -0.07847 0.14962 C -0.08125 0.15541 -0.08698 0.15795 -0.08923 0.16396 C -0.09444 0.17738 -0.10486 0.18894 -0.11545 0.19472 C -0.12135 0.2049 -0.1276 0.20883 -0.13542 0.21507 C -0.13854 0.21762 -0.14097 0.2227 -0.14462 0.2234 C -0.14878 0.22409 -0.15278 0.22479 -0.15694 0.22548 C -0.16632 0.23751 -0.18594 0.23982 -0.19861 0.2419 C -0.21701 0.2493 -0.22795 0.24051 -0.24167 0.22756 C -0.24531 0.22409 -0.25 0.22386 -0.25399 0.22132 C -0.26441 0.21438 -0.27465 0.20628 -0.28472 0.19865 C -0.29288 0.19241 -0.3033 0.18616 -0.31076 0.1783 C -0.31423 0.1746 -0.32014 0.16604 -0.32014 0.16604 " pathEditMode="relative" ptsTypes="fffffffffffffff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24699E-6 C 0.00903 -0.01757 0.00417 -0.00555 0.00156 -0.04903 C 0.00087 -0.05943 -0.00347 -0.0673 -0.00764 -0.07562 C -0.01233 -0.0851 -0.01823 -0.09505 -0.02604 -0.10037 C -0.03976 -0.10962 -0.01979 -0.09297 -0.03681 -0.10638 C -0.04792 -0.11517 -0.05833 -0.12141 -0.07066 -0.12696 C -0.19497 -0.12488 -0.15712 -0.1494 -0.19688 -0.1228 " pathEditMode="relative" ptsTypes="ffffff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6503E-6 C -0.03507 0.01157 -0.06146 0.06198 -0.07326 0.12998 C -0.075 0.15033 -0.07691 0.16906 -0.07812 0.18964 C -0.07778 0.21069 -0.07778 0.23196 -0.07691 0.25278 C -0.07622 0.26712 -0.07656 0.28261 -0.07326 0.29533 C -0.07205 0.29996 -0.06962 0.30921 -0.06962 0.31013 " pathEditMode="relative" rAng="0" ptsTypes="fffff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56 -0.01665 C 0.05104 -0.01457 0.05 -0.01249 0.05 -0.01041 C 0.05 0.00786 0.05104 0.02544 0.05468 0.04278 C 0.05486 0.04371 0.05711 0.05828 0.05764 0.0592 C 0.05868 0.06128 0.06076 0.06198 0.06232 0.06336 C 0.07083 0.08048 0.07725 0.09967 0.08836 0.11447 C 0.09253 0.13113 0.08628 0.10916 0.09461 0.12673 C 0.09618 0.12997 0.09635 0.1339 0.09774 0.13714 C 0.09896 0.14015 0.10069 0.14246 0.10225 0.14523 C 0.10399 0.15194 0.11007 0.16373 0.11007 0.16397 C 0.11093 0.16767 0.11441 0.182 0.11614 0.18432 C 0.11875 0.18779 0.12274 0.18894 0.12534 0.19241 C 0.12691 0.19449 0.12812 0.19704 0.13003 0.19866 C 0.1335 0.20189 0.13993 0.20282 0.14392 0.20467 C 0.17725 0.20259 0.16649 0.2086 0.17916 0.20074 " pathEditMode="relative" rAng="0" ptsTypes="ffffffffffffff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81221E-6 C 0.01424 -0.00925 0.00781 -0.00671 0.01858 -0.01018 C 0.03073 -0.02128 0.06702 -0.02475 0.08004 -0.03053 C 0.09861 -0.03885 0.11441 -0.04533 0.13386 -0.04903 C 0.16024 -0.06707 0.18767 -0.07331 0.21702 -0.07771 C 0.24827 -0.07701 0.27969 -0.07886 0.31077 -0.07562 C 0.32188 -0.07447 0.33195 -0.06545 0.34306 -0.06337 C 0.37118 -0.04857 0.35816 -0.05412 0.3816 -0.0451 C 0.39011 -0.03631 0.40208 -0.02891 0.4092 -0.01827 C 0.41649 -0.00717 0.4184 0.00208 0.42778 0.01041 C 0.43021 0.01966 0.43767 0.02752 0.44462 0.03076 C 0.44618 0.03353 0.44792 0.03608 0.44931 0.03908 C 0.45087 0.04232 0.45208 0.04602 0.45382 0.04926 C 0.45972 0.05967 0.4691 0.06938 0.4724 0.0821 C 0.47344 0.08626 0.47379 0.09066 0.47535 0.09436 C 0.48125 0.10846 0.48004 0.09644 0.48004 0.11078 " pathEditMode="relative" ptsTypes="fffffffffffffff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4 -0.05342 C 0.04566 -0.07354 0.04584 -0.11031 0.029 -0.12095 C 0.02327 -0.13621 0.01129 -0.15217 -0.00017 -0.16003 C -0.00312 -0.1716 0.0007 -0.16165 -0.00937 -0.17021 C -0.01128 -0.17183 -0.01232 -0.17483 -0.01406 -0.17645 C -0.01597 -0.1783 -0.01805 -0.179 -0.02014 -0.18038 C -0.02639 -0.19287 -0.04479 -0.20444 -0.05555 -0.20906 C -0.06892 -0.22687 -0.06128 -0.22247 -0.07708 -0.22548 C -0.09392 -0.24236 -0.11892 -0.24005 -0.13871 -0.24606 C -0.15816 -0.25185 -0.17864 -0.26017 -0.19861 -0.26248 C -0.21857 -0.2648 -0.23871 -0.26526 -0.25868 -0.26665 C -0.30191 -0.26526 -0.31371 -0.26896 -0.34479 -0.25832 C -0.34948 -0.25416 -0.3533 -0.25231 -0.35868 -0.25023 C -0.36684 -0.24283 -0.37448 -0.23543 -0.38333 -0.22964 C -0.39132 -0.21877 -0.39982 -0.20975 -0.40798 -0.19889 " pathEditMode="relative" rAng="0" ptsTypes="ffffffffffffff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0116 C -0.00278 -0.00023 -0.0059 -0.00162 -0.00903 -0.00301 C -0.01059 -0.0037 -0.01354 -0.00486 -0.01354 -0.00462 C -0.04844 -0.00416 -0.08333 -0.00555 -0.11823 -0.00301 C -0.11979 -0.00277 -0.11875 0.00162 -0.11979 0.00324 C -0.12083 0.00509 -0.12257 0.00648 -0.12431 0.0074 C -0.13507 0.01295 -0.14583 0.01781 -0.1566 0.02382 C -0.17118 0.03192 -0.18663 0.04001 -0.19965 0.0525 C -0.20903 0.06152 -0.21701 0.07193 -0.22587 0.08118 C -0.24705 0.10292 -0.26493 0.1265 -0.27656 0.15911 C -0.27552 0.16119 -0.27535 0.16582 -0.27361 0.16513 C -0.27135 0.16443 -0.27205 0.15911 -0.27049 0.15703 C -0.26892 0.15495 -0.26632 0.15472 -0.26441 0.15287 C -0.25729 0.14593 -0.25122 0.13344 -0.24132 0.13229 C -0.22344 0.12997 -0.20608 0.12766 -0.18889 0.12003 C -0.18264 0.10731 -0.19028 0.12049 -0.17969 0.10985 C -0.1684 0.09829 -0.17917 0.10315 -0.16736 0.09968 C -0.1658 0.09829 -0.16233 0.09783 -0.16285 0.09551 C -0.16354 0.09297 -0.16684 0.09343 -0.16892 0.09343 C -0.17517 0.09343 -0.18125 0.09459 -0.1875 0.09551 C -0.23212 0.10176 -0.19479 0.09829 -0.23976 0.10153 C -0.2474 0.10292 -0.25521 0.1043 -0.26285 0.10569 C -0.26736 0.10638 -0.27222 0.10569 -0.27656 0.10777 C -0.27934 0.10916 -0.28038 0.11378 -0.28281 0.11587 C -0.28733 0.11957 -0.29757 0.12396 -0.30278 0.12627 C -0.30937 0.13252 -0.31458 0.14015 -0.32118 0.14662 C -0.32431 0.14963 -0.33056 0.15495 -0.33056 0.15518 C -0.33524 0.16536 -0.33958 0.17553 -0.34427 0.18571 C -0.34618 0.19612 -0.34792 0.19912 -0.35208 0.20814 C -0.3533 0.21069 -0.35347 0.21439 -0.35503 0.21647 C -0.35712 0.21924 -0.36024 0.2204 -0.36285 0.22248 C -0.36788 0.23266 -0.37153 0.24237 -0.37812 0.25116 C -0.3809 0.26203 -0.38576 0.27243 -0.39045 0.28192 C -0.39219 0.28562 -0.39271 0.29001 -0.39358 0.29417 C -0.39601 0.30504 -0.39983 0.31568 -0.40122 0.32701 C -0.40469 0.35407 -0.40104 0.32701 -0.40434 0.3476 C -0.40816 0.37049 -0.40312 0.36402 -0.41198 0.37211 C -0.41545 0.37928 -0.41372 0.3765 -0.41667 0.38044 " pathEditMode="relative" rAng="0" ptsTypes="fffffffffffffffffffffffffffffffffffffA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1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6642E-6 C 0.00538 -0.0104 0.00764 -0.00971 0.00382 -0.02336 C 0.0033 -0.02613 0.00139 -0.02775 2.5E-6 -0.03006 C -0.00156 -0.03654 -0.00486 -0.04209 -0.0066 -0.04856 C -0.00747 -0.05226 -0.00747 -0.05689 -0.00903 -0.06036 C -0.01042 -0.0636 -0.0125 -0.06614 -0.01424 -0.06868 C -0.01823 -0.074 -0.02292 -0.07354 -0.02847 -0.07493 C -0.04844 -0.07423 -0.06858 -0.07447 -0.08837 -0.07215 C -0.09097 -0.07169 -0.09236 -0.06822 -0.09497 -0.06707 C -0.10556 -0.06105 -0.11771 -0.0599 -0.12865 -0.05504 C -0.13629 -0.0481 -0.14341 -0.04764 -0.15209 -0.04348 C -0.16441 -0.03746 -0.14931 -0.04186 -0.16389 -0.03862 C -0.17709 -0.03145 -0.1915 -0.02474 -0.20538 -0.02012 C -0.21736 -0.00855 -0.23281 -0.00786 -0.24584 0.00208 C -0.25261 0.01318 -0.25521 0.01203 -0.26389 0.0185 C -0.27986 0.03145 -0.26111 0.01989 -0.27691 0.03053 C -0.28716 0.03701 -0.29827 0.04047 -0.30816 0.04903 C -0.31719 0.06638 -0.30278 0.04024 -0.31597 0.05736 C -0.31684 0.05828 -0.3165 0.06129 -0.31719 0.06244 C -0.31875 0.06499 -0.32084 0.06661 -0.32257 0.06915 C -0.32726 0.07678 -0.33264 0.08603 -0.33681 0.09459 C -0.33976 0.10083 -0.3415 0.11379 -0.34323 0.12119 C -0.3441 0.12419 -0.34757 0.12327 -0.34983 0.12442 C -0.35104 0.12651 -0.35313 0.12743 -0.35382 0.12951 C -0.35469 0.13437 -0.35469 0.14501 -0.35469 0.14524 " pathEditMode="relative" rAng="0" ptsTypes="ffffffffffffffffffffffffA">
                                      <p:cBhvr>
                                        <p:cTn id="4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" y="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066800"/>
            <a:ext cx="3276599" cy="4800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8683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Заполните таблицу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95400"/>
          <a:ext cx="8077200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400"/>
                <a:gridCol w="609600"/>
                <a:gridCol w="609600"/>
                <a:gridCol w="609600"/>
                <a:gridCol w="5715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… - всему</a:t>
                      </a:r>
                      <a:r>
                        <a:rPr lang="ru-RU" sz="2400" baseline="0" dirty="0" smtClean="0"/>
                        <a:t> голова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Лестница</a:t>
                      </a:r>
                      <a:r>
                        <a:rPr lang="ru-RU" sz="2400" baseline="0" dirty="0" smtClean="0"/>
                        <a:t> на самолете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Отличительный знак государства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Морской</a:t>
                      </a:r>
                      <a:r>
                        <a:rPr lang="ru-RU" sz="2400" baseline="0" dirty="0" smtClean="0"/>
                        <a:t> житель с клешнями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Пресноводная рыба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12954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Х   Л   Е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8288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Т  Р    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4384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   Е   Р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3048000"/>
            <a:ext cx="1654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   Р   А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5814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35814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   А   Р</a:t>
            </a:r>
            <a:endParaRPr lang="ru-RU" sz="3200" dirty="0"/>
          </a:p>
        </p:txBody>
      </p:sp>
      <p:pic>
        <p:nvPicPr>
          <p:cNvPr id="11" name="Рисунок 10" descr="ва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81966">
            <a:off x="212431" y="5377994"/>
            <a:ext cx="1485900" cy="11776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2" name="Рисунок 11" descr="ак.jpg"/>
          <p:cNvPicPr>
            <a:picLocks noChangeAspect="1"/>
          </p:cNvPicPr>
          <p:nvPr/>
        </p:nvPicPr>
        <p:blipFill>
          <a:blip r:embed="rId5"/>
          <a:srcRect l="3780" r="5498"/>
          <a:stretch>
            <a:fillRect/>
          </a:stretch>
        </p:blipFill>
        <p:spPr>
          <a:xfrm rot="691856">
            <a:off x="7174157" y="5491004"/>
            <a:ext cx="1676400" cy="104528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6" name="Рисунок 15" descr="ыв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54339">
            <a:off x="3498962" y="5411858"/>
            <a:ext cx="2002585" cy="103332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3" name="Рисунок 12" descr="ч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939810">
            <a:off x="2029233" y="4675304"/>
            <a:ext cx="1219200" cy="1419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18" name="Рисунок 17" descr="2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647610">
            <a:off x="5582648" y="4756559"/>
            <a:ext cx="1476375" cy="9096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8896"/>
            <a:ext cx="9144000" cy="6829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6049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</a:t>
            </a:r>
            <a:r>
              <a:rPr lang="ru-RU" sz="4800" b="1" dirty="0" smtClean="0">
                <a:solidFill>
                  <a:srgbClr val="FF0000"/>
                </a:solidFill>
              </a:rPr>
              <a:t>ДУ</a:t>
            </a:r>
            <a:r>
              <a:rPr lang="ru-RU" sz="4800" b="1" dirty="0" smtClean="0">
                <a:solidFill>
                  <a:srgbClr val="7030A0"/>
                </a:solidFill>
              </a:rPr>
              <a:t>Б</a:t>
            </a:r>
            <a:r>
              <a:rPr lang="ru-RU" sz="4800" b="1" dirty="0" smtClean="0">
                <a:solidFill>
                  <a:srgbClr val="FF0000"/>
                </a:solidFill>
              </a:rPr>
              <a:t/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                    </a:t>
            </a:r>
            <a:r>
              <a:rPr lang="ru-RU" sz="4800" dirty="0" smtClean="0"/>
              <a:t>(МНОГО)</a:t>
            </a:r>
            <a:r>
              <a:rPr lang="ru-RU" sz="4800" b="1" dirty="0" smtClean="0">
                <a:solidFill>
                  <a:srgbClr val="FF0000"/>
                </a:solidFill>
              </a:rPr>
              <a:t> ДУ</a:t>
            </a:r>
            <a:r>
              <a:rPr lang="ru-RU" sz="4800" b="1" dirty="0" smtClean="0">
                <a:solidFill>
                  <a:srgbClr val="7030A0"/>
                </a:solidFill>
              </a:rPr>
              <a:t>Б</a:t>
            </a:r>
            <a:r>
              <a:rPr lang="ru-RU" sz="4800" b="1" dirty="0" smtClean="0">
                <a:solidFill>
                  <a:srgbClr val="FF0000"/>
                </a:solidFill>
              </a:rPr>
              <a:t>Ы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                           </a:t>
            </a:r>
            <a:r>
              <a:rPr lang="ru-RU" sz="4800" dirty="0" smtClean="0"/>
              <a:t>(НЕТ)</a:t>
            </a:r>
            <a:r>
              <a:rPr lang="ru-RU" sz="4800" b="1" dirty="0" smtClean="0">
                <a:solidFill>
                  <a:srgbClr val="FF0000"/>
                </a:solidFill>
              </a:rPr>
              <a:t> ДУ</a:t>
            </a:r>
            <a:r>
              <a:rPr lang="ru-RU" sz="4800" b="1" dirty="0" smtClean="0">
                <a:solidFill>
                  <a:srgbClr val="7030A0"/>
                </a:solidFill>
              </a:rPr>
              <a:t>Б</a:t>
            </a:r>
            <a:r>
              <a:rPr lang="ru-RU" sz="4800" b="1" dirty="0" smtClean="0">
                <a:solidFill>
                  <a:srgbClr val="FF0000"/>
                </a:solidFill>
              </a:rPr>
              <a:t>А  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dirty="0" smtClean="0"/>
              <a:t>(УМЕНЬШИТЕЛЬНО-ЛАСКАТЕЛЕНОЕ )</a:t>
            </a:r>
            <a:r>
              <a:rPr lang="ru-RU" sz="4800" b="1" dirty="0" smtClean="0">
                <a:solidFill>
                  <a:srgbClr val="FF0000"/>
                </a:solidFill>
              </a:rPr>
              <a:t>   ДУ</a:t>
            </a:r>
            <a:r>
              <a:rPr lang="ru-RU" sz="4800" b="1" dirty="0" smtClean="0">
                <a:solidFill>
                  <a:srgbClr val="7030A0"/>
                </a:solidFill>
              </a:rPr>
              <a:t>Б</a:t>
            </a:r>
            <a:r>
              <a:rPr lang="ru-RU" sz="4800" b="1" dirty="0" smtClean="0">
                <a:solidFill>
                  <a:srgbClr val="FF0000"/>
                </a:solidFill>
              </a:rPr>
              <a:t>ОЧЕК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                </a:t>
            </a:r>
            <a:r>
              <a:rPr lang="ru-RU" sz="4800" dirty="0" smtClean="0"/>
              <a:t>(КАКОЙ) </a:t>
            </a:r>
            <a:r>
              <a:rPr lang="ru-RU" sz="4800" b="1" dirty="0" smtClean="0">
                <a:solidFill>
                  <a:srgbClr val="FF0000"/>
                </a:solidFill>
              </a:rPr>
              <a:t>ДУ</a:t>
            </a:r>
            <a:r>
              <a:rPr lang="ru-RU" sz="4800" b="1" dirty="0" smtClean="0">
                <a:solidFill>
                  <a:srgbClr val="7030A0"/>
                </a:solidFill>
              </a:rPr>
              <a:t>Б</a:t>
            </a:r>
            <a:r>
              <a:rPr lang="ru-RU" sz="4800" b="1" dirty="0" smtClean="0">
                <a:solidFill>
                  <a:srgbClr val="FF0000"/>
                </a:solidFill>
              </a:rPr>
              <a:t>ОВЫЙ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5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304800"/>
            <a:ext cx="2300642" cy="322500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94456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Много-ласково-нет-какой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51054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ЗУБ   –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СУП   – 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КУБ  –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СТОЛБ –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ГРИБ  –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ЯСТРЕБ –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4И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48965">
            <a:off x="8060777" y="511277"/>
            <a:ext cx="838200" cy="9143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Рисунок 6" descr="55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64358">
            <a:off x="7717125" y="5252247"/>
            <a:ext cx="968895" cy="12683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8" name="Рисунок 7" descr="index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26691">
            <a:off x="283849" y="191806"/>
            <a:ext cx="784920" cy="106221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13" name="TextBox 12"/>
          <p:cNvSpPr txBox="1"/>
          <p:nvPr/>
        </p:nvSpPr>
        <p:spPr>
          <a:xfrm>
            <a:off x="1752600" y="2209800"/>
            <a:ext cx="7391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ЗУБЫ – ЗУБА – ЗУБИК – ЗУБАСТЫЙ  </a:t>
            </a:r>
            <a:endParaRPr lang="ru-RU" sz="3000" dirty="0"/>
          </a:p>
        </p:txBody>
      </p:sp>
      <p:sp>
        <p:nvSpPr>
          <p:cNvPr id="14" name="TextBox 13"/>
          <p:cNvSpPr txBox="1"/>
          <p:nvPr/>
        </p:nvSpPr>
        <p:spPr>
          <a:xfrm>
            <a:off x="1905000" y="2743200"/>
            <a:ext cx="7239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СУПЫ – СУПА – СУПИК – СУПОВОЙ  </a:t>
            </a:r>
            <a:endParaRPr lang="ru-RU" sz="3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0" y="2667000"/>
            <a:ext cx="6934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   </a:t>
            </a:r>
            <a:endParaRPr lang="ru-RU" sz="3000" dirty="0"/>
          </a:p>
        </p:txBody>
      </p:sp>
      <p:sp>
        <p:nvSpPr>
          <p:cNvPr id="16" name="TextBox 15"/>
          <p:cNvSpPr txBox="1"/>
          <p:nvPr/>
        </p:nvSpPr>
        <p:spPr>
          <a:xfrm>
            <a:off x="1676400" y="3276600"/>
            <a:ext cx="7467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КУБЫ – КУБА – КУБИК – КУБИЧЕСКИЙ  </a:t>
            </a:r>
            <a:endParaRPr lang="ru-RU" sz="3000" dirty="0"/>
          </a:p>
        </p:txBody>
      </p:sp>
      <p:sp>
        <p:nvSpPr>
          <p:cNvPr id="18" name="TextBox 17"/>
          <p:cNvSpPr txBox="1"/>
          <p:nvPr/>
        </p:nvSpPr>
        <p:spPr>
          <a:xfrm>
            <a:off x="1828800" y="3810000"/>
            <a:ext cx="731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СТОЛБЫ – СТОЛБА – СТОЛБИК  – СТОЛБОВОЙ </a:t>
            </a:r>
            <a:endParaRPr lang="ru-RU" sz="3000" dirty="0"/>
          </a:p>
        </p:txBody>
      </p:sp>
      <p:sp>
        <p:nvSpPr>
          <p:cNvPr id="19" name="TextBox 18"/>
          <p:cNvSpPr txBox="1"/>
          <p:nvPr/>
        </p:nvSpPr>
        <p:spPr>
          <a:xfrm>
            <a:off x="1752600" y="4876800"/>
            <a:ext cx="6934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ГРИБЫ – ГРИБА – ГРИБОК </a:t>
            </a:r>
            <a:endParaRPr lang="ru-RU" sz="3000" dirty="0"/>
          </a:p>
        </p:txBody>
      </p:sp>
      <p:sp>
        <p:nvSpPr>
          <p:cNvPr id="21" name="TextBox 20"/>
          <p:cNvSpPr txBox="1"/>
          <p:nvPr/>
        </p:nvSpPr>
        <p:spPr>
          <a:xfrm>
            <a:off x="2057400" y="541020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  ЯСТРЕБЫ </a:t>
            </a:r>
            <a:r>
              <a:rPr lang="ru-RU" sz="3000" smtClean="0"/>
              <a:t>– ЯСТРЕБА – ЯСТРЕБОК – </a:t>
            </a:r>
            <a:r>
              <a:rPr lang="ru-RU" sz="3000" dirty="0" smtClean="0"/>
              <a:t>ЯСТРЕБИНЫЙ  </a:t>
            </a:r>
            <a:endParaRPr lang="ru-RU" sz="3000" dirty="0"/>
          </a:p>
        </p:txBody>
      </p:sp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8" grpId="0"/>
      <p:bldP spid="19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3" descr="Рисунок1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21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2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71800" y="1981200"/>
            <a:ext cx="2971800" cy="314661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– П в словосочетаниях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002060"/>
                </a:solidFill>
              </a:rPr>
              <a:t>Составьте словосочетания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534400" cy="5105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ЗАБАВНАЯ                 ПОСЛУШНЫЕ              ГОРБАТЫЙ    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БОЛТЛИВЫЙ                ПОЛОСАТАЯ                   БЕЛЫЙ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11" name="Рисунок 10" descr="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362200"/>
            <a:ext cx="2286000" cy="162090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2" name="Рисунок 11" descr="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800600"/>
            <a:ext cx="1905000" cy="17335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3" name="Рисунок 12" descr="3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1400" y="2362200"/>
            <a:ext cx="2133600" cy="1600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4" name="Рисунок 13" descr="6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9400" y="2324862"/>
            <a:ext cx="2057400" cy="16375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5" name="Рисунок 14" descr="4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7600" y="4800600"/>
            <a:ext cx="1828800" cy="18104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6" name="Рисунок 15" descr="5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600" y="4724400"/>
            <a:ext cx="1844842" cy="1828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fade/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2183E-6 L 0.35417 -0.004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15541E-6 L -3.33333E-6 0.3482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4 -4.13506E-6 L -0.35 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0.00833 L -0.33334 0.016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222 L -0.00087 -0.355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0972 L 0.34167 -0.0097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 – П в предложениях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Составьте предложения, используя слова и картинки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Полина</a:t>
            </a:r>
          </a:p>
          <a:p>
            <a:pPr>
              <a:buNone/>
            </a:pPr>
            <a:r>
              <a:rPr lang="ru-RU" sz="2800" dirty="0" smtClean="0"/>
              <a:t>и Борис</a:t>
            </a:r>
          </a:p>
          <a:p>
            <a:pPr>
              <a:buNone/>
            </a:pPr>
            <a:r>
              <a:rPr lang="ru-RU" sz="2800" dirty="0" smtClean="0"/>
              <a:t>пригласили  в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                    На арене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   выступали  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   и                                                           </a:t>
            </a:r>
          </a:p>
        </p:txBody>
      </p:sp>
      <p:pic>
        <p:nvPicPr>
          <p:cNvPr id="5" name="Рисунок 4" descr="ук (2).jpg"/>
          <p:cNvPicPr>
            <a:picLocks noChangeAspect="1"/>
          </p:cNvPicPr>
          <p:nvPr/>
        </p:nvPicPr>
        <p:blipFill>
          <a:blip r:embed="rId4"/>
          <a:srcRect r="50000" b="13514"/>
          <a:stretch>
            <a:fillRect/>
          </a:stretch>
        </p:blipFill>
        <p:spPr>
          <a:xfrm>
            <a:off x="3505200" y="1905000"/>
            <a:ext cx="2133600" cy="1752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381000" y="36576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Полина и Борис пригласили бабушку в цирк.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5791200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На арене  выступали белые медвежата и  пингвины.                      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" name="Рисунок 9" descr="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2200" y="1905000"/>
            <a:ext cx="2286000" cy="1752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1" name="Рисунок 10" descr="21.jpg"/>
          <p:cNvPicPr>
            <a:picLocks noChangeAspect="1"/>
          </p:cNvPicPr>
          <p:nvPr/>
        </p:nvPicPr>
        <p:blipFill>
          <a:blip r:embed="rId6"/>
          <a:srcRect l="22581"/>
          <a:stretch>
            <a:fillRect/>
          </a:stretch>
        </p:blipFill>
        <p:spPr>
          <a:xfrm>
            <a:off x="3352800" y="4267200"/>
            <a:ext cx="2133600" cy="1628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7"/>
          <a:srcRect l="8696" r="10145" b="8197"/>
          <a:stretch>
            <a:fillRect/>
          </a:stretch>
        </p:blipFill>
        <p:spPr>
          <a:xfrm>
            <a:off x="685800" y="4267200"/>
            <a:ext cx="2133600" cy="1600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 – П в связном тексте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2f2c1a8345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404646"/>
            <a:ext cx="1981200" cy="3128539"/>
          </a:xfrm>
          <a:prstGeom prst="rect">
            <a:avLst/>
          </a:prstGeom>
        </p:spPr>
      </p:pic>
      <p:pic>
        <p:nvPicPr>
          <p:cNvPr id="5" name="Рисунок 4" descr="0babd8f0b97e.gif"/>
          <p:cNvPicPr>
            <a:picLocks noChangeAspect="1"/>
          </p:cNvPicPr>
          <p:nvPr/>
        </p:nvPicPr>
        <p:blipFill>
          <a:blip r:embed="rId4"/>
          <a:srcRect r="2857"/>
          <a:stretch>
            <a:fillRect/>
          </a:stretch>
        </p:blipFill>
        <p:spPr>
          <a:xfrm rot="20904589">
            <a:off x="597548" y="745473"/>
            <a:ext cx="1896513" cy="2733210"/>
          </a:xfrm>
          <a:prstGeom prst="rect">
            <a:avLst/>
          </a:prstGeom>
        </p:spPr>
      </p:pic>
      <p:pic>
        <p:nvPicPr>
          <p:cNvPr id="6" name="Содержимое 3" descr="index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83842">
            <a:off x="3122838" y="1455940"/>
            <a:ext cx="1965337" cy="19995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3" name="Содержимое 3" descr="5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198354">
            <a:off x="4162023" y="4275348"/>
            <a:ext cx="1576418" cy="22098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12" name="Рисунок 11" descr="2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669031">
            <a:off x="2202970" y="3913270"/>
            <a:ext cx="1676399" cy="24561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6" name="Содержимое 3" descr="32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776400">
            <a:off x="5943600" y="3962400"/>
            <a:ext cx="2209800" cy="23397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1" name="Рисунок 10" descr="33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629920">
            <a:off x="7267861" y="1541190"/>
            <a:ext cx="1218143" cy="21014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4" name="Рисунок 13" descr="2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199458">
            <a:off x="5433714" y="1570773"/>
            <a:ext cx="1641799" cy="19526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3" descr="Рисунок1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015713">
            <a:off x="500029" y="321207"/>
            <a:ext cx="2286000" cy="340415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6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31421">
            <a:off x="842302" y="3815511"/>
            <a:ext cx="3769736" cy="25222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7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50712">
            <a:off x="6553495" y="309800"/>
            <a:ext cx="2218202" cy="3048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424417">
            <a:off x="2883321" y="390640"/>
            <a:ext cx="3429000" cy="25916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1" name="Рисунок 10" descr="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83777">
            <a:off x="5092411" y="3507546"/>
            <a:ext cx="2971800" cy="280455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22399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Бом и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Пэм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5907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/>
              <a:t>Клоун Бом и клоун </a:t>
            </a:r>
            <a:r>
              <a:rPr lang="ru-RU" sz="3600" dirty="0" err="1" smtClean="0"/>
              <a:t>Пэм</a:t>
            </a: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        Дарят смех и радость всем,</a:t>
            </a:r>
          </a:p>
          <a:p>
            <a:pPr algn="ctr">
              <a:buNone/>
            </a:pPr>
            <a:r>
              <a:rPr lang="ru-RU" sz="3600" dirty="0" smtClean="0"/>
              <a:t>Каждый вечер веселят</a:t>
            </a:r>
          </a:p>
          <a:p>
            <a:pPr algn="ctr">
              <a:buNone/>
            </a:pPr>
            <a:r>
              <a:rPr lang="ru-RU" sz="3600" dirty="0" smtClean="0"/>
              <a:t>В цирке клоуны ребят!</a:t>
            </a:r>
            <a:endParaRPr lang="ru-RU" sz="3600" dirty="0"/>
          </a:p>
        </p:txBody>
      </p:sp>
      <p:pic>
        <p:nvPicPr>
          <p:cNvPr id="5" name="Рисунок 4" descr="0babd8f0b97e.gif"/>
          <p:cNvPicPr>
            <a:picLocks noChangeAspect="1"/>
          </p:cNvPicPr>
          <p:nvPr/>
        </p:nvPicPr>
        <p:blipFill>
          <a:blip r:embed="rId4"/>
          <a:srcRect r="2857"/>
          <a:stretch>
            <a:fillRect/>
          </a:stretch>
        </p:blipFill>
        <p:spPr>
          <a:xfrm>
            <a:off x="6248400" y="685800"/>
            <a:ext cx="2590800" cy="3733800"/>
          </a:xfrm>
          <a:prstGeom prst="rect">
            <a:avLst/>
          </a:prstGeom>
        </p:spPr>
      </p:pic>
      <p:pic>
        <p:nvPicPr>
          <p:cNvPr id="6" name="Рисунок 5" descr="12f2c1a83457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09600"/>
            <a:ext cx="2514600" cy="4343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24800" y="5105400"/>
            <a:ext cx="848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E5058A"/>
                </a:solidFill>
              </a:rPr>
              <a:t>П</a:t>
            </a:r>
            <a:endParaRPr lang="ru-RU" sz="7200" b="1" dirty="0">
              <a:solidFill>
                <a:srgbClr val="E5058A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5181600"/>
            <a:ext cx="848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7030A0"/>
                </a:solidFill>
              </a:rPr>
              <a:t>Б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                </a:t>
            </a:r>
            <a:endParaRPr lang="ru-RU" sz="9600" dirty="0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676400"/>
            <a:ext cx="3293458" cy="3352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20113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ГЛАСНЫЕ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или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rgbClr val="0070C0"/>
                </a:solidFill>
              </a:rPr>
              <a:t>СОГЛАСНЫЕ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14600"/>
            <a:ext cx="3657600" cy="3611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2667000"/>
            <a:ext cx="4572000" cy="345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70C0"/>
                </a:solidFill>
              </a:rPr>
              <a:t>   Б   П</a:t>
            </a:r>
            <a:endParaRPr lang="ru-RU" sz="9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ЗВОНКИЕ  или  ГЛУХИЕ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65.jpg"/>
          <p:cNvPicPr>
            <a:picLocks noGrp="1" noChangeAspect="1"/>
          </p:cNvPicPr>
          <p:nvPr>
            <p:ph idx="1"/>
          </p:nvPr>
        </p:nvPicPr>
        <p:blipFill>
          <a:blip r:embed="rId3"/>
          <a:srcRect r="14504" b="8333"/>
          <a:stretch>
            <a:fillRect/>
          </a:stretch>
        </p:blipFill>
        <p:spPr>
          <a:xfrm>
            <a:off x="1143000" y="3962400"/>
            <a:ext cx="2133595" cy="1981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3962400"/>
            <a:ext cx="2133600" cy="1981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1447800" y="2133600"/>
            <a:ext cx="152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E5058A"/>
                </a:solidFill>
              </a:rPr>
              <a:t>Б</a:t>
            </a:r>
            <a:endParaRPr lang="ru-RU" sz="9600" b="1" dirty="0">
              <a:solidFill>
                <a:srgbClr val="E5058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2286000"/>
            <a:ext cx="2443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</a:rPr>
              <a:t>П</a:t>
            </a:r>
            <a:endParaRPr lang="ru-RU" sz="9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исунок11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dex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119437" y="1828801"/>
            <a:ext cx="3052763" cy="310594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>
    <p:sndAc>
      <p:stSnd>
        <p:snd r:embed="rId2" name="drumroll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3943</TotalTime>
  <Words>369</Words>
  <PresentationFormat>Экран (4:3)</PresentationFormat>
  <Paragraphs>118</Paragraphs>
  <Slides>27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Техническая</vt:lpstr>
      <vt:lpstr>Логопедическое  занятие по теме «Дифференциация парных согласных Б-П»</vt:lpstr>
      <vt:lpstr>Слайд 2</vt:lpstr>
      <vt:lpstr>Слайд 3</vt:lpstr>
      <vt:lpstr> Бом и Пэм</vt:lpstr>
      <vt:lpstr>Слайд 5</vt:lpstr>
      <vt:lpstr>ГЛАСНЫЕ   или  СОГЛАСНЫЕ</vt:lpstr>
      <vt:lpstr>ЗВОНКИЕ  или  ГЛУХИЕ</vt:lpstr>
      <vt:lpstr>Слайд 8</vt:lpstr>
      <vt:lpstr>Слайд 9</vt:lpstr>
      <vt:lpstr>ЗАКОЛДОВАННЫЕ  БУКВЫ</vt:lpstr>
      <vt:lpstr>Б –П в слогах  Кто чем жонглирует ?</vt:lpstr>
      <vt:lpstr>Слайд 12</vt:lpstr>
      <vt:lpstr>Б –П в словах Какая картинка лишняя и почему?</vt:lpstr>
      <vt:lpstr>Какая картинка лишняя и почему?</vt:lpstr>
      <vt:lpstr>Слайд 15</vt:lpstr>
      <vt:lpstr>Слайд 16</vt:lpstr>
      <vt:lpstr>Какими овощами и фруктами угостят зверей Белоснежка и Красная Шапочка?</vt:lpstr>
      <vt:lpstr>Слайд 18</vt:lpstr>
      <vt:lpstr>Заполните таблицу</vt:lpstr>
      <vt:lpstr>                                                                       ДУБ                      (МНОГО) ДУБЫ                             (НЕТ) ДУБА    (УМЕНЬШИТЕЛЬНО-ЛАСКАТЕЛЕНОЕ )   ДУБОЧЕК                  (КАКОЙ) ДУБОВЫЙ</vt:lpstr>
      <vt:lpstr>Много-ласково-нет-какой</vt:lpstr>
      <vt:lpstr>Слайд 22</vt:lpstr>
      <vt:lpstr>Слайд 23</vt:lpstr>
      <vt:lpstr>Б – П в словосочетаниях Составьте словосочетания</vt:lpstr>
      <vt:lpstr> Б – П в предложениях  Составьте предложения, используя слова и картинки</vt:lpstr>
      <vt:lpstr>Б – П в связном тексте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357</cp:revision>
  <dcterms:created xsi:type="dcterms:W3CDTF">2011-08-16T13:22:18Z</dcterms:created>
  <dcterms:modified xsi:type="dcterms:W3CDTF">2011-11-22T23:07:55Z</dcterms:modified>
</cp:coreProperties>
</file>