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8"/>
  </p:notesMasterIdLst>
  <p:sldIdLst>
    <p:sldId id="256" r:id="rId2"/>
    <p:sldId id="257" r:id="rId3"/>
    <p:sldId id="258" r:id="rId4"/>
    <p:sldId id="271" r:id="rId5"/>
    <p:sldId id="259" r:id="rId6"/>
    <p:sldId id="260" r:id="rId7"/>
    <p:sldId id="274" r:id="rId8"/>
    <p:sldId id="276" r:id="rId9"/>
    <p:sldId id="263" r:id="rId10"/>
    <p:sldId id="264" r:id="rId11"/>
    <p:sldId id="265" r:id="rId12"/>
    <p:sldId id="266" r:id="rId13"/>
    <p:sldId id="273" r:id="rId14"/>
    <p:sldId id="270" r:id="rId15"/>
    <p:sldId id="272" r:id="rId16"/>
    <p:sldId id="268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B66D4C-3F86-4F84-91E3-01435979480C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0504C-A3D3-4986-8F7D-C43C1DCF83F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D0504C-A3D3-4986-8F7D-C43C1DCF83F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scene3d>
              <a:camera prst="perspectiveRelaxedModerately">
                <a:rot lat="19800000" lon="0" rev="0"/>
              </a:camera>
              <a:lightRig rig="threePt" dir="t"/>
            </a:scene3d>
            <a:sp3d extrusionH="57150" prstMaterial="dkEdge">
              <a:bevelT w="38100" h="38100"/>
              <a:bevelB w="82550" h="38100" prst="coolSlant"/>
            </a:sp3d>
          </a:bodyPr>
          <a:lstStyle>
            <a:lvl1pPr>
              <a:defRPr>
                <a:ln>
                  <a:gradFill>
                    <a:gsLst>
                      <a:gs pos="0">
                        <a:schemeClr val="accent1">
                          <a:lumMod val="5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gradFill flip="none" rotWithShape="1">
                  <a:gsLst>
                    <a:gs pos="0">
                      <a:schemeClr val="accent1">
                        <a:lumMod val="5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  <a:alpha val="79000"/>
                      </a:schemeClr>
                    </a:gs>
                  </a:gsLst>
                  <a:lin ang="5400000" scaled="0"/>
                  <a:tileRect/>
                </a:gradFill>
                <a:effectLst>
                  <a:outerShdw blurRad="241300" dist="38100" dir="5400000" rotWithShape="0">
                    <a:schemeClr val="bg2">
                      <a:lumMod val="10000"/>
                      <a:alpha val="30000"/>
                    </a:scheme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scene3d>
              <a:camera prst="orthographicFront"/>
              <a:lightRig rig="threePt" dir="t"/>
            </a:scene3d>
            <a:sp3d extrusionH="57150" contourW="12700">
              <a:bevelT w="82550" h="38100" prst="coolSlant"/>
              <a:contourClr>
                <a:schemeClr val="bg2">
                  <a:lumMod val="25000"/>
                </a:schemeClr>
              </a:contourClr>
            </a:sp3d>
          </a:bodyPr>
          <a:lstStyle>
            <a:lvl1pPr marL="0" indent="0" algn="ctr">
              <a:buNone/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965193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00305"/>
            <a:ext cx="4040188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2"/>
            <a:ext cx="4041775" cy="965194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00305"/>
            <a:ext cx="4041775" cy="362585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A5F26-DA64-4D27-9D2D-D1B6044C96BB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85984" y="571480"/>
            <a:ext cx="6400816" cy="84615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perspectiveRelaxedModerately">
                <a:rot lat="19800000" lon="0" rev="0"/>
              </a:camera>
              <a:lightRig rig="threePt" dir="t"/>
            </a:scene3d>
            <a:sp3d extrusionH="57150" prstMaterial="dkEdge">
              <a:bevelT w="38100" h="38100"/>
              <a:bevelB w="82550" h="38100" prst="coolSlant"/>
            </a:sp3d>
          </a:bodyPr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4414" y="1600200"/>
            <a:ext cx="7472386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A5F26-DA64-4D27-9D2D-D1B6044C96BB}" type="datetimeFigureOut">
              <a:rPr lang="ru-RU" smtClean="0"/>
              <a:pPr/>
              <a:t>07.09.2012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20E37-A118-41DF-B88C-D135393E628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ransition>
    <p:wipe dir="d"/>
  </p:transition>
  <p:txStyles>
    <p:titleStyle>
      <a:lvl1pPr algn="ctr" defTabSz="914400" rtl="0" eaLnBrk="1" latinLnBrk="0" hangingPunct="1">
        <a:spcBef>
          <a:spcPct val="0"/>
        </a:spcBef>
        <a:buNone/>
        <a:defRPr lang="ru-RU" sz="3200" kern="1200" dirty="0">
          <a:ln>
            <a:gradFill>
              <a:gsLst>
                <a:gs pos="0">
                  <a:schemeClr val="accent1">
                    <a:lumMod val="5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  <a:gradFill flip="none" rotWithShape="1"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  <a:alpha val="79000"/>
                </a:schemeClr>
              </a:gs>
            </a:gsLst>
            <a:lin ang="5400000" scaled="0"/>
            <a:tileRect/>
          </a:gradFill>
          <a:effectLst>
            <a:outerShdw blurRad="241300" dist="38100" dir="5400000" rotWithShape="0">
              <a:schemeClr val="bg2">
                <a:lumMod val="10000"/>
                <a:alpha val="3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accent5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3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animashky.ru/blog/novogodnjaja_jolka/2009-12-13-31" TargetMode="External"/><Relationship Id="rId2" Type="http://schemas.openxmlformats.org/officeDocument/2006/relationships/hyperlink" Target="http://lingvo.yandex.ru/en?text=%D0%BA%D1%80%D0%B5%D0%B0%D1%82%D0%B8%D0%B2%D0%BD%D0%BE%D1%81%D1%82%D1%8C&amp;lang=en&amp;search_type=lingvo&amp;st_translate=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</a:rPr>
              <a:t>Развитие творческих способностей учащихся</a:t>
            </a:r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Выполнила:</a:t>
            </a:r>
          </a:p>
          <a:p>
            <a:pPr algn="r"/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 учитель начальных классов </a:t>
            </a:r>
          </a:p>
          <a:p>
            <a:pPr algn="r"/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МБОУ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СОШ -№2</a:t>
            </a:r>
            <a:r>
              <a:rPr lang="en-US" i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г.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Семикаракорска</a:t>
            </a:r>
            <a:endParaRPr lang="ru-RU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r"/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Божко Анна Анатольевна</a:t>
            </a: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 err="1" smtClean="0">
                <a:solidFill>
                  <a:schemeClr val="tx2">
                    <a:lumMod val="50000"/>
                  </a:schemeClr>
                </a:solidFill>
              </a:rPr>
              <a:t>Синквейн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48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Правила составления              </a:t>
            </a:r>
            <a:r>
              <a:rPr lang="ru-RU" sz="4000" b="1" dirty="0" err="1" smtClean="0">
                <a:solidFill>
                  <a:schemeClr val="accent3">
                    <a:lumMod val="50000"/>
                  </a:schemeClr>
                </a:solidFill>
              </a:rPr>
              <a:t>синквейна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: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-имя существительное;</a:t>
            </a:r>
            <a:b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-имя прилагательное, имя прилагательное;</a:t>
            </a:r>
            <a:b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-глагол, глагол , </a:t>
            </a:r>
            <a:r>
              <a:rPr lang="ru-RU" i="1" dirty="0" err="1" smtClean="0">
                <a:solidFill>
                  <a:schemeClr val="accent1">
                    <a:lumMod val="50000"/>
                  </a:schemeClr>
                </a:solidFill>
              </a:rPr>
              <a:t>глагол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;</a:t>
            </a:r>
            <a:b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-предложение  из нескольких слов, показывающее отношение к теме;</a:t>
            </a:r>
            <a:b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  <a:t>-слово, связанное с первым словом , отражает сущность темы </a:t>
            </a:r>
            <a:br>
              <a:rPr lang="ru-RU" i="1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i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692696"/>
            <a:ext cx="6400816" cy="504056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Учитель</a:t>
            </a:r>
            <a:endParaRPr lang="ru-RU" sz="48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427984" y="1484784"/>
            <a:ext cx="4032448" cy="37548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buFontTx/>
              <a:buChar char="•"/>
              <a:defRPr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Добрый, мудрый</a:t>
            </a:r>
          </a:p>
          <a:p>
            <a:pPr algn="ctr">
              <a:spcBef>
                <a:spcPct val="50000"/>
              </a:spcBef>
              <a:buFontTx/>
              <a:buChar char="•"/>
              <a:defRPr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Учит,  объясняет, надеется</a:t>
            </a:r>
          </a:p>
          <a:p>
            <a:pPr algn="ctr">
              <a:spcBef>
                <a:spcPct val="50000"/>
              </a:spcBef>
              <a:buFontTx/>
              <a:buChar char="•"/>
              <a:defRPr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Понимает проблемы своих учеников</a:t>
            </a:r>
          </a:p>
          <a:p>
            <a:pPr algn="ctr">
              <a:spcBef>
                <a:spcPct val="50000"/>
              </a:spcBef>
              <a:buFontTx/>
              <a:buChar char="•"/>
              <a:defRPr/>
            </a:pP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  Наставник</a:t>
            </a:r>
            <a:endParaRPr lang="ru-RU" sz="2800" b="1" i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C:\Documents and Settings\Admin\Мои документы\Мои рисунки\iCA5JD5X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6" y="1556792"/>
            <a:ext cx="3434126" cy="3600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Поиск аналогов</a:t>
            </a:r>
            <a:endParaRPr lang="ru-RU" sz="44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Picture 3" descr="C:\Documents and Settings\Admin\Мои документы\Мои рисунки\iCAOHGN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0429" y="1600200"/>
            <a:ext cx="7460379" cy="452596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>
                <a:solidFill>
                  <a:schemeClr val="tx2">
                    <a:lumMod val="50000"/>
                  </a:schemeClr>
                </a:solidFill>
                <a:latin typeface="Arial Black" pitchFamily="34" charset="0"/>
              </a:rPr>
              <a:t>Развивающий канон</a:t>
            </a:r>
            <a:endParaRPr lang="ru-RU" sz="4000" dirty="0">
              <a:solidFill>
                <a:schemeClr val="tx2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/>
              <a:t>к/о   ко/мо  </a:t>
            </a:r>
            <a:r>
              <a:rPr lang="ru-RU" sz="5200" dirty="0" smtClean="0"/>
              <a:t>корова/2</a:t>
            </a:r>
          </a:p>
          <a:p>
            <a:pPr>
              <a:buNone/>
            </a:pPr>
            <a:r>
              <a:rPr lang="ru-RU" sz="6000" dirty="0" err="1" smtClean="0"/>
              <a:t>р</a:t>
            </a:r>
            <a:r>
              <a:rPr lang="ru-RU" sz="6000" dirty="0" smtClean="0"/>
              <a:t>/о   </a:t>
            </a:r>
            <a:r>
              <a:rPr lang="ru-RU" sz="6000" dirty="0" err="1" smtClean="0"/>
              <a:t>ло</a:t>
            </a:r>
            <a:r>
              <a:rPr lang="ru-RU" sz="6000" dirty="0" smtClean="0"/>
              <a:t>/</a:t>
            </a:r>
            <a:r>
              <a:rPr lang="ru-RU" sz="6000" dirty="0" err="1" smtClean="0"/>
              <a:t>ро</a:t>
            </a:r>
            <a:r>
              <a:rPr lang="ru-RU" sz="6000" dirty="0" smtClean="0"/>
              <a:t>  </a:t>
            </a:r>
            <a:r>
              <a:rPr lang="ru-RU" sz="4800" dirty="0" smtClean="0"/>
              <a:t>молоко/3</a:t>
            </a:r>
          </a:p>
          <a:p>
            <a:pPr>
              <a:buNone/>
            </a:pPr>
            <a:r>
              <a:rPr lang="ru-RU" sz="6000" dirty="0" smtClean="0"/>
              <a:t>в/?    </a:t>
            </a:r>
            <a:r>
              <a:rPr lang="ru-RU" sz="6000" dirty="0" err="1" smtClean="0"/>
              <a:t>ва</a:t>
            </a:r>
            <a:r>
              <a:rPr lang="ru-RU" sz="6000" dirty="0" smtClean="0"/>
              <a:t>/?    </a:t>
            </a:r>
            <a:r>
              <a:rPr lang="ru-RU" sz="4800" dirty="0" smtClean="0"/>
              <a:t>верблюд/? </a:t>
            </a:r>
            <a:r>
              <a:rPr lang="ru-RU" sz="6000" dirty="0" smtClean="0"/>
              <a:t/>
            </a:r>
            <a:br>
              <a:rPr lang="ru-RU" sz="6000" dirty="0" smtClean="0"/>
            </a:br>
            <a:endParaRPr lang="ru-RU" sz="60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139136" cy="1162050"/>
          </a:xfrm>
        </p:spPr>
        <p:txBody>
          <a:bodyPr/>
          <a:lstStyle/>
          <a:p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                       </a:t>
            </a:r>
            <a:r>
              <a:rPr lang="ru-RU" sz="4800" b="1" dirty="0" err="1" smtClean="0">
                <a:solidFill>
                  <a:schemeClr val="tx2">
                    <a:lumMod val="50000"/>
                  </a:schemeClr>
                </a:solidFill>
              </a:rPr>
              <a:t>Веб-квест</a:t>
            </a:r>
            <a:r>
              <a:rPr lang="ru-RU" sz="4800" b="1" dirty="0" smtClean="0">
                <a:solidFill>
                  <a:schemeClr val="tx2">
                    <a:lumMod val="50000"/>
                  </a:schemeClr>
                </a:solidFill>
              </a:rPr>
              <a:t>  </a:t>
            </a:r>
            <a:endParaRPr lang="ru-RU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  <p:pic>
        <p:nvPicPr>
          <p:cNvPr id="1026" name="Picture 2" descr="C:\Documents and Settings\Admin\Мои документы\Мои рисунки\iCAV3KKDW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220072" y="2132856"/>
            <a:ext cx="2736304" cy="3075904"/>
          </a:xfrm>
          <a:prstGeom prst="rect">
            <a:avLst/>
          </a:prstGeom>
          <a:noFill/>
        </p:spPr>
      </p:pic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1187624" y="1628800"/>
            <a:ext cx="4464496" cy="4497363"/>
          </a:xfrm>
        </p:spPr>
        <p:txBody>
          <a:bodyPr>
            <a:noAutofit/>
          </a:bodyPr>
          <a:lstStyle/>
          <a:p>
            <a:r>
              <a:rPr lang="ru-RU" sz="2400" b="1" i="1" dirty="0" smtClean="0"/>
              <a:t>Пересказ</a:t>
            </a:r>
          </a:p>
          <a:p>
            <a:r>
              <a:rPr lang="ru-RU" sz="2400" b="1" i="1" dirty="0" smtClean="0"/>
              <a:t>Планирование и проектирование</a:t>
            </a:r>
          </a:p>
          <a:p>
            <a:r>
              <a:rPr lang="ru-RU" sz="2400" b="1" i="1" dirty="0" smtClean="0"/>
              <a:t>Самопознание</a:t>
            </a:r>
          </a:p>
          <a:p>
            <a:r>
              <a:rPr lang="ru-RU" sz="2400" b="1" i="1" dirty="0" smtClean="0"/>
              <a:t>Компиляция</a:t>
            </a:r>
          </a:p>
          <a:p>
            <a:r>
              <a:rPr lang="ru-RU" sz="2400" b="1" i="1" dirty="0" smtClean="0"/>
              <a:t>Творческое задание</a:t>
            </a:r>
          </a:p>
          <a:p>
            <a:r>
              <a:rPr lang="ru-RU" sz="2400" b="1" i="1" dirty="0" smtClean="0"/>
              <a:t>Научные исследования</a:t>
            </a:r>
          </a:p>
          <a:p>
            <a:r>
              <a:rPr lang="ru-RU" sz="2400" b="1" i="1" dirty="0" smtClean="0"/>
              <a:t>Журналистское расследование</a:t>
            </a:r>
          </a:p>
          <a:p>
            <a:r>
              <a:rPr lang="ru-RU" sz="2400" b="1" i="1" dirty="0" smtClean="0"/>
              <a:t>Аналитическая задача</a:t>
            </a:r>
          </a:p>
          <a:p>
            <a:r>
              <a:rPr lang="ru-RU" sz="2400" b="1" i="1" dirty="0" smtClean="0"/>
              <a:t>Достижение консенсуса</a:t>
            </a:r>
            <a:endParaRPr lang="ru-RU" sz="2400" b="1" i="1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dirty="0" smtClean="0">
                <a:solidFill>
                  <a:schemeClr val="tx2">
                    <a:lumMod val="50000"/>
                  </a:schemeClr>
                </a:solidFill>
              </a:rPr>
              <a:t>Примеры </a:t>
            </a:r>
            <a:r>
              <a:rPr lang="ru-RU" sz="4400" dirty="0" err="1" smtClean="0">
                <a:solidFill>
                  <a:schemeClr val="tx2">
                    <a:lumMod val="50000"/>
                  </a:schemeClr>
                </a:solidFill>
              </a:rPr>
              <a:t>веб-квестов</a:t>
            </a:r>
            <a:endParaRPr lang="ru-RU" sz="4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/>
              <a:t>«Терроризм»</a:t>
            </a:r>
          </a:p>
          <a:p>
            <a:r>
              <a:rPr lang="ru-RU" sz="2400" b="1" i="1" dirty="0" smtClean="0"/>
              <a:t>«В  гостях  у помещиков» (по поэме Н.Гоголя «Мертвые души»)</a:t>
            </a:r>
          </a:p>
          <a:p>
            <a:r>
              <a:rPr lang="ru-RU" sz="2400" b="1" i="1" dirty="0" smtClean="0"/>
              <a:t>«Защитим Байкал»</a:t>
            </a:r>
          </a:p>
          <a:p>
            <a:r>
              <a:rPr lang="ru-RU" sz="2400" b="1" i="1" dirty="0" smtClean="0"/>
              <a:t>«Создай компьютер своей мечты»</a:t>
            </a:r>
          </a:p>
          <a:p>
            <a:r>
              <a:rPr lang="ru-RU" sz="2400" b="1" i="1" dirty="0" smtClean="0"/>
              <a:t>«Преступность несовершеннолетних»</a:t>
            </a:r>
          </a:p>
          <a:p>
            <a:r>
              <a:rPr lang="ru-RU" sz="2400" b="1" i="1" dirty="0" smtClean="0"/>
              <a:t>«Наблюдение солнечной активности»</a:t>
            </a:r>
          </a:p>
          <a:p>
            <a:r>
              <a:rPr lang="ru-RU" sz="2400" b="1" i="1" dirty="0" smtClean="0"/>
              <a:t>«Дети – солдаты»</a:t>
            </a:r>
          </a:p>
          <a:p>
            <a:r>
              <a:rPr lang="ru-RU" sz="2400" b="1" i="1" dirty="0" smtClean="0"/>
              <a:t>«Цивилизации России»</a:t>
            </a:r>
          </a:p>
          <a:p>
            <a:r>
              <a:rPr lang="ru-RU" sz="2400" b="1" i="1" dirty="0" smtClean="0"/>
              <a:t>«Тропами горного Алтая»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Информационные ресурсы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>1.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hlinkClick r:id="rId2"/>
              </a:rPr>
              <a:t>http://slovari.yandex.ru/art.xml?art=psychlex4/PS4/ps4-0108.htm&amp;encpage=psychlex4 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</a:br>
            <a:r>
              <a:rPr lang="ru-RU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2.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</a:rPr>
              <a:t>NUMI.RU</a:t>
            </a:r>
            <a:r>
              <a:rPr lang="ru-RU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 4.http://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animashky.ru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/blog/</a:t>
            </a:r>
            <a:r>
              <a:rPr lang="en-US" dirty="0" err="1" smtClean="0">
                <a:solidFill>
                  <a:schemeClr val="tx2">
                    <a:lumMod val="50000"/>
                  </a:schemeClr>
                </a:solidFill>
                <a:hlinkClick r:id="rId3"/>
              </a:rPr>
              <a:t>novogodnjaja_jolka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</a:b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4294967295"/>
          </p:nvPr>
        </p:nvSpPr>
        <p:spPr>
          <a:xfrm>
            <a:off x="4032250" y="273050"/>
            <a:ext cx="5111750" cy="5853113"/>
          </a:xfrm>
        </p:spPr>
        <p:txBody>
          <a:bodyPr>
            <a:normAutofit/>
          </a:bodyPr>
          <a:lstStyle/>
          <a:p>
            <a:r>
              <a:rPr lang="ru-RU" sz="5400" b="1" i="1" dirty="0" smtClean="0">
                <a:solidFill>
                  <a:schemeClr val="tx2">
                    <a:lumMod val="50000"/>
                  </a:schemeClr>
                </a:solidFill>
                <a:latin typeface="Arno Pro Caption" pitchFamily="18" charset="0"/>
              </a:rPr>
              <a:t/>
            </a:r>
            <a:br>
              <a:rPr lang="ru-RU" sz="5400" b="1" i="1" dirty="0" smtClean="0">
                <a:solidFill>
                  <a:schemeClr val="tx2">
                    <a:lumMod val="50000"/>
                  </a:schemeClr>
                </a:solidFill>
                <a:latin typeface="Arno Pro Caption" pitchFamily="18" charset="0"/>
              </a:rPr>
            </a:br>
            <a:endParaRPr lang="ru-RU" sz="5400" dirty="0">
              <a:solidFill>
                <a:schemeClr val="tx2">
                  <a:lumMod val="50000"/>
                </a:schemeClr>
              </a:solidFill>
              <a:latin typeface="Arno Pro Captio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75656" y="1484784"/>
            <a:ext cx="669674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«Если ученик не научится в школе сам ничего творить, </a:t>
            </a:r>
            <a:b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то и в жизни он всегда будет только подражать, копировать, так как мало таких, которые, научившись копировать, </a:t>
            </a:r>
            <a:b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умели делать самостоятельное приложение этих сведений» </a:t>
            </a:r>
            <a:b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2800" b="1" i="1" dirty="0" smtClean="0">
                <a:solidFill>
                  <a:schemeClr val="tx2">
                    <a:lumMod val="50000"/>
                  </a:schemeClr>
                </a:solidFill>
              </a:rPr>
              <a:t>Л.Н.Толстой </a:t>
            </a:r>
            <a:endParaRPr lang="ru-RU" sz="2800" i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71480"/>
            <a:ext cx="7787208" cy="846158"/>
          </a:xfrm>
        </p:spPr>
        <p:txBody>
          <a:bodyPr/>
          <a:lstStyle/>
          <a:p>
            <a:r>
              <a:rPr lang="ru-RU" sz="4400" b="1" dirty="0" smtClean="0">
                <a:solidFill>
                  <a:schemeClr val="accent1">
                    <a:lumMod val="50000"/>
                  </a:schemeClr>
                </a:solidFill>
              </a:rPr>
              <a:t>«Через игру- к знаниям!»</a:t>
            </a:r>
            <a:endParaRPr lang="ru-RU" sz="4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26" name="Picture 2" descr="C:\Documents and Settings\Admin\Мои документы\Мои рисунки\мама\Новая папка\102_PANA\P102083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00200"/>
            <a:ext cx="6768752" cy="47091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. </a:t>
            </a:r>
            <a:r>
              <a:rPr lang="ru-RU" sz="4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Исключение лишнего</a:t>
            </a:r>
            <a:endParaRPr lang="ru-RU" sz="4400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Documents and Settings\Admin\Мои документы\Мои рисунки\tomato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9" y="2708920"/>
            <a:ext cx="2304255" cy="2259148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Мои документы\Мои рисунки\iCAPJ5T7F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38588" y="1484784"/>
            <a:ext cx="2793652" cy="2520280"/>
          </a:xfrm>
          <a:prstGeom prst="rect">
            <a:avLst/>
          </a:prstGeom>
          <a:noFill/>
        </p:spPr>
      </p:pic>
      <p:pic>
        <p:nvPicPr>
          <p:cNvPr id="3076" name="Picture 4" descr="C:\Documents and Settings\Admin\Мои документы\Мои рисунки\iCABSOZI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4365104"/>
            <a:ext cx="2736304" cy="230425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332656"/>
            <a:ext cx="7715200" cy="1368152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>«Новое применение!»</a:t>
            </a:r>
            <a: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  <a:t/>
            </a:r>
            <a:br>
              <a:rPr lang="ru-RU" sz="4000" dirty="0" smtClean="0">
                <a:solidFill>
                  <a:schemeClr val="accent5">
                    <a:lumMod val="50000"/>
                  </a:schemeClr>
                </a:solidFill>
                <a:latin typeface="Arial Black" pitchFamily="34" charset="0"/>
              </a:rPr>
            </a:br>
            <a:endParaRPr lang="ru-RU" sz="4000" dirty="0">
              <a:solidFill>
                <a:schemeClr val="accent5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  <a:latin typeface="Arno Pro Smbd" pitchFamily="18" charset="0"/>
              </a:rPr>
              <a:t>Придумай 10 новых применений таким знакомым предметам, как </a:t>
            </a:r>
            <a:r>
              <a:rPr lang="ru-RU" sz="3600" b="1" i="1" smtClean="0">
                <a:solidFill>
                  <a:schemeClr val="bg2">
                    <a:lumMod val="25000"/>
                  </a:schemeClr>
                </a:solidFill>
                <a:latin typeface="Arno Pro Smbd" pitchFamily="18" charset="0"/>
              </a:rPr>
              <a:t>кухонный нож, столовая ложка и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  <a:latin typeface="Arno Pro Smbd" pitchFamily="18" charset="0"/>
              </a:rPr>
              <a:t>вилка ,</a:t>
            </a:r>
            <a:r>
              <a:rPr lang="ru-RU" sz="3600" b="1" i="1" smtClean="0">
                <a:solidFill>
                  <a:schemeClr val="bg2">
                    <a:lumMod val="25000"/>
                  </a:schemeClr>
                </a:solidFill>
                <a:latin typeface="Arno Pro Smbd" pitchFamily="18" charset="0"/>
              </a:rPr>
              <a:t>терка  </a:t>
            </a:r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  <a:latin typeface="Arno Pro Smbd" pitchFamily="18" charset="0"/>
              </a:rPr>
              <a:t>и т.д.</a:t>
            </a:r>
          </a:p>
          <a:p>
            <a:r>
              <a:rPr lang="ru-RU" sz="3600" b="1" i="1" dirty="0" smtClean="0">
                <a:solidFill>
                  <a:schemeClr val="bg2">
                    <a:lumMod val="25000"/>
                  </a:schemeClr>
                </a:solidFill>
                <a:latin typeface="Arno Pro Smbd" pitchFamily="18" charset="0"/>
              </a:rPr>
              <a:t>                                            </a:t>
            </a:r>
          </a:p>
          <a:p>
            <a:endParaRPr lang="ru-RU" sz="3600" b="1" i="1" dirty="0" smtClean="0">
              <a:solidFill>
                <a:schemeClr val="bg2">
                  <a:lumMod val="25000"/>
                </a:schemeClr>
              </a:solidFill>
              <a:latin typeface="Arno Pro Smbd" pitchFamily="18" charset="0"/>
            </a:endParaRPr>
          </a:p>
          <a:p>
            <a:endParaRPr lang="ru-RU" sz="3600" b="1" i="1" dirty="0">
              <a:solidFill>
                <a:schemeClr val="bg2">
                  <a:lumMod val="25000"/>
                </a:schemeClr>
              </a:solidFill>
              <a:latin typeface="Arno Pro Smbd" pitchFamily="18" charset="0"/>
            </a:endParaRPr>
          </a:p>
        </p:txBody>
      </p:sp>
      <p:pic>
        <p:nvPicPr>
          <p:cNvPr id="4" name="Рисунок 3" descr="нож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933056"/>
            <a:ext cx="939527" cy="2638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ложка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4005064"/>
            <a:ext cx="2232248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терка.gif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24128" y="4149080"/>
            <a:ext cx="2736304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571480"/>
            <a:ext cx="7787208" cy="846158"/>
          </a:xfrm>
        </p:spPr>
        <p:txBody>
          <a:bodyPr/>
          <a:lstStyle/>
          <a:p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</a:rPr>
              <a:t>«Старая сказка на  новый  лад»</a:t>
            </a:r>
            <a:endParaRPr lang="ru-RU" sz="40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1700808"/>
            <a:ext cx="7472386" cy="4425355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Попробуйте придумать новое окончание известным народным сказкам: «Петушок и бобовое зернышко»,«Волк и семеро козлят» </a:t>
            </a:r>
          </a:p>
          <a:p>
            <a:r>
              <a:rPr lang="ru-RU" b="1" i="1" dirty="0" smtClean="0">
                <a:solidFill>
                  <a:schemeClr val="accent3">
                    <a:lumMod val="50000"/>
                  </a:schemeClr>
                </a:solidFill>
              </a:rPr>
              <a:t>                                           </a:t>
            </a:r>
          </a:p>
          <a:p>
            <a:endParaRPr lang="ru-RU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Рисунок 3" descr="Ряба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4365104"/>
            <a:ext cx="2304256" cy="20642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Волк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3501008"/>
            <a:ext cx="2643188" cy="3356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err="1" smtClean="0">
                <a:solidFill>
                  <a:schemeClr val="tx2">
                    <a:lumMod val="50000"/>
                  </a:schemeClr>
                </a:solidFill>
              </a:rPr>
              <a:t>Инсерт</a:t>
            </a:r>
            <a:endParaRPr lang="ru-RU" sz="4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</a:rPr>
              <a:t>Пометки на полях: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</a:rPr>
              <a:t>V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»</a:t>
            </a: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 –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я так и думал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«+» –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новая информация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«+!» –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очень ценная информация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«-»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– у меня по-другому</a:t>
            </a:r>
          </a:p>
          <a:p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«?»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 – не очень понятно, я удивлён</a:t>
            </a:r>
            <a:endParaRPr lang="ru-RU" b="1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2700338" y="292100"/>
            <a:ext cx="3600450" cy="1384300"/>
          </a:xfr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76200" cmpd="tri">
            <a:solidFill>
              <a:schemeClr val="bg2"/>
            </a:solidFill>
          </a:ln>
        </p:spPr>
        <p:txBody>
          <a:bodyPr/>
          <a:lstStyle/>
          <a:p>
            <a:pPr algn="ctr"/>
            <a:r>
              <a:rPr lang="ru-RU" sz="6000" dirty="0"/>
              <a:t>Водоёмы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250825" y="2636838"/>
            <a:ext cx="3349625" cy="10826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A7D3FF"/>
              </a:gs>
              <a:gs pos="100000">
                <a:schemeClr val="bg1"/>
              </a:gs>
            </a:gsLst>
            <a:lin ang="5400000" scaled="1"/>
          </a:gradFill>
          <a:ln w="76200" cmpd="tri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3000" b="1" i="1">
                <a:solidFill>
                  <a:srgbClr val="006600"/>
                </a:solidFill>
              </a:rPr>
              <a:t>Естественные</a:t>
            </a:r>
          </a:p>
          <a:p>
            <a:pPr algn="ctr"/>
            <a:r>
              <a:rPr lang="ru-RU" sz="3000" b="1" i="1">
                <a:solidFill>
                  <a:srgbClr val="006600"/>
                </a:solidFill>
              </a:rPr>
              <a:t>Искусственные</a:t>
            </a:r>
          </a:p>
        </p:txBody>
      </p:sp>
      <p:sp>
        <p:nvSpPr>
          <p:cNvPr id="19461" name="Text Box 5"/>
          <p:cNvSpPr txBox="1">
            <a:spLocks noChangeArrowheads="1"/>
          </p:cNvSpPr>
          <p:nvPr/>
        </p:nvSpPr>
        <p:spPr bwMode="auto">
          <a:xfrm>
            <a:off x="2022475" y="4441825"/>
            <a:ext cx="2332038" cy="10826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A7D3FF"/>
              </a:gs>
              <a:gs pos="100000">
                <a:schemeClr val="bg1"/>
              </a:gs>
            </a:gsLst>
            <a:lin ang="5400000" scaled="1"/>
          </a:gradFill>
          <a:ln w="76200" cmpd="tri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3000" b="1" i="1">
                <a:solidFill>
                  <a:srgbClr val="006600"/>
                </a:solidFill>
              </a:rPr>
              <a:t>Большие</a:t>
            </a:r>
          </a:p>
          <a:p>
            <a:pPr algn="ctr"/>
            <a:r>
              <a:rPr lang="ru-RU" sz="3000" b="1" i="1">
                <a:solidFill>
                  <a:srgbClr val="006600"/>
                </a:solidFill>
              </a:rPr>
              <a:t>Маленькие</a:t>
            </a:r>
          </a:p>
        </p:txBody>
      </p:sp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4752975" y="4429125"/>
            <a:ext cx="2771775" cy="10826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A7D3FF"/>
              </a:gs>
              <a:gs pos="100000">
                <a:schemeClr val="bg1"/>
              </a:gs>
            </a:gsLst>
            <a:lin ang="5400000" scaled="1"/>
          </a:gradFill>
          <a:ln w="76200" cmpd="tri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3000" b="1" i="1">
                <a:solidFill>
                  <a:srgbClr val="006600"/>
                </a:solidFill>
              </a:rPr>
              <a:t>Постоянные</a:t>
            </a:r>
          </a:p>
          <a:p>
            <a:pPr algn="ctr"/>
            <a:r>
              <a:rPr lang="ru-RU" sz="3000" b="1" i="1">
                <a:solidFill>
                  <a:srgbClr val="006600"/>
                </a:solidFill>
              </a:rPr>
              <a:t>Временные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5580063" y="2636838"/>
            <a:ext cx="3119437" cy="10826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rgbClr val="A7D3FF"/>
              </a:gs>
              <a:gs pos="100000">
                <a:schemeClr val="bg1"/>
              </a:gs>
            </a:gsLst>
            <a:lin ang="5400000" scaled="1"/>
          </a:gradFill>
          <a:ln w="76200" cmpd="tri">
            <a:solidFill>
              <a:schemeClr val="hlink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ru-RU" sz="3000" b="1" i="1">
                <a:solidFill>
                  <a:srgbClr val="006600"/>
                </a:solidFill>
              </a:rPr>
              <a:t>Пресноводные</a:t>
            </a:r>
          </a:p>
          <a:p>
            <a:pPr algn="ctr"/>
            <a:r>
              <a:rPr lang="ru-RU" sz="3000" b="1" i="1">
                <a:solidFill>
                  <a:srgbClr val="006600"/>
                </a:solidFill>
              </a:rPr>
              <a:t>Солёные </a:t>
            </a:r>
          </a:p>
        </p:txBody>
      </p:sp>
      <p:sp>
        <p:nvSpPr>
          <p:cNvPr id="19465" name="Line 9"/>
          <p:cNvSpPr>
            <a:spLocks noChangeShapeType="1"/>
          </p:cNvSpPr>
          <p:nvPr/>
        </p:nvSpPr>
        <p:spPr bwMode="auto">
          <a:xfrm flipH="1">
            <a:off x="3779838" y="1773238"/>
            <a:ext cx="431800" cy="2592387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6" name="Line 10"/>
          <p:cNvSpPr>
            <a:spLocks noChangeShapeType="1"/>
          </p:cNvSpPr>
          <p:nvPr/>
        </p:nvSpPr>
        <p:spPr bwMode="auto">
          <a:xfrm>
            <a:off x="4859338" y="1773238"/>
            <a:ext cx="504825" cy="2592387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7" name="Line 11"/>
          <p:cNvSpPr>
            <a:spLocks noChangeShapeType="1"/>
          </p:cNvSpPr>
          <p:nvPr/>
        </p:nvSpPr>
        <p:spPr bwMode="auto">
          <a:xfrm flipH="1">
            <a:off x="1908175" y="1773238"/>
            <a:ext cx="1871663" cy="792162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9468" name="Line 12"/>
          <p:cNvSpPr>
            <a:spLocks noChangeShapeType="1"/>
          </p:cNvSpPr>
          <p:nvPr/>
        </p:nvSpPr>
        <p:spPr bwMode="auto">
          <a:xfrm>
            <a:off x="5292725" y="1773238"/>
            <a:ext cx="2016125" cy="792162"/>
          </a:xfrm>
          <a:prstGeom prst="line">
            <a:avLst/>
          </a:prstGeom>
          <a:noFill/>
          <a:ln w="57150">
            <a:solidFill>
              <a:srgbClr val="FF99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9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94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19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60" grpId="0" animBg="1"/>
      <p:bldP spid="19461" grpId="0" animBg="1"/>
      <p:bldP spid="19462" grpId="0" animBg="1"/>
      <p:bldP spid="19463" grpId="0" animBg="1"/>
      <p:bldP spid="19465" grpId="0" animBg="1"/>
      <p:bldP spid="19466" grpId="0" animBg="1"/>
      <p:bldP spid="19467" grpId="0" animBg="1"/>
      <p:bldP spid="1946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«</a:t>
            </a:r>
            <a:r>
              <a:rPr lang="ru-RU" sz="4400" b="1" dirty="0" err="1" smtClean="0">
                <a:solidFill>
                  <a:schemeClr val="bg2">
                    <a:lumMod val="25000"/>
                  </a:schemeClr>
                </a:solidFill>
              </a:rPr>
              <a:t>Друдлы</a:t>
            </a:r>
            <a: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  <a:t>»</a:t>
            </a:r>
            <a:br>
              <a:rPr lang="ru-RU" sz="4400" b="1" dirty="0" smtClean="0">
                <a:solidFill>
                  <a:schemeClr val="bg2">
                    <a:lumMod val="25000"/>
                  </a:schemeClr>
                </a:solidFill>
              </a:rPr>
            </a:br>
            <a:endParaRPr lang="ru-RU" sz="4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2050" name="Picture 2" descr="C:\Documents and Settings\Admin\Мои документы\Мои рисунки\dr001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47664" y="2636912"/>
            <a:ext cx="2952328" cy="324036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15616" y="1556793"/>
            <a:ext cx="77768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 smtClean="0">
                <a:solidFill>
                  <a:schemeClr val="accent3">
                    <a:lumMod val="50000"/>
                  </a:schemeClr>
                </a:solidFill>
              </a:rPr>
              <a:t>Графические загадки -головоломки.</a:t>
            </a:r>
          </a:p>
        </p:txBody>
      </p:sp>
      <p:pic>
        <p:nvPicPr>
          <p:cNvPr id="1026" name="Picture 2" descr="C:\Documents and Settings\Admin\Мои документы\Мои рисунки\dr009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636912"/>
            <a:ext cx="2736304" cy="324036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озовый с орнаментом">
  <a:themeElements>
    <a:clrScheme name="8 марта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8 марта">
      <a:majorFont>
        <a:latin typeface="Segoe Script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розовый с орнаментом</Template>
  <TotalTime>0</TotalTime>
  <Words>258</Words>
  <Application>Microsoft Office PowerPoint</Application>
  <PresentationFormat>Экран (4:3)</PresentationFormat>
  <Paragraphs>68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розовый с орнаментом</vt:lpstr>
      <vt:lpstr>Развитие творческих способностей учащихся</vt:lpstr>
      <vt:lpstr>Слайд 2</vt:lpstr>
      <vt:lpstr>«Через игру- к знаниям!»</vt:lpstr>
      <vt:lpstr>. Исключение лишнего</vt:lpstr>
      <vt:lpstr>«Новое применение!» </vt:lpstr>
      <vt:lpstr>«Старая сказка на  новый  лад»</vt:lpstr>
      <vt:lpstr>Инсерт</vt:lpstr>
      <vt:lpstr>Водоёмы</vt:lpstr>
      <vt:lpstr>«Друдлы» </vt:lpstr>
      <vt:lpstr>Синквейн </vt:lpstr>
      <vt:lpstr>Учитель</vt:lpstr>
      <vt:lpstr>Поиск аналогов</vt:lpstr>
      <vt:lpstr>Развивающий канон</vt:lpstr>
      <vt:lpstr>                       Веб-квест  </vt:lpstr>
      <vt:lpstr>Примеры веб-квестов</vt:lpstr>
      <vt:lpstr>Информационные ресурсы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Шаблон оформления к 8 Марта</dc:description>
  <cp:lastModifiedBy/>
  <cp:revision>1</cp:revision>
  <dcterms:created xsi:type="dcterms:W3CDTF">2011-02-13T12:37:22Z</dcterms:created>
  <dcterms:modified xsi:type="dcterms:W3CDTF">2012-09-07T14:31:43Z</dcterms:modified>
  <cp:category>Шаблон оформления к 8 Марта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TC103516761049</vt:lpwstr>
  </property>
</Properties>
</file>