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66" r:id="rId4"/>
    <p:sldId id="265" r:id="rId5"/>
    <p:sldId id="258" r:id="rId6"/>
    <p:sldId id="269" r:id="rId7"/>
    <p:sldId id="270" r:id="rId8"/>
    <p:sldId id="259" r:id="rId9"/>
    <p:sldId id="271" r:id="rId10"/>
    <p:sldId id="272" r:id="rId11"/>
    <p:sldId id="260" r:id="rId12"/>
    <p:sldId id="273" r:id="rId13"/>
    <p:sldId id="274" r:id="rId14"/>
    <p:sldId id="261" r:id="rId15"/>
    <p:sldId id="275" r:id="rId16"/>
    <p:sldId id="262" r:id="rId17"/>
    <p:sldId id="26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372200" y="2708920"/>
            <a:ext cx="29878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Этот зверь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серьёзный очень,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 охотится он ночью.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 него на шкуре пятна.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Незаметней так. Понятно?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Увидал добычу, старт!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охоте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… 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2420888"/>
            <a:ext cx="25922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Хвост короче уха,</a:t>
            </a:r>
            <a:b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Быстрые повадки.</a:t>
            </a:r>
            <a:b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Мчусь я, что есть духу,</a:t>
            </a:r>
            <a:b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Мчусь я без оглядки.</a:t>
            </a:r>
            <a:b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Кто он, угадай-ка!</a:t>
            </a:r>
            <a:b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Ну конечно … !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771800" y="1533465"/>
            <a:ext cx="331236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Скиталец.  Имеет во льдах он «прописку».</a:t>
            </a:r>
            <a:b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Подолгу не ест -  для здоровья без риска,</a:t>
            </a:r>
            <a:b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Ведь  в раз поглощает  полцентнера корма!</a:t>
            </a:r>
            <a:b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Хоть редко, но много – такая вот норма.</a:t>
            </a:r>
            <a:b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голодное время легко ему спится.</a:t>
            </a:r>
            <a:b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Он в шубе богатой своей не боится</a:t>
            </a:r>
            <a:b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Свирепой метели и шквального ветра…</a:t>
            </a:r>
            <a:b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длину достигает порою три метра! </a:t>
            </a:r>
          </a:p>
        </p:txBody>
      </p:sp>
      <p:pic>
        <p:nvPicPr>
          <p:cNvPr id="20484" name="Picture 4" descr="http://img12.proshkolu.ru/content/media/pic/std/5000000/4713000/4712019-ae37d65184f7761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348880"/>
            <a:ext cx="3072340" cy="2304256"/>
          </a:xfrm>
          <a:prstGeom prst="rect">
            <a:avLst/>
          </a:prstGeom>
          <a:noFill/>
        </p:spPr>
      </p:pic>
      <p:pic>
        <p:nvPicPr>
          <p:cNvPr id="20490" name="Picture 10" descr="&amp;Scy;&amp;icy;&amp;mcy;&amp;vcy;&amp;ocy;&amp;lcy;&amp;ycy; &amp;ocy;&amp;lcy;&amp;icy;&amp;mcy;&amp;pcy;&amp;icy;&amp;acy;&amp;dcy;&amp;ycy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27784" y="332656"/>
            <a:ext cx="3624402" cy="2718303"/>
          </a:xfrm>
          <a:prstGeom prst="rect">
            <a:avLst/>
          </a:prstGeom>
          <a:noFill/>
        </p:spPr>
      </p:pic>
      <p:pic>
        <p:nvPicPr>
          <p:cNvPr id="20488" name="Picture 8" descr="&amp;Lcy;&amp;iecy;&amp;ocy;&amp;pcy;&amp;acy;&amp;rcy;&amp;dcy;, &amp;Bcy;&amp;iecy;&amp;lcy;&amp;ycy;&amp;jcy; &amp;mcy;&amp;iecy;&amp;dcy;&amp;vcy;&amp;iecy;&amp;dcy;&amp;softcy; &amp;icy; &amp;Zcy;&amp;acy;&amp;jcy;&amp;kcy;&amp;acy; - &amp;scy;&amp;icy;&amp;mcy;&amp;vcy;&amp;ocy;&amp;lcy;&amp;ycy; &amp;Ocy;&amp;lcy;&amp;icy;&amp;mcy;&amp;pcy;&amp;icy;&amp;jcy;&amp;scy;&amp;kcy;&amp;icy;&amp;khcy; &amp;icy;&amp;gcy;&amp;rcy; 2014 &amp;Tcy;&amp;vcy;&amp;ocy;&amp;jcy; &amp;Vcy;&amp;zcy;&amp;gcy;&amp;lcy;&amp;yacy;&amp;dcy;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89603" y="2564904"/>
            <a:ext cx="3458133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548680"/>
            <a:ext cx="77048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Дидактический материал стр.13 № 3</a:t>
            </a:r>
            <a:endParaRPr lang="ru-RU" sz="4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&amp;Lcy;&amp;ycy;&amp;zhcy;&amp;ncy;&amp;ycy;&amp;iecy; &amp;gcy;&amp;ocy;&amp;ncy;&amp;kcy;&amp;icy;(&amp;Ocy;&amp;rcy;&amp;lcy;&amp;ocy;&amp;vcy;&amp;scy;&amp;kcy;&amp;acy;&amp;yacy; &amp;ocy;&amp;bcy;&amp;lcy;&amp;acy;&amp;scy;&amp;tcy;&amp;softcy;) &amp;Vcy;&amp;Kcy;&amp;ocy;&amp;ncy;&amp;tcy;&amp;acy;&amp;kcy;&amp;tcy;&amp;ie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124744"/>
            <a:ext cx="4824536" cy="533663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311352" y="260648"/>
            <a:ext cx="5832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Лыжные гонки</a:t>
            </a:r>
            <a:endParaRPr lang="ru-RU" sz="5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0"/>
            <a:ext cx="82809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Лыжник за первый час прошёл 20 км, а за второй час на 3 км больше. Сколько км прошёл лыжник за второй час?</a:t>
            </a:r>
            <a:endParaRPr lang="ru-RU" sz="4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3811012"/>
            <a:ext cx="82809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Лыжнику надо пройти 67 км. Он прошёл 60 км. Сколько км осталось пройти лыжнику?</a:t>
            </a:r>
            <a:endParaRPr lang="ru-RU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92696"/>
            <a:ext cx="82809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Первый лыжник прошёл 19 км, а за второй 15км. На сколько больше км прошёл первый лыжник, чем второй?</a:t>
            </a:r>
            <a:endParaRPr lang="ru-RU" sz="4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51720" y="1700808"/>
            <a:ext cx="52565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 дворе с утра игра,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Разыгралась детвора.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Крики: "шайбу!", "мимо!", "бей!" -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Там идёт игра …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31632" y="0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Хоккей</a:t>
            </a:r>
            <a:endParaRPr lang="ru-RU" sz="5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&amp;Mcy;&amp;acy;&amp;gcy;&amp;ncy;&amp;icy;&amp;tcy; &amp;Pcy;&amp;Vcy;&amp;KHcy; &amp;Scy;&amp;ocy;&amp;chcy;&amp;icy; 2014 &quot;&amp;KHcy;&amp;ocy;&amp;kcy;&amp;kcy;&amp;iecy;&amp;jcy;&quot; &amp;scy; &amp;Mcy;&amp;icy;&amp;shcy;&amp;kcy;&amp;ocy;&amp;jcy; &amp;scy;&amp;kcy;&amp;acy;&amp;chcy;&amp;acy;&amp;tcy;&amp;softcy; &amp;Rcy;&amp;acy;&amp;zcy;&amp;ncy;&amp;ocy;&amp;ie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1680" y="836712"/>
            <a:ext cx="5822032" cy="582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20688"/>
            <a:ext cx="77048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Дидактический материал стр.14 № 9</a:t>
            </a:r>
            <a:endParaRPr lang="ru-RU" sz="4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536" y="2132856"/>
          <a:ext cx="6048672" cy="4032447"/>
        </p:xfrm>
        <a:graphic>
          <a:graphicData uri="http://schemas.openxmlformats.org/drawingml/2006/table">
            <a:tbl>
              <a:tblPr/>
              <a:tblGrid>
                <a:gridCol w="2016224"/>
                <a:gridCol w="2016224"/>
                <a:gridCol w="2016224"/>
              </a:tblGrid>
              <a:tr h="13441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41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 b="1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 b="1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41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 b="1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 b="1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8676" name="Picture 4" descr="Хоккейный сувенир-игрушка ворота с клюшками Mad Guy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77425">
            <a:off x="5339495" y="1532198"/>
            <a:ext cx="4752528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&amp;Ncy;&amp;Acy;&amp;Vcy;&amp;Scy;&amp;Tcy;&amp;Rcy;&amp;IEcy;&amp;CHcy;&amp;Ucy; &amp;Ocy;&amp;Lcy;&amp;Icy;&amp;Mcy;&amp;Pcy;&amp;Icy;&amp;Acy;&amp;Dcy;&amp;IEcy; - &amp;Mcy;&amp;ocy;&amp;icy; &amp;scy;&amp;tcy;&amp;acy;&amp;tcy;&amp;softcy;&amp;icy; - &amp;Kcy;&amp;acy;&amp;tcy;&amp;acy;&amp;lcy;&amp;ocy;&amp;gcy; &amp;scy;&amp;tcy;&amp;acy;&amp;tcy;&amp;iecy;&amp;jcy; - &amp;Scy;&amp;acy;&amp;jcy;&amp;tcy; &amp;Gcy;&amp;Bcy;&amp;Ocy;…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20688"/>
            <a:ext cx="9144000" cy="51903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332656"/>
            <a:ext cx="56886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Спортсмены лишь лучшие</a:t>
            </a:r>
            <a:r>
              <a:rPr lang="ru-RU" sz="4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пьедестале,</a:t>
            </a:r>
            <a:r>
              <a:rPr lang="ru-RU" sz="4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Вручают торжественно</a:t>
            </a:r>
            <a:r>
              <a:rPr lang="ru-RU" sz="4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Всем им</a:t>
            </a:r>
            <a:endParaRPr lang="ru-RU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&amp;Mcy;&amp;iecy;&amp;dcy;&amp;acy;&amp;lcy;&amp;softcy;&amp;ncy;&amp;ycy;&amp;jcy; &amp;zcy;&amp;acy;&amp;chcy;&amp;iecy;&amp;tcy; &amp;Scy;&amp;ocy;&amp;chcy;&amp;icy; 2014 &amp;tcy;&amp;acy;&amp;bcy;&amp;lcy;&amp;icy;&amp;tscy;&amp;acy; &amp;ncy;&amp;acy; 20 &amp;fcy;&amp;iecy;&amp;vcy;&amp;rcy;&amp;acy;&amp;lcy;&amp;yacy; &amp;scy;&amp;iecy;&amp;jcy;&amp;chcy;&amp;acy;&amp;scy; - &amp;Icy;&amp;Ncy;&amp;Fcy;&amp;Ocy;-&amp;Acy;&amp;Lcy;&amp;Tcy;&amp;Acy;&amp;Jcy;.&amp;Rcy;&amp;U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992" y="548680"/>
            <a:ext cx="9073008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&amp;Bcy;&amp;ycy;&amp;tcy;&amp;softcy; &amp;pcy;&amp;iecy;&amp;rcy;&amp;vcy;&amp;ycy;&amp;mcy;, &amp;bcy;&amp;ycy;&amp;tcy;&amp;softcy; &amp;lcy;&amp;ucy;&amp;chcy;&amp;shcy;&amp;icy;&amp;mcy;. - &amp;Mcy;&amp;ocy;&amp;Tcy;&amp;ecy;&amp;kcy; - &amp;Kcy;&amp;icy;&amp;rcy;&amp;ocy;&amp;vcy; &amp;Dcy;&amp;iecy;&amp;lcy;&amp;ocy;&amp;vcy;&amp;ocy;&amp;jcy; &amp;Kcy;&amp;icy;&amp;rcy;&amp;ocy;&amp;v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img12.proshkolu.ru/content/media/pic/std/5000000/4713000/4712019-ae37d65184f7761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072340" cy="2304256"/>
          </a:xfrm>
          <a:prstGeom prst="rect">
            <a:avLst/>
          </a:prstGeom>
          <a:noFill/>
        </p:spPr>
      </p:pic>
      <p:pic>
        <p:nvPicPr>
          <p:cNvPr id="20488" name="Picture 8" descr="&amp;Lcy;&amp;iecy;&amp;ocy;&amp;pcy;&amp;acy;&amp;rcy;&amp;dcy;, &amp;Bcy;&amp;iecy;&amp;lcy;&amp;ycy;&amp;jcy; &amp;mcy;&amp;iecy;&amp;dcy;&amp;vcy;&amp;iecy;&amp;dcy;&amp;softcy; &amp;icy; &amp;Zcy;&amp;acy;&amp;jcy;&amp;kcy;&amp;acy; - &amp;scy;&amp;icy;&amp;mcy;&amp;vcy;&amp;ocy;&amp;lcy;&amp;ycy; &amp;Ocy;&amp;lcy;&amp;icy;&amp;mcy;&amp;pcy;&amp;icy;&amp;jcy;&amp;scy;&amp;kcy;&amp;icy;&amp;khcy; &amp;icy;&amp;gcy;&amp;rcy; 2014 &amp;Tcy;&amp;vcy;&amp;ocy;&amp;jcy; &amp;Vcy;&amp;zcy;&amp;gcy;&amp;lcy;&amp;yacy;&amp;dcy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87824" y="0"/>
            <a:ext cx="3119552" cy="2338481"/>
          </a:xfrm>
          <a:prstGeom prst="rect">
            <a:avLst/>
          </a:prstGeom>
          <a:noFill/>
        </p:spPr>
      </p:pic>
      <p:pic>
        <p:nvPicPr>
          <p:cNvPr id="20490" name="Picture 10" descr="&amp;Scy;&amp;icy;&amp;mcy;&amp;vcy;&amp;ocy;&amp;lcy;&amp;ycy; &amp;ocy;&amp;lcy;&amp;icy;&amp;mcy;&amp;pcy;&amp;icy;&amp;acy;&amp;dcy;&amp;ycy;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03640" y="0"/>
            <a:ext cx="3240360" cy="2430271"/>
          </a:xfrm>
          <a:prstGeom prst="rect">
            <a:avLst/>
          </a:prstGeom>
          <a:noFill/>
        </p:spPr>
      </p:pic>
      <p:pic>
        <p:nvPicPr>
          <p:cNvPr id="20492" name="Picture 12" descr="&amp;SHcy;&amp;acy;&amp;pcy;&amp;kcy;&amp;icy; &amp;icy; &amp;shcy;&amp;acy;&amp;rcy;&amp;fcy;&amp;ycy; &amp;scy; &amp;lcy;&amp;ocy;&amp;gcy;&amp;ocy;&amp;tcy;&amp;icy;&amp;pcy;&amp;ocy;&amp;mcy;.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7544" y="2564904"/>
            <a:ext cx="2259844" cy="3130303"/>
          </a:xfrm>
          <a:prstGeom prst="rect">
            <a:avLst/>
          </a:prstGeom>
          <a:noFill/>
        </p:spPr>
      </p:pic>
      <p:pic>
        <p:nvPicPr>
          <p:cNvPr id="20496" name="Picture 16" descr="&amp;SHcy;&amp;acy;&amp;rcy;&amp;fcy;&amp;ycy; &amp;scy; &amp;lcy;&amp;ocy;&amp;gcy;&amp;ocy;&amp;tcy;&amp;icy;&amp;pcy;&amp;ocy;&amp;mcy; &amp;ncy;&amp;acy; &amp;zcy;&amp;acy;&amp;kcy;&amp;acy;&amp;zcy;. &amp;Kcy;&amp;ucy;&amp;pcy;&amp;icy;&amp;tcy;&amp;softcy; &amp;shcy;&amp;acy;&amp;rcy;&amp;fcy;&amp;ycy; &amp;ocy;&amp;pcy;&amp;tcy;&amp;ocy;&amp;mcy; - GifsPark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63888" y="2708920"/>
            <a:ext cx="2155875" cy="2986287"/>
          </a:xfrm>
          <a:prstGeom prst="rect">
            <a:avLst/>
          </a:prstGeom>
          <a:noFill/>
        </p:spPr>
      </p:pic>
      <p:pic>
        <p:nvPicPr>
          <p:cNvPr id="20500" name="Picture 20" descr="SCARF WELUND Bask SCARF WELUND : Магазин велосипедов onVELO.ru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5400000">
            <a:off x="6078361" y="3074767"/>
            <a:ext cx="3251974" cy="25202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1520" y="5934670"/>
            <a:ext cx="8892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Зайка, Леопард и Мишка надели разные шарфики. У зайки шарфик был не синего и не серого цвета, а у Леопарда не красного и не синего. У кого какого цвета был шарфик? 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86 -0.13945 C 0.11545 -0.2271 0.15104 -0.31452 0.24132 -0.35245 C 0.3316 -0.39038 0.54219 -0.40633 0.62135 -0.36679 C 0.70052 -0.32724 0.70156 -0.1568 0.71667 -0.1147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" y="-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35 -0.17507 C 0.02292 -0.23798 0.02465 -0.30065 -0.03073 -0.32516 C -0.08629 -0.34945 -0.25313 -0.35384 -0.31146 -0.32123 C -0.36997 -0.28862 -0.36875 -0.16374 -0.3809 -0.12789 C -0.39271 -0.09158 -0.38837 -0.09852 -0.38368 -0.105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" y="-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92 -0.00601 L -0.35833 -0.0060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img12.proshkolu.ru/content/media/pic/std/5000000/4713000/4712019-ae37d65184f7761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072340" cy="2304256"/>
          </a:xfrm>
          <a:prstGeom prst="rect">
            <a:avLst/>
          </a:prstGeom>
          <a:noFill/>
        </p:spPr>
      </p:pic>
      <p:pic>
        <p:nvPicPr>
          <p:cNvPr id="20488" name="Picture 8" descr="&amp;Lcy;&amp;iecy;&amp;ocy;&amp;pcy;&amp;acy;&amp;rcy;&amp;dcy;, &amp;Bcy;&amp;iecy;&amp;lcy;&amp;ycy;&amp;jcy; &amp;mcy;&amp;iecy;&amp;dcy;&amp;vcy;&amp;iecy;&amp;dcy;&amp;softcy; &amp;icy; &amp;Zcy;&amp;acy;&amp;jcy;&amp;kcy;&amp;acy; - &amp;scy;&amp;icy;&amp;mcy;&amp;vcy;&amp;ocy;&amp;lcy;&amp;ycy; &amp;Ocy;&amp;lcy;&amp;icy;&amp;mcy;&amp;pcy;&amp;icy;&amp;jcy;&amp;scy;&amp;kcy;&amp;icy;&amp;khcy; &amp;icy;&amp;gcy;&amp;rcy; 2014 &amp;Tcy;&amp;vcy;&amp;ocy;&amp;jcy; &amp;Vcy;&amp;zcy;&amp;gcy;&amp;lcy;&amp;yacy;&amp;dcy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87824" y="0"/>
            <a:ext cx="3119552" cy="2338481"/>
          </a:xfrm>
          <a:prstGeom prst="rect">
            <a:avLst/>
          </a:prstGeom>
          <a:noFill/>
        </p:spPr>
      </p:pic>
      <p:pic>
        <p:nvPicPr>
          <p:cNvPr id="20490" name="Picture 10" descr="&amp;Scy;&amp;icy;&amp;mcy;&amp;vcy;&amp;ocy;&amp;lcy;&amp;ycy; &amp;ocy;&amp;lcy;&amp;icy;&amp;mcy;&amp;pcy;&amp;icy;&amp;acy;&amp;dcy;&amp;ycy;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03640" y="0"/>
            <a:ext cx="3240360" cy="2430271"/>
          </a:xfrm>
          <a:prstGeom prst="rect">
            <a:avLst/>
          </a:prstGeom>
          <a:noFill/>
        </p:spPr>
      </p:pic>
      <p:pic>
        <p:nvPicPr>
          <p:cNvPr id="20492" name="Picture 12" descr="&amp;SHcy;&amp;acy;&amp;pcy;&amp;kcy;&amp;icy; &amp;icy; &amp;shcy;&amp;acy;&amp;rcy;&amp;fcy;&amp;ycy; &amp;scy; &amp;lcy;&amp;ocy;&amp;gcy;&amp;ocy;&amp;tcy;&amp;icy;&amp;pcy;&amp;ocy;&amp;mcy;.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72250" y="2852936"/>
            <a:ext cx="2571750" cy="3562351"/>
          </a:xfrm>
          <a:prstGeom prst="rect">
            <a:avLst/>
          </a:prstGeom>
          <a:noFill/>
        </p:spPr>
      </p:pic>
      <p:pic>
        <p:nvPicPr>
          <p:cNvPr id="20496" name="Picture 16" descr="&amp;SHcy;&amp;acy;&amp;rcy;&amp;fcy;&amp;ycy; &amp;scy; &amp;lcy;&amp;ocy;&amp;gcy;&amp;ocy;&amp;tcy;&amp;icy;&amp;pcy;&amp;ocy;&amp;mcy; &amp;ncy;&amp;acy; &amp;zcy;&amp;acy;&amp;kcy;&amp;acy;&amp;zcy;. &amp;Kcy;&amp;ucy;&amp;pcy;&amp;icy;&amp;tcy;&amp;softcy; &amp;shcy;&amp;acy;&amp;rcy;&amp;fcy;&amp;ycy; &amp;ocy;&amp;pcy;&amp;tcy;&amp;ocy;&amp;mcy; - GifsPark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3528" y="2564904"/>
            <a:ext cx="2571750" cy="3562351"/>
          </a:xfrm>
          <a:prstGeom prst="rect">
            <a:avLst/>
          </a:prstGeom>
          <a:noFill/>
        </p:spPr>
      </p:pic>
      <p:pic>
        <p:nvPicPr>
          <p:cNvPr id="20500" name="Picture 20" descr="SCARF WELUND Bask SCARF WELUND : Магазин велосипедов onVELO.ru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5400000">
            <a:off x="2404791" y="3147937"/>
            <a:ext cx="3902370" cy="3024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&amp;Mcy;&amp;acy;&amp;gcy;&amp;ncy;&amp;icy;&amp;tcy; &amp;Pcy;&amp;Vcy;&amp;KHcy; &amp;Scy;&amp;ocy;&amp;chcy;&amp;icy;-2014 &quot;&amp;Bcy;&amp;icy;&amp;acy;&amp;tcy;&amp;lcy;&amp;ocy;&amp;ncy;&quot; &amp;scy; &amp;Bcy;&amp;iecy;&amp;lcy;&amp;ycy;&amp;mcy; &amp;Mcy;&amp;icy;&amp;shcy;&amp;kcy;&amp;ocy;&amp;j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1196752"/>
            <a:ext cx="5472608" cy="547260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51720" y="260648"/>
            <a:ext cx="53285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Биатлон</a:t>
            </a:r>
            <a:endParaRPr lang="ru-RU" sz="9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0" y="1397000"/>
          <a:ext cx="6096000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536" y="2348880"/>
          <a:ext cx="8280917" cy="3528390"/>
        </p:xfrm>
        <a:graphic>
          <a:graphicData uri="http://schemas.openxmlformats.org/drawingml/2006/table">
            <a:tbl>
              <a:tblPr/>
              <a:tblGrid>
                <a:gridCol w="1656010"/>
                <a:gridCol w="1656010"/>
                <a:gridCol w="1656010"/>
                <a:gridCol w="1793451"/>
                <a:gridCol w="1519436"/>
              </a:tblGrid>
              <a:tr h="11761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Times New Roman"/>
                          <a:ea typeface="Calibri"/>
                          <a:cs typeface="Times New Roman"/>
                        </a:rPr>
                        <a:t>6 + 6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Times New Roman"/>
                          <a:ea typeface="Calibri"/>
                          <a:cs typeface="Times New Roman"/>
                        </a:rPr>
                        <a:t>7 + 7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Times New Roman"/>
                          <a:ea typeface="Calibri"/>
                          <a:cs typeface="Times New Roman"/>
                        </a:rPr>
                        <a:t>10 +5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latin typeface="Times New Roman"/>
                          <a:ea typeface="Calibri"/>
                          <a:cs typeface="Times New Roman"/>
                        </a:rPr>
                        <a:t>8 + 4</a:t>
                      </a:r>
                      <a:endParaRPr lang="ru-RU" sz="4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latin typeface="Times New Roman"/>
                          <a:ea typeface="Calibri"/>
                          <a:cs typeface="Times New Roman"/>
                        </a:rPr>
                        <a:t>16 - 1</a:t>
                      </a:r>
                      <a:endParaRPr lang="ru-RU" sz="4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61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Times New Roman"/>
                          <a:ea typeface="Calibri"/>
                          <a:cs typeface="Times New Roman"/>
                        </a:rPr>
                        <a:t>15 - 1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latin typeface="Times New Roman"/>
                          <a:ea typeface="Calibri"/>
                          <a:cs typeface="Times New Roman"/>
                        </a:rPr>
                        <a:t>20 - 5</a:t>
                      </a:r>
                      <a:endParaRPr lang="ru-RU" sz="4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Times New Roman"/>
                          <a:ea typeface="Calibri"/>
                          <a:cs typeface="Times New Roman"/>
                        </a:rPr>
                        <a:t>20 - 8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Times New Roman"/>
                          <a:ea typeface="Calibri"/>
                          <a:cs typeface="Times New Roman"/>
                        </a:rPr>
                        <a:t>7 + 8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latin typeface="Times New Roman"/>
                          <a:ea typeface="Calibri"/>
                          <a:cs typeface="Times New Roman"/>
                        </a:rPr>
                        <a:t>9 + 5</a:t>
                      </a:r>
                      <a:endParaRPr lang="ru-RU" sz="4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61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latin typeface="Times New Roman"/>
                          <a:ea typeface="Calibri"/>
                          <a:cs typeface="Times New Roman"/>
                        </a:rPr>
                        <a:t>10 + 2</a:t>
                      </a:r>
                      <a:endParaRPr lang="ru-RU" sz="4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latin typeface="Times New Roman"/>
                          <a:ea typeface="Calibri"/>
                          <a:cs typeface="Times New Roman"/>
                        </a:rPr>
                        <a:t>20 - 6</a:t>
                      </a:r>
                      <a:endParaRPr lang="ru-RU" sz="4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latin typeface="Times New Roman"/>
                          <a:ea typeface="Calibri"/>
                          <a:cs typeface="Times New Roman"/>
                        </a:rPr>
                        <a:t>9 + 6</a:t>
                      </a:r>
                      <a:endParaRPr lang="ru-RU" sz="4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Times New Roman"/>
                          <a:ea typeface="Calibri"/>
                          <a:cs typeface="Times New Roman"/>
                        </a:rPr>
                        <a:t>10 + 4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Times New Roman"/>
                          <a:ea typeface="Calibri"/>
                          <a:cs typeface="Times New Roman"/>
                        </a:rPr>
                        <a:t>13 - 1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9552" y="260648"/>
            <a:ext cx="78488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Запишите только свои примеры!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ряд – с ответом 12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ряд - с ответом 14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ряд - с ответом 15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15" y="2060849"/>
          <a:ext cx="8964486" cy="2805751"/>
        </p:xfrm>
        <a:graphic>
          <a:graphicData uri="http://schemas.openxmlformats.org/drawingml/2006/table">
            <a:tbl>
              <a:tblPr/>
              <a:tblGrid>
                <a:gridCol w="1792710"/>
                <a:gridCol w="1792710"/>
                <a:gridCol w="1792710"/>
                <a:gridCol w="1792710"/>
                <a:gridCol w="1793646"/>
              </a:tblGrid>
              <a:tr h="911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highlight>
                            <a:srgbClr val="00FF00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 + 6</a:t>
                      </a:r>
                      <a:endParaRPr lang="ru-RU" sz="4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highlight>
                            <a:srgbClr val="FFFF00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 + 7</a:t>
                      </a:r>
                      <a:endParaRPr lang="ru-RU" sz="4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highlight>
                            <a:srgbClr val="00FFFF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 +5</a:t>
                      </a:r>
                      <a:endParaRPr lang="ru-RU" sz="4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highlight>
                            <a:srgbClr val="00FF00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 + 4</a:t>
                      </a:r>
                      <a:endParaRPr lang="ru-RU" sz="4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highlight>
                            <a:srgbClr val="00FFFF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 </a:t>
                      </a:r>
                      <a:r>
                        <a:rPr lang="ru-RU" sz="4800" b="1" dirty="0" smtClean="0">
                          <a:highlight>
                            <a:srgbClr val="00FFFF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-1</a:t>
                      </a:r>
                      <a:endParaRPr lang="ru-RU" sz="4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1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highlight>
                            <a:srgbClr val="FFFF00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 </a:t>
                      </a:r>
                      <a:r>
                        <a:rPr lang="ru-RU" sz="4800" b="1" dirty="0" smtClean="0">
                          <a:highlight>
                            <a:srgbClr val="FFFF00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-1</a:t>
                      </a:r>
                      <a:endParaRPr lang="ru-RU" sz="4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highlight>
                            <a:srgbClr val="00FFFF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 </a:t>
                      </a:r>
                      <a:r>
                        <a:rPr lang="ru-RU" sz="4800" b="1" dirty="0" smtClean="0">
                          <a:highlight>
                            <a:srgbClr val="00FFFF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-5</a:t>
                      </a:r>
                      <a:endParaRPr lang="ru-RU" sz="4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highlight>
                            <a:srgbClr val="00FF00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 </a:t>
                      </a:r>
                      <a:r>
                        <a:rPr lang="ru-RU" sz="4800" b="1" dirty="0" smtClean="0">
                          <a:highlight>
                            <a:srgbClr val="00FF00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-8</a:t>
                      </a:r>
                      <a:endParaRPr lang="ru-RU" sz="4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highlight>
                            <a:srgbClr val="00FFFF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 + 8</a:t>
                      </a:r>
                      <a:endParaRPr lang="ru-RU" sz="4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highlight>
                            <a:srgbClr val="FFFF00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 + 5</a:t>
                      </a:r>
                      <a:endParaRPr lang="ru-RU" sz="4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2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highlight>
                            <a:srgbClr val="00FF00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 + 2</a:t>
                      </a:r>
                      <a:endParaRPr lang="ru-RU" sz="4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highlight>
                            <a:srgbClr val="FFFF00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 </a:t>
                      </a:r>
                      <a:r>
                        <a:rPr lang="ru-RU" sz="4800" b="1" dirty="0" smtClean="0">
                          <a:highlight>
                            <a:srgbClr val="FFFF00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-6</a:t>
                      </a:r>
                      <a:endParaRPr lang="ru-RU" sz="4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highlight>
                            <a:srgbClr val="00FFFF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 + 6</a:t>
                      </a:r>
                      <a:endParaRPr lang="ru-RU" sz="4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highlight>
                            <a:srgbClr val="FFFF00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 + 4</a:t>
                      </a:r>
                      <a:endParaRPr lang="ru-RU" sz="4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highlight>
                            <a:srgbClr val="00FF00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 </a:t>
                      </a:r>
                      <a:r>
                        <a:rPr lang="ru-RU" sz="4800" b="1" dirty="0" smtClean="0">
                          <a:highlight>
                            <a:srgbClr val="00FF00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-1</a:t>
                      </a:r>
                      <a:endParaRPr lang="ru-RU" sz="4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&amp;Zcy;&amp;icy;&amp;mcy;&amp;ncy;&amp;yacy;&amp;yacy; &amp;ocy;&amp;lcy;&amp;icy;&amp;mcy;&amp;pcy;&amp;icy;&amp;acy;&amp;dcy;&amp;acy; &amp;vcy; &amp;scy;&amp;ocy;&amp;chcy;&amp;icy; 2014 &amp;lcy;&amp;iecy;&amp;ocy;&amp;pcy;&amp;acy;&amp;rcy;&amp;dcy; &amp;ncy;&amp;acy; &amp;lcy;&amp;ycy;&amp;zhcy;&amp;acy;&amp;kh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87416" y="0"/>
            <a:ext cx="52565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Прыжки с трамплина</a:t>
            </a:r>
            <a:endParaRPr lang="ru-RU" sz="4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700808"/>
            <a:ext cx="77048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Дидактический материал стр.13 № 1</a:t>
            </a:r>
            <a:endParaRPr lang="ru-RU" sz="4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332656"/>
            <a:ext cx="77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Строим трамплин</a:t>
            </a:r>
            <a:endParaRPr lang="ru-RU" sz="4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4005064"/>
            <a:ext cx="8604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15, 18, 20, 33, 42, 81, 98.</a:t>
            </a:r>
            <a:endParaRPr lang="ru-RU" sz="6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280</Words>
  <Application>Microsoft Office PowerPoint</Application>
  <PresentationFormat>Экран (4:3)</PresentationFormat>
  <Paragraphs>62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18</cp:revision>
  <dcterms:created xsi:type="dcterms:W3CDTF">2014-10-20T07:44:55Z</dcterms:created>
  <dcterms:modified xsi:type="dcterms:W3CDTF">2014-10-20T11:58:52Z</dcterms:modified>
</cp:coreProperties>
</file>