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4" r:id="rId6"/>
    <p:sldId id="260" r:id="rId7"/>
    <p:sldId id="271" r:id="rId8"/>
    <p:sldId id="261" r:id="rId9"/>
    <p:sldId id="265" r:id="rId10"/>
    <p:sldId id="264" r:id="rId11"/>
    <p:sldId id="27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EE0438-68AC-4D6D-96A7-788B7B33FBD5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D60CD5-4F3F-4365-8F3B-3C2260C15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24E9F1-12B5-4DB3-AE05-83F74981AF2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CE1FA-44FC-48BF-8A84-21F07E954A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21E4F-C28B-4860-BECA-E0B3796504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8CB97D-80D8-435A-BAEB-B9C444CD9324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B31-20BD-4B9B-9D10-7B9D00C00034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06AA-F308-45D2-B34C-35E7700CF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978A-CB51-487B-96AA-3CBAB006144A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30E1-66A2-48BC-8722-9E1B83CEF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93A7-1723-40F8-A24A-BB533F7D4A39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C146-243F-40E6-9490-218B5A0F5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2521-5601-482A-B751-053F4A417813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28EF-9268-45B1-9E79-1F9BC031A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9E5B-C97F-4630-A366-3DF119018C88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8017-B362-4404-B913-B21BFBD79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82DD-18B8-417F-9C6F-446E28308917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C320-AC27-46E6-8BCB-506C9B882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92DB-F596-4553-A9D3-18D6DA62DFCC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70AA-E2F3-4FA8-B5E4-B6167BCB7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F8D7-631B-4A54-A128-880CAF366AF1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275A-D843-48FD-B527-96833664F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D9804-8E1C-485F-ADCC-D167620E3131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1752-722D-4BEA-9DE5-CC4B64BFB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A2E4-4CC8-4438-9EF1-576748FE8003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69B8-1512-4005-8F31-70F603B9C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CEDB-F152-445F-BD51-14341AB4A08E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214E-544D-4145-A9C4-9F14C26E5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F84945-9901-4B29-982E-E8D17C1E1917}" type="datetimeFigureOut">
              <a:rPr lang="ru-RU"/>
              <a:pPr>
                <a:defRPr/>
              </a:pPr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16DCA8-D988-4C1E-9546-460DE56BC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0%BA%D0%B0%D1%80%D1%82%D0%B8%D0%BD%D0%BA%D0%B8%20%D0%BD%D0%BE%D0%B6%D0%BD%D0%B8%D1%86%D1%8B&amp;img_url=www.masterclip.ru/UserFiles/600x600/413171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508125" y="206375"/>
            <a:ext cx="18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540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38200" y="609600"/>
            <a:ext cx="75882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8000" b="1">
                <a:solidFill>
                  <a:srgbClr val="FF0000"/>
                </a:solidFill>
                <a:latin typeface="Times New Roman" pitchFamily="18" charset="0"/>
              </a:rPr>
              <a:t>Мы будем внимательны!</a:t>
            </a:r>
          </a:p>
          <a:p>
            <a:pPr algn="ctr" eaLnBrk="0" hangingPunct="0"/>
            <a:r>
              <a:rPr lang="ru-RU" sz="8000" b="1">
                <a:solidFill>
                  <a:srgbClr val="FF0000"/>
                </a:solidFill>
                <a:latin typeface="Times New Roman" pitchFamily="18" charset="0"/>
              </a:rPr>
              <a:t>Мы успеем сделать все!</a:t>
            </a:r>
            <a:endParaRPr lang="ru-RU" sz="5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4339" name="Picture 1" descr="C:\Users\Елена Ивановна\Pictures\56780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3786188"/>
            <a:ext cx="1285875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3200" b="1"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0063" y="1000125"/>
            <a:ext cx="8285162" cy="23082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Крокодил Гена посадил 5 рядов сосен, по 8 сосен 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в 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каждом ряду, </a:t>
            </a:r>
            <a:endParaRPr lang="ru-RU" sz="3600" b="1" dirty="0">
              <a:solidFill>
                <a:srgbClr val="990033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а </a:t>
            </a:r>
            <a:r>
              <a:rPr lang="ru-RU" sz="3600" b="1" dirty="0" err="1">
                <a:solidFill>
                  <a:srgbClr val="990033"/>
                </a:solidFill>
                <a:latin typeface="Times New Roman" pitchFamily="18" charset="0"/>
              </a:rPr>
              <a:t>Чебурашка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 посадил 2 ряда 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берез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, </a:t>
            </a:r>
            <a:endParaRPr lang="ru-RU" sz="3600" b="1" dirty="0">
              <a:solidFill>
                <a:srgbClr val="990033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по 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</a:rPr>
              <a:t>9 берез в каждом ряду.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3571875"/>
            <a:ext cx="8143875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Сколько всего деревьев посадили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</a:rPr>
              <a:t>Чебурашка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 и крокодил Гена?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26628" name="Picture 1" descr="C:\Users\Елена Ивановна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732338"/>
            <a:ext cx="2357438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3132138" y="339725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latin typeface="Times New Roman" pitchFamily="18" charset="0"/>
              </a:rPr>
              <a:t>Решение: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50925" y="1314450"/>
            <a:ext cx="46101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 b="1">
                <a:latin typeface="Times New Roman" pitchFamily="18" charset="0"/>
              </a:rPr>
              <a:t>1)8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>
                <a:latin typeface="Times New Roman" pitchFamily="18" charset="0"/>
              </a:rPr>
              <a:t> 5 = 40 (сосен)</a:t>
            </a:r>
          </a:p>
          <a:p>
            <a:pPr eaLnBrk="0" hangingPunct="0"/>
            <a:endParaRPr lang="ru-RU" sz="3200" b="1">
              <a:latin typeface="Times New Roman" pitchFamily="18" charset="0"/>
            </a:endParaRPr>
          </a:p>
          <a:p>
            <a:pPr eaLnBrk="0" hangingPunct="0"/>
            <a:r>
              <a:rPr lang="ru-RU" sz="3200" b="1">
                <a:latin typeface="Times New Roman" pitchFamily="18" charset="0"/>
              </a:rPr>
              <a:t>2)9 </a:t>
            </a:r>
            <a:r>
              <a:rPr lang="en-US" sz="3200" b="1">
                <a:latin typeface="Times New Roman" pitchFamily="18" charset="0"/>
              </a:rPr>
              <a:t>·</a:t>
            </a:r>
            <a:r>
              <a:rPr lang="ru-RU" sz="3200" b="1">
                <a:latin typeface="Times New Roman" pitchFamily="18" charset="0"/>
              </a:rPr>
              <a:t> 2 = 18 (берез)</a:t>
            </a:r>
          </a:p>
          <a:p>
            <a:pPr eaLnBrk="0" hangingPunct="0"/>
            <a:endParaRPr lang="ru-RU" sz="3200" b="1">
              <a:latin typeface="Times New Roman" pitchFamily="18" charset="0"/>
            </a:endParaRPr>
          </a:p>
          <a:p>
            <a:pPr eaLnBrk="0" hangingPunct="0"/>
            <a:r>
              <a:rPr lang="ru-RU" sz="3200" b="1">
                <a:latin typeface="Times New Roman" pitchFamily="18" charset="0"/>
              </a:rPr>
              <a:t>3)40 + 18 = 58 (деревьев)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2613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>
                <a:latin typeface="Times New Roman" pitchFamily="18" charset="0"/>
              </a:rPr>
              <a:t> 40        18</a:t>
            </a:r>
          </a:p>
          <a:p>
            <a:pPr eaLnBrk="0" hangingPunct="0"/>
            <a:r>
              <a:rPr lang="en-US" sz="4000" b="1">
                <a:latin typeface="Times New Roman" pitchFamily="18" charset="0"/>
              </a:rPr>
              <a:t>8 ·</a:t>
            </a:r>
            <a:r>
              <a:rPr lang="ru-RU" sz="4000" b="1">
                <a:latin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</a:rPr>
              <a:t>5 + 9 · 2 = 58 (деревьев)</a:t>
            </a:r>
          </a:p>
          <a:p>
            <a:pPr eaLnBrk="0" hangingPunct="0"/>
            <a:endParaRPr lang="ru-RU" sz="4000" b="1">
              <a:latin typeface="Times New Roman" pitchFamily="18" charset="0"/>
            </a:endParaRPr>
          </a:p>
          <a:p>
            <a:pPr eaLnBrk="0" hangingPunct="0"/>
            <a:r>
              <a:rPr lang="ru-RU" sz="4000" b="1">
                <a:latin typeface="Times New Roman" pitchFamily="18" charset="0"/>
              </a:rPr>
              <a:t>Ответ: посадили всего 58 деревьев</a:t>
            </a:r>
            <a:r>
              <a:rPr lang="ru-RU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2"/>
          <p:cNvSpPr>
            <a:spLocks noChangeShapeType="1"/>
          </p:cNvSpPr>
          <p:nvPr/>
        </p:nvSpPr>
        <p:spPr bwMode="auto">
          <a:xfrm>
            <a:off x="990600" y="1295400"/>
            <a:ext cx="70866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648200" y="990600"/>
            <a:ext cx="0" cy="6096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33600" y="990600"/>
            <a:ext cx="0" cy="6096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352800" y="990600"/>
            <a:ext cx="0" cy="6096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324600" y="10668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162800" y="10668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25"/>
          <p:cNvSpPr>
            <a:spLocks/>
          </p:cNvSpPr>
          <p:nvPr/>
        </p:nvSpPr>
        <p:spPr bwMode="auto">
          <a:xfrm rot="-5365327">
            <a:off x="4255294" y="-1359694"/>
            <a:ext cx="631825" cy="7008813"/>
          </a:xfrm>
          <a:prstGeom prst="leftBrace">
            <a:avLst>
              <a:gd name="adj1" fmla="val 100145"/>
              <a:gd name="adj2" fmla="val 50000"/>
            </a:avLst>
          </a:prstGeom>
          <a:noFill/>
          <a:ln w="571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486400" y="10668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Line 27"/>
          <p:cNvSpPr>
            <a:spLocks noChangeShapeType="1"/>
          </p:cNvSpPr>
          <p:nvPr/>
        </p:nvSpPr>
        <p:spPr bwMode="auto">
          <a:xfrm>
            <a:off x="80772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28"/>
          <p:cNvSpPr>
            <a:spLocks noChangeShapeType="1"/>
          </p:cNvSpPr>
          <p:nvPr/>
        </p:nvSpPr>
        <p:spPr bwMode="auto">
          <a:xfrm>
            <a:off x="9906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79525" y="628650"/>
            <a:ext cx="161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solidFill>
                  <a:srgbClr val="333399"/>
                </a:solidFill>
                <a:latin typeface="Times New Roman" pitchFamily="18" charset="0"/>
              </a:rPr>
              <a:t>5 м</a:t>
            </a:r>
            <a:endParaRPr 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860925" y="628650"/>
            <a:ext cx="663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 b="1">
                <a:solidFill>
                  <a:srgbClr val="333399"/>
                </a:solidFill>
                <a:latin typeface="Times New Roman" pitchFamily="18" charset="0"/>
              </a:rPr>
              <a:t>2м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7441" name="AutoShape 33"/>
          <p:cNvSpPr>
            <a:spLocks/>
          </p:cNvSpPr>
          <p:nvPr/>
        </p:nvSpPr>
        <p:spPr bwMode="auto">
          <a:xfrm rot="16195752" flipV="1">
            <a:off x="2665413" y="-304800"/>
            <a:ext cx="228600" cy="3581400"/>
          </a:xfrm>
          <a:prstGeom prst="leftBracket">
            <a:avLst>
              <a:gd name="adj" fmla="val 141435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2" name="AutoShape 34"/>
          <p:cNvSpPr>
            <a:spLocks/>
          </p:cNvSpPr>
          <p:nvPr/>
        </p:nvSpPr>
        <p:spPr bwMode="auto">
          <a:xfrm rot="16195752" flipV="1">
            <a:off x="6171406" y="-304006"/>
            <a:ext cx="382588" cy="3429000"/>
          </a:xfrm>
          <a:prstGeom prst="leftBracket">
            <a:avLst>
              <a:gd name="adj" fmla="val 80913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3779838" y="2636838"/>
            <a:ext cx="18034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 b="1">
                <a:solidFill>
                  <a:srgbClr val="333399"/>
                </a:solidFill>
                <a:latin typeface="Times New Roman" pitchFamily="18" charset="0"/>
              </a:rPr>
              <a:t>? метров</a:t>
            </a:r>
            <a:endParaRPr 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2555875" y="1557338"/>
            <a:ext cx="792163" cy="588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?м</a:t>
            </a:r>
          </a:p>
        </p:txBody>
      </p:sp>
      <p:sp>
        <p:nvSpPr>
          <p:cNvPr id="30737" name="Rectangle 18"/>
          <p:cNvSpPr>
            <a:spLocks noChangeArrowheads="1"/>
          </p:cNvSpPr>
          <p:nvPr/>
        </p:nvSpPr>
        <p:spPr bwMode="auto">
          <a:xfrm>
            <a:off x="6227763" y="1557338"/>
            <a:ext cx="663575" cy="579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?м</a:t>
            </a:r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2124075" y="188913"/>
            <a:ext cx="1439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ситец</a:t>
            </a:r>
          </a:p>
        </p:txBody>
      </p:sp>
      <p:sp>
        <p:nvSpPr>
          <p:cNvPr id="30739" name="Rectangle 20"/>
          <p:cNvSpPr>
            <a:spLocks noChangeArrowheads="1"/>
          </p:cNvSpPr>
          <p:nvPr/>
        </p:nvSpPr>
        <p:spPr bwMode="auto">
          <a:xfrm>
            <a:off x="5795963" y="188913"/>
            <a:ext cx="1171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шелк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5" grpId="0" animBg="1"/>
      <p:bldP spid="17417" grpId="0" animBg="1"/>
      <p:bldP spid="17433" grpId="0" animBg="1"/>
      <p:bldP spid="17434" grpId="0" animBg="1"/>
      <p:bldP spid="17437" grpId="0"/>
      <p:bldP spid="17438" grpId="0"/>
      <p:bldP spid="17441" grpId="0" animBg="1"/>
      <p:bldP spid="17442" grpId="0" animBg="1"/>
      <p:bldP spid="17443" grpId="0" animBg="1"/>
      <p:bldP spid="30736" grpId="0" animBg="1"/>
      <p:bldP spid="30737" grpId="0" animBg="1"/>
      <p:bldP spid="30738" grpId="0"/>
      <p:bldP spid="307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90800" y="615950"/>
            <a:ext cx="45132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800">
                <a:solidFill>
                  <a:srgbClr val="FF0000"/>
                </a:solidFill>
                <a:latin typeface="Times New Roman" pitchFamily="18" charset="0"/>
              </a:rPr>
              <a:t>Решение задачи: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58888" y="2276475"/>
            <a:ext cx="69611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latin typeface="Times New Roman" pitchFamily="18" charset="0"/>
              </a:rPr>
              <a:t>  15        8</a:t>
            </a:r>
          </a:p>
          <a:p>
            <a:pPr eaLnBrk="0" hangingPunct="0"/>
            <a:r>
              <a:rPr lang="ru-RU" sz="3200" b="1">
                <a:latin typeface="Times New Roman" pitchFamily="18" charset="0"/>
              </a:rPr>
              <a:t>5 • 3 + 2 • 4 = 23 (м)</a:t>
            </a:r>
          </a:p>
          <a:p>
            <a:pPr eaLnBrk="0" hangingPunct="0"/>
            <a:endParaRPr lang="ru-RU" sz="3200" b="1">
              <a:latin typeface="Times New Roman" pitchFamily="18" charset="0"/>
            </a:endParaRPr>
          </a:p>
          <a:p>
            <a:pPr eaLnBrk="0" hangingPunct="0"/>
            <a:r>
              <a:rPr lang="ru-RU" sz="3200" b="1">
                <a:latin typeface="Times New Roman" pitchFamily="18" charset="0"/>
              </a:rPr>
              <a:t>Ответ: купили всего 23 метра ткани</a:t>
            </a:r>
            <a:r>
              <a:rPr lang="ru-RU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allAtOnce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38200" y="609600"/>
            <a:ext cx="75882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8000" b="1">
                <a:solidFill>
                  <a:srgbClr val="FF0000"/>
                </a:solidFill>
                <a:latin typeface="Times New Roman" pitchFamily="18" charset="0"/>
              </a:rPr>
              <a:t>Вы были внимательны!</a:t>
            </a:r>
          </a:p>
          <a:p>
            <a:pPr algn="ctr" eaLnBrk="0" hangingPunct="0"/>
            <a:r>
              <a:rPr lang="ru-RU" sz="8000" b="1">
                <a:solidFill>
                  <a:srgbClr val="FF0000"/>
                </a:solidFill>
                <a:latin typeface="Times New Roman" pitchFamily="18" charset="0"/>
              </a:rPr>
              <a:t>Вы успели сделать все!</a:t>
            </a:r>
            <a:endParaRPr lang="ru-RU" sz="5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2770" name="Picture 1" descr="C:\Users\Елена Ивановна\Pictures\baby1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643313"/>
            <a:ext cx="157162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00063" y="714375"/>
            <a:ext cx="8305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9600" b="1">
                <a:solidFill>
                  <a:srgbClr val="FF0000"/>
                </a:solidFill>
                <a:latin typeface="Times New Roman" pitchFamily="18" charset="0"/>
              </a:rPr>
              <a:t>         Вы</a:t>
            </a:r>
          </a:p>
          <a:p>
            <a:pPr eaLnBrk="0" hangingPunct="0"/>
            <a:r>
              <a:rPr lang="ru-RU" sz="9600" b="1">
                <a:solidFill>
                  <a:srgbClr val="FF0000"/>
                </a:solidFill>
                <a:latin typeface="Times New Roman" pitchFamily="18" charset="0"/>
              </a:rPr>
              <a:t>м о л о д ц ы!</a:t>
            </a:r>
          </a:p>
        </p:txBody>
      </p:sp>
      <p:pic>
        <p:nvPicPr>
          <p:cNvPr id="33794" name="Picture 1" descr="C:\Users\Елена Ивановна\Pictures\6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4000500"/>
            <a:ext cx="157162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2041525" y="209550"/>
            <a:ext cx="5981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6000" b="1">
                <a:latin typeface="Times New Roman" pitchFamily="18" charset="0"/>
              </a:rPr>
              <a:t>Шифровальщик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69925" y="1666875"/>
            <a:ext cx="30575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</a:rPr>
              <a:t>36   12   8   9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</a:rPr>
              <a:t>32   10   15 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</a:rPr>
              <a:t>2    3   8   12   32   9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</a:rPr>
              <a:t>2  40  45  48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</a:rPr>
              <a:t>32  10  15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</a:rPr>
              <a:t>2  3  32  12  18  9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2325" y="1031875"/>
            <a:ext cx="108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Шифр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546725" y="1184275"/>
            <a:ext cx="228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Ключ к шифру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65725" y="1819275"/>
            <a:ext cx="3073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</a:rPr>
              <a:t>    </a:t>
            </a:r>
            <a:r>
              <a:rPr lang="ru-RU" sz="2800" b="1">
                <a:solidFill>
                  <a:srgbClr val="333399"/>
                </a:solidFill>
                <a:latin typeface="Times New Roman" pitchFamily="18" charset="0"/>
              </a:rPr>
              <a:t>2       3      8      9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333399"/>
                </a:solidFill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   О     Т     М     Ь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333399"/>
                </a:solidFill>
                <a:latin typeface="Times New Roman" pitchFamily="18" charset="0"/>
              </a:rPr>
              <a:t>4 </a:t>
            </a:r>
            <a:r>
              <a:rPr lang="ru-RU" sz="2800" b="1">
                <a:latin typeface="Times New Roman" pitchFamily="18" charset="0"/>
              </a:rPr>
              <a:t>   М    Е     Р     С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333399"/>
                </a:solidFill>
                <a:latin typeface="Times New Roman" pitchFamily="18" charset="0"/>
              </a:rPr>
              <a:t>5 </a:t>
            </a:r>
            <a:r>
              <a:rPr lang="ru-RU" sz="2800" b="1">
                <a:latin typeface="Times New Roman" pitchFamily="18" charset="0"/>
              </a:rPr>
              <a:t>   А    З     Д     И</a:t>
            </a:r>
          </a:p>
          <a:p>
            <a:pPr eaLnBrk="0" hangingPunct="0"/>
            <a:endParaRPr lang="ru-RU" sz="2800" b="1">
              <a:latin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333399"/>
                </a:solidFill>
                <a:latin typeface="Times New Roman" pitchFamily="18" charset="0"/>
              </a:rPr>
              <a:t>6</a:t>
            </a:r>
            <a:r>
              <a:rPr lang="ru-RU" sz="2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    Е    Ж    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  <p:bldP spid="5125" grpId="0" build="p" autoUpdateAnimBg="0"/>
      <p:bldP spid="51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4595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5400" b="1" i="1">
                <a:latin typeface="Times New Roman" pitchFamily="18" charset="0"/>
              </a:rPr>
              <a:t>Правильный ответ: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03325" y="1506538"/>
            <a:ext cx="768508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6600" b="1">
                <a:solidFill>
                  <a:srgbClr val="990033"/>
                </a:solidFill>
                <a:latin typeface="Times New Roman" pitchFamily="18" charset="0"/>
              </a:rPr>
              <a:t>        </a:t>
            </a:r>
            <a:r>
              <a:rPr lang="ru-RU" sz="6600" b="1">
                <a:solidFill>
                  <a:srgbClr val="FF0066"/>
                </a:solidFill>
                <a:latin typeface="Times New Roman" pitchFamily="18" charset="0"/>
              </a:rPr>
              <a:t>Семь  раз </a:t>
            </a:r>
          </a:p>
          <a:p>
            <a:pPr eaLnBrk="0" hangingPunct="0"/>
            <a:r>
              <a:rPr lang="ru-RU" sz="6600" b="1">
                <a:solidFill>
                  <a:srgbClr val="FF0066"/>
                </a:solidFill>
                <a:latin typeface="Times New Roman" pitchFamily="18" charset="0"/>
              </a:rPr>
              <a:t>          </a:t>
            </a:r>
            <a:r>
              <a:rPr lang="ru-RU" sz="6600" b="1">
                <a:solidFill>
                  <a:srgbClr val="C00000"/>
                </a:solidFill>
                <a:latin typeface="Times New Roman" pitchFamily="18" charset="0"/>
              </a:rPr>
              <a:t>отмерь, </a:t>
            </a:r>
          </a:p>
          <a:p>
            <a:pPr eaLnBrk="0" hangingPunct="0"/>
            <a:r>
              <a:rPr lang="ru-RU" sz="6600" b="1">
                <a:solidFill>
                  <a:srgbClr val="C00000"/>
                </a:solidFill>
                <a:latin typeface="Times New Roman" pitchFamily="18" charset="0"/>
              </a:rPr>
              <a:t>  один</a:t>
            </a:r>
          </a:p>
        </p:txBody>
      </p:sp>
      <p:pic>
        <p:nvPicPr>
          <p:cNvPr id="18435" name="Picture 2" descr="http://im3-tub.yandex.net/i?id=90858305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786313"/>
            <a:ext cx="13573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7625" y="3500438"/>
            <a:ext cx="47990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  отрежь.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69888" y="571500"/>
            <a:ext cx="8774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</a:rPr>
              <a:t> Заяц и Волк любят спорт. Заяц проплыл в бассейне 8 м,</a:t>
            </a:r>
          </a:p>
          <a:p>
            <a:pPr eaLnBrk="0" hangingPunct="0"/>
            <a:r>
              <a:rPr lang="ru-RU" sz="2400">
                <a:latin typeface="Times New Roman" pitchFamily="18" charset="0"/>
              </a:rPr>
              <a:t>а Волк 12 м. На сколько метров больше проплыл Волк, чем Заяц?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85750" y="3214688"/>
            <a:ext cx="82915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</a:rPr>
              <a:t>  Малыш посмотрел 3 фильма  по охране окружающей среды,</a:t>
            </a:r>
          </a:p>
          <a:p>
            <a:pPr eaLnBrk="0" hangingPunct="0"/>
            <a:r>
              <a:rPr lang="ru-RU" sz="2400">
                <a:latin typeface="Times New Roman" pitchFamily="18" charset="0"/>
              </a:rPr>
              <a:t>а Карлсон в 3 раза больше. Сколько фильмов об охране</a:t>
            </a:r>
          </a:p>
          <a:p>
            <a:pPr eaLnBrk="0" hangingPunct="0"/>
            <a:r>
              <a:rPr lang="ru-RU" sz="2400">
                <a:latin typeface="Times New Roman" pitchFamily="18" charset="0"/>
              </a:rPr>
              <a:t> окружающей среды посмотрел Карлсон?</a:t>
            </a:r>
          </a:p>
        </p:txBody>
      </p:sp>
      <p:sp>
        <p:nvSpPr>
          <p:cNvPr id="19459" name="Oval 10"/>
          <p:cNvSpPr>
            <a:spLocks noChangeArrowheads="1"/>
          </p:cNvSpPr>
          <p:nvPr/>
        </p:nvSpPr>
        <p:spPr bwMode="auto">
          <a:xfrm>
            <a:off x="228600" y="457200"/>
            <a:ext cx="228600" cy="2286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0" name="Oval 12"/>
          <p:cNvSpPr>
            <a:spLocks noChangeArrowheads="1"/>
          </p:cNvSpPr>
          <p:nvPr/>
        </p:nvSpPr>
        <p:spPr bwMode="auto">
          <a:xfrm>
            <a:off x="214313" y="3000375"/>
            <a:ext cx="228600" cy="2286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61" name="Picture 1" descr="C:\Users\Елена Ивановна\Pictures\13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1500188"/>
            <a:ext cx="1595438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Елена Ивановна\Pictures\CA0AA620CA4Z9THRCAY2AROMCAVJ1QVICAD53NFECA9ODEYFCAMXNEPYCAQDUORNCAVW8W3ICAJ6I4O0CAI0RKZNCA1Q443QCAHA36FWCAA8PMHCCAPCB6LPCADZ9BWMCAZX0BBACAUHZP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4643438"/>
            <a:ext cx="2190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utoUpdateAnimBg="0"/>
      <p:bldP spid="2048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57188" y="642938"/>
            <a:ext cx="8347075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Чебурашка</a:t>
            </a:r>
            <a:r>
              <a:rPr lang="ru-RU" sz="2400" dirty="0">
                <a:latin typeface="Times New Roman" pitchFamily="18" charset="0"/>
              </a:rPr>
              <a:t> и Крокодил Гена посадили в парке 13 деревьев.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Крокодил Гена посадил 8 деревьев. Сколько деревьев посадил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Чебурашка</a:t>
            </a:r>
            <a:r>
              <a:rPr lang="ru-RU" sz="2400" dirty="0">
                <a:latin typeface="Times New Roman" pitchFamily="18" charset="0"/>
              </a:rPr>
              <a:t>?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2875" y="3429000"/>
            <a:ext cx="8747125" cy="22828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Колобок заметил в лесу 14 мухоморов, а боровиков на 7 меньше. 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Колобок знает, что до ядовитых грибов нельзя дотрагиваться,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поэтому он собрал в корзину только съедобные грибы. 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Сколько съедобных грибов он собрал в корзину?</a:t>
            </a:r>
          </a:p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</a:rPr>
              <a:t>Сколько всего грибов заметил Колобок? 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34818" name="Picture 2" descr="C:\Users\Елена Ивановна\Pictures\ге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785938"/>
            <a:ext cx="2000250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C:\Users\Елена Ивановна\Pictures\simbol02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4786313"/>
            <a:ext cx="13573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ChangeArrowheads="1"/>
          </p:cNvSpPr>
          <p:nvPr/>
        </p:nvSpPr>
        <p:spPr bwMode="auto">
          <a:xfrm>
            <a:off x="642938" y="11430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2852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1285875" y="1143000"/>
            <a:ext cx="6215063" cy="3517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Из сосны получают бумагу, искусственный шелк, пластмассу. </a:t>
            </a:r>
          </a:p>
          <a:p>
            <a:r>
              <a:rPr lang="ru-RU" sz="2800" b="1" i="1">
                <a:latin typeface="Times New Roman" pitchFamily="18" charset="0"/>
              </a:rPr>
              <a:t>На месте вырубленных сосен Чебурашка и Крокодил Гена </a:t>
            </a:r>
          </a:p>
          <a:p>
            <a:r>
              <a:rPr lang="ru-RU" sz="2800" b="1" i="1">
                <a:latin typeface="Times New Roman" pitchFamily="18" charset="0"/>
              </a:rPr>
              <a:t>стали сажать по 10 деревьев каждый день. </a:t>
            </a:r>
          </a:p>
          <a:p>
            <a:r>
              <a:rPr lang="ru-RU" sz="2800" b="1" i="1">
                <a:latin typeface="Times New Roman" pitchFamily="18" charset="0"/>
              </a:rPr>
              <a:t>Сколько деревьев посадят за неделю Чебурашка и Крокодил Гена?</a:t>
            </a:r>
          </a:p>
        </p:txBody>
      </p:sp>
      <p:pic>
        <p:nvPicPr>
          <p:cNvPr id="21508" name="Picture 1" descr="C:\Users\Елена Ивановна\Pictures\people07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643438"/>
            <a:ext cx="2500313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6"/>
          <p:cNvSpPr>
            <a:spLocks noChangeArrowheads="1"/>
          </p:cNvSpPr>
          <p:nvPr/>
        </p:nvSpPr>
        <p:spPr bwMode="auto">
          <a:xfrm>
            <a:off x="571500" y="1357313"/>
            <a:ext cx="228600" cy="228600"/>
          </a:xfrm>
          <a:prstGeom prst="octagon">
            <a:avLst>
              <a:gd name="adj" fmla="val 29287"/>
            </a:avLst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346075" y="2565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285875" y="1143000"/>
            <a:ext cx="6643688" cy="2678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</a:rPr>
              <a:t>Незнайка чистит зубы и не закрывает кран. </a:t>
            </a:r>
          </a:p>
          <a:p>
            <a:pPr>
              <a:defRPr/>
            </a:pPr>
            <a:r>
              <a:rPr lang="ru-RU" sz="2800" b="1" i="1" dirty="0">
                <a:latin typeface="Times New Roman" pitchFamily="18" charset="0"/>
              </a:rPr>
              <a:t>В результате напрасно расходуется 4 л воды. Если Незнайка </a:t>
            </a:r>
          </a:p>
          <a:p>
            <a:pPr>
              <a:defRPr/>
            </a:pPr>
            <a:r>
              <a:rPr lang="ru-RU" sz="2800" b="1" i="1" dirty="0">
                <a:latin typeface="Times New Roman" pitchFamily="18" charset="0"/>
              </a:rPr>
              <a:t>чистит зубы 2 раза в день, то сколько воды в пустую </a:t>
            </a:r>
            <a:r>
              <a:rPr lang="ru-RU" sz="2800" b="1" i="1" dirty="0">
                <a:latin typeface="Times New Roman" pitchFamily="18" charset="0"/>
              </a:rPr>
              <a:t>расходуется </a:t>
            </a:r>
            <a:r>
              <a:rPr lang="ru-RU" sz="2800" b="1" i="1" dirty="0">
                <a:latin typeface="Times New Roman" pitchFamily="18" charset="0"/>
              </a:rPr>
              <a:t>за день?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75" y="3857625"/>
            <a:ext cx="2071688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За 3 дня?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22533" name="Picture 1" descr="C:\Users\Елена Ивановна\Pictures\1208009458_0lik_ru_neznay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91451">
            <a:off x="4702175" y="4376738"/>
            <a:ext cx="28575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95325" y="1295400"/>
            <a:ext cx="2270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Ответ </a:t>
            </a:r>
          </a:p>
          <a:p>
            <a:pPr algn="ctr"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1 группы:</a:t>
            </a:r>
            <a:endParaRPr lang="ru-RU" sz="4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95400" y="27432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400" b="1">
                <a:latin typeface="Times New Roman" pitchFamily="18" charset="0"/>
              </a:rPr>
              <a:t>8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05200" y="3124200"/>
            <a:ext cx="2243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Ответ </a:t>
            </a:r>
          </a:p>
          <a:p>
            <a:pPr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2 группы</a:t>
            </a:r>
            <a:r>
              <a:rPr lang="ru-RU" sz="3600">
                <a:solidFill>
                  <a:srgbClr val="3333FF"/>
                </a:solidFill>
                <a:latin typeface="Times New Roman" pitchFamily="18" charset="0"/>
              </a:rPr>
              <a:t>:</a:t>
            </a:r>
            <a:endParaRPr lang="ru-RU" sz="240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172200" y="1447800"/>
            <a:ext cx="2243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Ответ </a:t>
            </a:r>
          </a:p>
          <a:p>
            <a:pPr eaLnBrk="0" hangingPunct="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3 группы</a:t>
            </a:r>
            <a:r>
              <a:rPr lang="ru-RU" sz="3600">
                <a:solidFill>
                  <a:srgbClr val="3333FF"/>
                </a:solidFill>
                <a:latin typeface="Times New Roman" pitchFamily="18" charset="0"/>
              </a:rPr>
              <a:t>: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9600" y="4419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400" b="1">
                <a:latin typeface="Times New Roman" pitchFamily="18" charset="0"/>
              </a:rPr>
              <a:t>9</a:t>
            </a:r>
            <a:endParaRPr lang="ru-RU" sz="4400">
              <a:latin typeface="Times New Roman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086600" y="2971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400" b="1">
                <a:latin typeface="Times New Roman" pitchFamily="18" charset="0"/>
              </a:rPr>
              <a:t>5</a:t>
            </a:r>
            <a:endParaRPr lang="ru-RU" sz="4400">
              <a:latin typeface="Times New Roman" pitchFamily="18" charset="0"/>
            </a:endParaRP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1905000" y="381000"/>
            <a:ext cx="5214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800">
                <a:latin typeface="Times New Roman" pitchFamily="18" charset="0"/>
              </a:rPr>
              <a:t>Правильный ответ:</a:t>
            </a:r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5786438" y="4786313"/>
            <a:ext cx="1524000" cy="12065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4400" b="1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 autoUpdateAnimBg="0"/>
      <p:bldP spid="22531" grpId="0" build="p" autoUpdateAnimBg="0"/>
      <p:bldP spid="22532" grpId="0" uiExpand="1" build="p" autoUpdateAnimBg="0"/>
      <p:bldP spid="22533" grpId="0" build="p" autoUpdateAnimBg="0"/>
      <p:bldP spid="22534" grpId="0" build="p" autoUpdateAnimBg="0"/>
      <p:bldP spid="22535" grpId="0" build="p" autoUpdateAnimBg="0"/>
      <p:bldP spid="225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3132138" y="339725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latin typeface="Times New Roman" pitchFamily="18" charset="0"/>
              </a:rPr>
              <a:t>Решение: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71688" y="1643063"/>
            <a:ext cx="5072062" cy="2554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latin typeface="Times New Roman" pitchFamily="18" charset="0"/>
              </a:rPr>
              <a:t>1)8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?</a:t>
            </a:r>
            <a:r>
              <a:rPr lang="ru-RU" sz="3200" b="1" dirty="0">
                <a:latin typeface="Times New Roman" pitchFamily="18" charset="0"/>
              </a:rPr>
              <a:t> 5 = 40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(сосен)</a:t>
            </a:r>
          </a:p>
          <a:p>
            <a:pPr eaLnBrk="0" hangingPunct="0">
              <a:defRPr/>
            </a:pPr>
            <a:endParaRPr lang="ru-RU" sz="3200" b="1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3200" b="1" dirty="0">
                <a:latin typeface="Times New Roman" pitchFamily="18" charset="0"/>
              </a:rPr>
              <a:t>2)9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?</a:t>
            </a:r>
            <a:r>
              <a:rPr lang="ru-RU" sz="3200" b="1" dirty="0">
                <a:latin typeface="Times New Roman" pitchFamily="18" charset="0"/>
              </a:rPr>
              <a:t> 2 = 18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(берез)</a:t>
            </a:r>
          </a:p>
          <a:p>
            <a:pPr eaLnBrk="0" hangingPunct="0">
              <a:defRPr/>
            </a:pPr>
            <a:endParaRPr lang="ru-RU" sz="3200" b="1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3200" b="1" dirty="0">
                <a:latin typeface="Times New Roman" pitchFamily="18" charset="0"/>
              </a:rPr>
              <a:t>3)40 + 18 = 58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(деревьев)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364</Words>
  <Application>Microsoft Office PowerPoint</Application>
  <PresentationFormat>On-screen Show (4:3)</PresentationFormat>
  <Paragraphs>102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2009-10-26T19:34:19Z</dcterms:modified>
</cp:coreProperties>
</file>