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2" r:id="rId4"/>
    <p:sldId id="257" r:id="rId5"/>
    <p:sldId id="258" r:id="rId6"/>
    <p:sldId id="260" r:id="rId7"/>
    <p:sldId id="265" r:id="rId8"/>
    <p:sldId id="267" r:id="rId9"/>
    <p:sldId id="266" r:id="rId10"/>
    <p:sldId id="268" r:id="rId11"/>
    <p:sldId id="269" r:id="rId12"/>
    <p:sldId id="270" r:id="rId13"/>
    <p:sldId id="274" r:id="rId14"/>
    <p:sldId id="271" r:id="rId15"/>
    <p:sldId id="272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9" autoAdjust="0"/>
  </p:normalViewPr>
  <p:slideViewPr>
    <p:cSldViewPr>
      <p:cViewPr varScale="1">
        <p:scale>
          <a:sx n="107" d="100"/>
          <a:sy n="107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0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92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1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4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3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0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81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15093-0E86-4ED9-931E-89EC29C9964B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062A-AD7E-4B35-99B0-3A04846B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7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gorode.ru/people/showPost/postId/6475752/tId/6085693/id/6085692" TargetMode="External"/><Relationship Id="rId2" Type="http://schemas.openxmlformats.org/officeDocument/2006/relationships/hyperlink" Target="http://interesplanet.ru/interesnyie-faktyi-i-sobyitiya-7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F:\exchange_PCSB04F\КОНКУРС\518_logoГБО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63"/>
            <a:ext cx="17986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3" descr="герб_спб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38" y="139700"/>
            <a:ext cx="8334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46338" y="285750"/>
            <a:ext cx="421481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ПРАВИТЕЛЬСТВО САНКТ-ПЕТЕРБУРГА</a:t>
            </a:r>
          </a:p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КОМИТЕТ ПО ОБРАЗОВАНИЮ</a:t>
            </a:r>
            <a:r>
              <a:rPr lang="ru-RU" sz="120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1397000" y="714375"/>
            <a:ext cx="6286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endParaRPr lang="ru-RU" sz="1400" dirty="0">
              <a:latin typeface="Calibri" pitchFamily="34" charset="0"/>
            </a:endParaRPr>
          </a:p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средняя общеобразовательная школа № 518</a:t>
            </a:r>
          </a:p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Выборгского района Санкт-Петербурга</a:t>
            </a:r>
            <a:r>
              <a:rPr lang="ru-RU" sz="1400" dirty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682750" y="2000250"/>
            <a:ext cx="57340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latin typeface="Calibri" pitchFamily="34" charset="0"/>
              </a:rPr>
              <a:t>Решение задач на увеличение числа в несколько раз</a:t>
            </a:r>
          </a:p>
          <a:p>
            <a:pPr algn="ctr" eaLnBrk="1" hangingPunct="1"/>
            <a:r>
              <a:rPr lang="ru-RU" sz="2400" dirty="0" smtClean="0">
                <a:latin typeface="Calibri" pitchFamily="34" charset="0"/>
              </a:rPr>
              <a:t>(математика М. И. Моро 3 класс)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149850" y="4143375"/>
            <a:ext cx="3733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000" dirty="0">
              <a:latin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</a:rPr>
              <a:t>Клыковская </a:t>
            </a:r>
            <a:r>
              <a:rPr lang="ru-RU" sz="2000" dirty="0" err="1" smtClean="0">
                <a:latin typeface="Calibri" pitchFamily="34" charset="0"/>
              </a:rPr>
              <a:t>Альвина</a:t>
            </a:r>
            <a:endParaRPr lang="ru-RU" sz="2000" dirty="0" smtClean="0">
              <a:latin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</a:rPr>
              <a:t>Владимировна</a:t>
            </a:r>
          </a:p>
          <a:p>
            <a:pPr eaLnBrk="1" hangingPunct="1"/>
            <a:r>
              <a:rPr lang="ru-RU" sz="2000" dirty="0">
                <a:latin typeface="Calibri" pitchFamily="34" charset="0"/>
              </a:rPr>
              <a:t>у</a:t>
            </a:r>
            <a:r>
              <a:rPr lang="ru-RU" sz="2000" dirty="0" smtClean="0">
                <a:latin typeface="Calibri" pitchFamily="34" charset="0"/>
              </a:rPr>
              <a:t>читель начальных классов</a:t>
            </a:r>
            <a:endParaRPr lang="ru-RU" sz="2000" dirty="0">
              <a:latin typeface="Calibri" pitchFamily="34" charset="0"/>
            </a:endParaRPr>
          </a:p>
          <a:p>
            <a:pPr eaLnBrk="1" hangingPunct="1"/>
            <a:endParaRPr lang="ru-RU" i="1" dirty="0">
              <a:latin typeface="Calibri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860800" y="6303963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smtClean="0">
                <a:latin typeface="Calibri" pitchFamily="34" charset="0"/>
              </a:rPr>
              <a:t>2014 год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24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ln w="1905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3200" b="1" i="1" dirty="0" smtClean="0"/>
              <a:t>    2*3=6 (м.)</a:t>
            </a:r>
          </a:p>
          <a:p>
            <a:pPr marL="0" indent="0">
              <a:buNone/>
            </a:pPr>
            <a:r>
              <a:rPr lang="ru-RU" sz="3200" b="1" i="1" dirty="0" smtClean="0"/>
              <a:t>    Ответ: у Коли 6 машинок.</a:t>
            </a:r>
            <a:endParaRPr lang="ru-RU" sz="3200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ln w="1905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3200" b="1" i="1" dirty="0" smtClean="0"/>
              <a:t>2+3=5 (м.)</a:t>
            </a:r>
          </a:p>
          <a:p>
            <a:pPr marL="0" indent="0">
              <a:buNone/>
            </a:pPr>
            <a:r>
              <a:rPr lang="ru-RU" sz="3200" b="1" i="1" dirty="0" smtClean="0"/>
              <a:t>     Ответ: у Миши 5 машинок.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770987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1749"/>
            <a:ext cx="8280920" cy="586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Работа по учебнику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Выбери себе задание сам.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Стр.37 №2, №3  (самостоятельно)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489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6" y="257934"/>
            <a:ext cx="835292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Обведите на листе свою кисть</a:t>
            </a:r>
            <a:r>
              <a:rPr lang="ru-RU" dirty="0" smtClean="0"/>
              <a:t>. </a:t>
            </a:r>
            <a:r>
              <a:rPr lang="ru-RU" sz="2400" dirty="0" smtClean="0"/>
              <a:t>Каждый палец на вашей руке имеет значение:</a:t>
            </a:r>
          </a:p>
          <a:p>
            <a:pPr marL="0" indent="0"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большой</a:t>
            </a:r>
            <a:r>
              <a:rPr lang="ru-RU" sz="2800" dirty="0" smtClean="0"/>
              <a:t> – для меня было важным и интересным…  </a:t>
            </a:r>
          </a:p>
          <a:p>
            <a:pPr marL="0" indent="0"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00B050"/>
                </a:solidFill>
              </a:rPr>
              <a:t>указательный </a:t>
            </a:r>
            <a:r>
              <a:rPr lang="ru-RU" sz="2800" dirty="0" smtClean="0"/>
              <a:t>– я смогу использовать из того, что  узнал на уроке…</a:t>
            </a:r>
          </a:p>
          <a:p>
            <a:pPr marL="0" indent="0"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00B0F0"/>
                </a:solidFill>
              </a:rPr>
              <a:t>средний</a:t>
            </a:r>
            <a:r>
              <a:rPr lang="ru-RU" sz="2800" dirty="0" smtClean="0"/>
              <a:t> – мне было трудно…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безымянный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/>
              <a:t>– для меня было недостаточно…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мизинец </a:t>
            </a:r>
            <a:r>
              <a:rPr lang="ru-RU" sz="2800" dirty="0" smtClean="0"/>
              <a:t>– я сейчас чувствую…</a:t>
            </a: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132856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804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http://interesplanet.ru/interesnyie-faktyi-i-sobyitiya-7</a:t>
            </a:r>
            <a:r>
              <a:rPr lang="en-US" sz="2400" dirty="0" smtClean="0">
                <a:hlinkClick r:id="rId2"/>
              </a:rPr>
              <a:t>/</a:t>
            </a:r>
            <a:r>
              <a:rPr lang="ru-RU" sz="2400" dirty="0" smtClean="0"/>
              <a:t>  - нет недостижимых целей</a:t>
            </a:r>
          </a:p>
          <a:p>
            <a:r>
              <a:rPr lang="en-US" sz="2400" dirty="0">
                <a:hlinkClick r:id="rId3"/>
              </a:rPr>
              <a:t>http://www.vgorode.ru/people/showPost/postId/6475752</a:t>
            </a:r>
            <a:r>
              <a:rPr lang="en-US" sz="2400" dirty="0" smtClean="0">
                <a:hlinkClick r:id="rId3"/>
              </a:rPr>
              <a:t>/</a:t>
            </a:r>
            <a:r>
              <a:rPr lang="ru-RU" sz="2400" dirty="0" smtClean="0">
                <a:hlinkClick r:id="rId3"/>
              </a:rPr>
              <a:t> </a:t>
            </a:r>
            <a:r>
              <a:rPr lang="en-US" sz="2400" dirty="0" err="1" smtClean="0">
                <a:hlinkClick r:id="rId3"/>
              </a:rPr>
              <a:t>tId</a:t>
            </a:r>
            <a:r>
              <a:rPr lang="en-US" sz="2400" dirty="0" smtClean="0">
                <a:hlinkClick r:id="rId3"/>
              </a:rPr>
              <a:t>/6085693/id/60…</a:t>
            </a:r>
            <a:r>
              <a:rPr lang="ru-RU" sz="2400" dirty="0" smtClean="0"/>
              <a:t>  - радуга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0450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6851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уменьшение числа в несколько раз.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Цели:</a:t>
            </a:r>
            <a:r>
              <a:rPr lang="ru-RU" dirty="0" smtClean="0"/>
              <a:t> знакомство со схематическим рисунком и схематическим чертежом к задачам нового вида; закреплять знания таблицы умножения и деления с числами 2, 3, 4; развитие умения работать самостоятельно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506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7200" b="1" dirty="0" smtClean="0">
                <a:solidFill>
                  <a:srgbClr val="0070C0"/>
                </a:solidFill>
              </a:rPr>
              <a:t>«Всё в твоих  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                      руках».</a:t>
            </a:r>
            <a:endParaRPr lang="ru-RU" sz="7200" b="1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8980"/>
            <a:ext cx="4104456" cy="280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890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93" y="260648"/>
            <a:ext cx="842493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Заполните таблицу.</a:t>
            </a:r>
          </a:p>
          <a:p>
            <a:pPr marL="0" indent="0">
              <a:buNone/>
            </a:pPr>
            <a:r>
              <a:rPr lang="ru-RU" dirty="0" smtClean="0"/>
              <a:t>Множитель</a:t>
            </a:r>
          </a:p>
          <a:p>
            <a:pPr marL="0" indent="0">
              <a:buNone/>
            </a:pPr>
            <a:r>
              <a:rPr lang="ru-RU" dirty="0" smtClean="0"/>
              <a:t>Множитель</a:t>
            </a:r>
          </a:p>
          <a:p>
            <a:pPr marL="0" indent="0">
              <a:buNone/>
            </a:pPr>
            <a:r>
              <a:rPr lang="ru-RU" dirty="0" smtClean="0"/>
              <a:t>Произведение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91891"/>
              </p:ext>
            </p:extLst>
          </p:nvPr>
        </p:nvGraphicFramePr>
        <p:xfrm>
          <a:off x="2627784" y="2132856"/>
          <a:ext cx="6095999" cy="2043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3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  <a:tr h="73535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521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37" y="260648"/>
            <a:ext cx="8352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«Кто первый?»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   9   0    8                   4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  7            4          8             32</a:t>
            </a:r>
          </a:p>
          <a:p>
            <a:pPr marL="0" indent="0">
              <a:buNone/>
            </a:pPr>
            <a:r>
              <a:rPr lang="ru-RU" sz="5400" dirty="0">
                <a:solidFill>
                  <a:srgbClr val="7030A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</a:rPr>
              <a:t>                          28            12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   6    3  5                    36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 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999456" y="2348880"/>
            <a:ext cx="2138536" cy="1944216"/>
          </a:xfrm>
          <a:prstGeom prst="su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*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4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09" y="2420888"/>
            <a:ext cx="2016224" cy="18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56177" y="2972271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:4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62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ru-RU" sz="4000" b="1" i="1" dirty="0" smtClean="0"/>
              <a:t>Проверка</a:t>
            </a:r>
          </a:p>
          <a:p>
            <a:pPr marL="1371600" lvl="3" indent="0">
              <a:buNone/>
            </a:pPr>
            <a:r>
              <a:rPr lang="ru-RU" sz="4400" b="1" i="1" dirty="0" smtClean="0"/>
              <a:t>-, +, +, -, +, +, +, -, -, +.</a:t>
            </a:r>
          </a:p>
        </p:txBody>
      </p:sp>
    </p:spTree>
    <p:extLst>
      <p:ext uri="{BB962C8B-B14F-4D97-AF65-F5344CB8AC3E}">
        <p14:creationId xmlns:p14="http://schemas.microsoft.com/office/powerpoint/2010/main" val="1559212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84887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материал</a:t>
            </a:r>
            <a:br>
              <a:rPr lang="ru-RU" dirty="0" smtClean="0"/>
            </a:br>
            <a:r>
              <a:rPr lang="ru-RU" dirty="0" smtClean="0"/>
              <a:t>(работа в парах)</a:t>
            </a:r>
            <a:endParaRPr lang="ru-RU" dirty="0"/>
          </a:p>
        </p:txBody>
      </p:sp>
      <p:pic>
        <p:nvPicPr>
          <p:cNvPr id="1028" name="Picture 4" descr="C:\Program Files\Microsoft Office\MEDIA\OFFICE14\Bullets\BD14530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3681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Из каких трёх фигур можно </a:t>
            </a:r>
          </a:p>
          <a:p>
            <a:pPr marL="0" indent="0">
              <a:buNone/>
            </a:pPr>
            <a:r>
              <a:rPr lang="ru-RU" dirty="0" smtClean="0"/>
              <a:t>                             составить квадрат?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221088"/>
            <a:ext cx="1440160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720287"/>
            <a:ext cx="1440160" cy="14401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2987824" y="2900530"/>
            <a:ext cx="1512168" cy="72008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68144" y="2965634"/>
            <a:ext cx="15367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Равнобедренный треугольник 17"/>
          <p:cNvSpPr/>
          <p:nvPr/>
        </p:nvSpPr>
        <p:spPr>
          <a:xfrm>
            <a:off x="1259632" y="3710171"/>
            <a:ext cx="1449029" cy="1512168"/>
          </a:xfrm>
          <a:prstGeom prst="triangle">
            <a:avLst>
              <a:gd name="adj" fmla="val 4562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927923" y="3018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81279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Геометрический материал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/>
              <a:t>     Проверка</a:t>
            </a:r>
          </a:p>
          <a:p>
            <a:pPr marL="0" indent="0">
              <a:buNone/>
            </a:pPr>
            <a:r>
              <a:rPr lang="ru-RU" sz="4000" b="1" i="1" dirty="0"/>
              <a:t> </a:t>
            </a:r>
            <a:r>
              <a:rPr lang="ru-RU" sz="4000" b="1" i="1" dirty="0" smtClean="0"/>
              <a:t>  1).  1, 2, 4.</a:t>
            </a:r>
          </a:p>
          <a:p>
            <a:pPr marL="0" indent="0">
              <a:buNone/>
            </a:pPr>
            <a:r>
              <a:rPr lang="ru-RU" sz="4000" b="1" i="1" dirty="0"/>
              <a:t> </a:t>
            </a:r>
            <a:r>
              <a:rPr lang="ru-RU" sz="4000" b="1" i="1" dirty="0" smtClean="0"/>
              <a:t>   2). 1, 3, 4.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781448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90" y="332656"/>
            <a:ext cx="8280920" cy="58310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 с задачами на увеличение в несколько раз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Вася -</a:t>
            </a:r>
          </a:p>
          <a:p>
            <a:pPr marL="0" indent="0">
              <a:buNone/>
            </a:pPr>
            <a:r>
              <a:rPr lang="ru-RU" dirty="0" smtClean="0"/>
              <a:t>Коля - ?, в 3 раза больше.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59423" cy="3951288"/>
          </a:xfrm>
          <a:ln w="28575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Витя - </a:t>
            </a:r>
          </a:p>
          <a:p>
            <a:pPr marL="0" indent="0">
              <a:buNone/>
            </a:pPr>
            <a:r>
              <a:rPr lang="ru-RU" dirty="0" smtClean="0"/>
              <a:t>Миша - ?,на 3 больше.</a:t>
            </a:r>
            <a:endParaRPr lang="ru-RU" dirty="0"/>
          </a:p>
        </p:txBody>
      </p:sp>
      <p:pic>
        <p:nvPicPr>
          <p:cNvPr id="2050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20397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20397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91" y="315744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81673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808" y="3112030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28400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21" y="3099922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86" y="3126548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052" y="3199442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6" y="3157541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99442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565" y="2231259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387" y="2213371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913" y="3126548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KVA\AppData\Local\Microsoft\Windows\Temporary Internet Files\Content.IE5\ILGD72VD\MC90043979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989" y="3181687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83568" y="3885943"/>
            <a:ext cx="27668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110415" y="3902711"/>
            <a:ext cx="27668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83568" y="4359911"/>
            <a:ext cx="27668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110415" y="4372724"/>
            <a:ext cx="27668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721987" y="4378621"/>
            <a:ext cx="27668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167844" y="4395389"/>
            <a:ext cx="27668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764162" y="4384550"/>
            <a:ext cx="26583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159732" y="4384550"/>
            <a:ext cx="26583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193" y="3919479"/>
            <a:ext cx="29845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444" y="4372724"/>
            <a:ext cx="298450" cy="27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06" y="4353982"/>
            <a:ext cx="298450" cy="27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06" y="3936247"/>
            <a:ext cx="298450" cy="27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12" y="4352482"/>
            <a:ext cx="298450" cy="27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993" y="4378588"/>
            <a:ext cx="298450" cy="27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063" y="4368295"/>
            <a:ext cx="298450" cy="27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46536" y="5339451"/>
            <a:ext cx="88825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46536" y="5589240"/>
            <a:ext cx="26293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19925" y="5245443"/>
            <a:ext cx="791837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946349" y="5589240"/>
            <a:ext cx="791837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38186" y="5589240"/>
            <a:ext cx="791837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465641" y="5589240"/>
            <a:ext cx="481331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696021" y="4931876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м.</a:t>
            </a:r>
            <a:endParaRPr lang="ru-RU" dirty="0"/>
          </a:p>
        </p:txBody>
      </p:sp>
      <p:sp>
        <p:nvSpPr>
          <p:cNvPr id="2053" name="TextBox 2052"/>
          <p:cNvSpPr txBox="1"/>
          <p:nvPr/>
        </p:nvSpPr>
        <p:spPr>
          <a:xfrm>
            <a:off x="1860328" y="558924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054" name="TextBox 2053"/>
          <p:cNvSpPr txBox="1"/>
          <p:nvPr/>
        </p:nvSpPr>
        <p:spPr>
          <a:xfrm>
            <a:off x="4946350" y="4876111"/>
            <a:ext cx="79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м .</a:t>
            </a:r>
            <a:endParaRPr lang="ru-RU" dirty="0"/>
          </a:p>
        </p:txBody>
      </p:sp>
      <p:sp>
        <p:nvSpPr>
          <p:cNvPr id="2055" name="TextBox 2054"/>
          <p:cNvSpPr txBox="1"/>
          <p:nvPr/>
        </p:nvSpPr>
        <p:spPr>
          <a:xfrm>
            <a:off x="5006487" y="5219908"/>
            <a:ext cx="175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м.</a:t>
            </a:r>
            <a:endParaRPr lang="ru-RU" dirty="0"/>
          </a:p>
        </p:txBody>
      </p:sp>
      <p:sp>
        <p:nvSpPr>
          <p:cNvPr id="2056" name="TextBox 2055"/>
          <p:cNvSpPr txBox="1"/>
          <p:nvPr/>
        </p:nvSpPr>
        <p:spPr>
          <a:xfrm>
            <a:off x="6039002" y="5305979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м.</a:t>
            </a:r>
            <a:endParaRPr lang="ru-RU" dirty="0"/>
          </a:p>
        </p:txBody>
      </p:sp>
      <p:sp>
        <p:nvSpPr>
          <p:cNvPr id="2057" name="TextBox 2056"/>
          <p:cNvSpPr txBox="1"/>
          <p:nvPr/>
        </p:nvSpPr>
        <p:spPr>
          <a:xfrm>
            <a:off x="5859153" y="558924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2059" name="Прямая соединительная линия 2058"/>
          <p:cNvCxnSpPr/>
          <p:nvPr/>
        </p:nvCxnSpPr>
        <p:spPr>
          <a:xfrm>
            <a:off x="1534790" y="378904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2555776" y="3851853"/>
            <a:ext cx="9901" cy="945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Прямая соединительная линия 2065"/>
          <p:cNvCxnSpPr/>
          <p:nvPr/>
        </p:nvCxnSpPr>
        <p:spPr>
          <a:xfrm>
            <a:off x="5884456" y="3868670"/>
            <a:ext cx="0" cy="73627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TextBox 2067"/>
          <p:cNvSpPr txBox="1"/>
          <p:nvPr/>
        </p:nvSpPr>
        <p:spPr>
          <a:xfrm>
            <a:off x="998297" y="4723479"/>
            <a:ext cx="253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Схематический рисунок</a:t>
            </a:r>
            <a:endParaRPr lang="ru-RU" dirty="0"/>
          </a:p>
        </p:txBody>
      </p:sp>
      <p:sp>
        <p:nvSpPr>
          <p:cNvPr id="2069" name="TextBox 2068"/>
          <p:cNvSpPr txBox="1"/>
          <p:nvPr/>
        </p:nvSpPr>
        <p:spPr>
          <a:xfrm>
            <a:off x="5377806" y="4639559"/>
            <a:ext cx="253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Схематический рисунок</a:t>
            </a:r>
            <a:endParaRPr lang="ru-RU" dirty="0"/>
          </a:p>
        </p:txBody>
      </p:sp>
      <p:sp>
        <p:nvSpPr>
          <p:cNvPr id="2070" name="TextBox 2069"/>
          <p:cNvSpPr txBox="1"/>
          <p:nvPr/>
        </p:nvSpPr>
        <p:spPr>
          <a:xfrm>
            <a:off x="1110415" y="5740623"/>
            <a:ext cx="243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Схематический чертёж</a:t>
            </a:r>
            <a:endParaRPr lang="ru-RU" dirty="0"/>
          </a:p>
        </p:txBody>
      </p:sp>
      <p:sp>
        <p:nvSpPr>
          <p:cNvPr id="2071" name="TextBox 2070"/>
          <p:cNvSpPr txBox="1"/>
          <p:nvPr/>
        </p:nvSpPr>
        <p:spPr>
          <a:xfrm>
            <a:off x="5078032" y="5877272"/>
            <a:ext cx="251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Схематический чертёж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753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381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Задачи на уменьшение числа в несколько раз.</vt:lpstr>
      <vt:lpstr>Эпиграф</vt:lpstr>
      <vt:lpstr>Устный счёт</vt:lpstr>
      <vt:lpstr>Игра «Кто первый?»</vt:lpstr>
      <vt:lpstr>Математический диктант</vt:lpstr>
      <vt:lpstr>Геометрический материал (работа в парах)</vt:lpstr>
      <vt:lpstr>Геометрический материал</vt:lpstr>
      <vt:lpstr>Знакомство с задачами на увеличение в несколько раз</vt:lpstr>
      <vt:lpstr>Решение задач</vt:lpstr>
      <vt:lpstr> Работа по учебнику</vt:lpstr>
      <vt:lpstr>Рефлексия</vt:lpstr>
      <vt:lpstr>Интернет-ресурсы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выполнения действий</dc:title>
  <dc:creator>KVA</dc:creator>
  <cp:lastModifiedBy>KVA</cp:lastModifiedBy>
  <cp:revision>54</cp:revision>
  <cp:lastPrinted>2014-09-29T17:46:28Z</cp:lastPrinted>
  <dcterms:created xsi:type="dcterms:W3CDTF">2014-09-29T16:57:49Z</dcterms:created>
  <dcterms:modified xsi:type="dcterms:W3CDTF">2014-10-18T15:48:08Z</dcterms:modified>
</cp:coreProperties>
</file>