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0" r:id="rId2"/>
    <p:sldId id="256" r:id="rId3"/>
    <p:sldId id="269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89" autoAdjust="0"/>
    <p:restoredTop sz="94660"/>
  </p:normalViewPr>
  <p:slideViewPr>
    <p:cSldViewPr>
      <p:cViewPr>
        <p:scale>
          <a:sx n="57" d="100"/>
          <a:sy n="57" d="100"/>
        </p:scale>
        <p:origin x="-1884" y="-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CCF14-6182-4BB1-A0B4-8ECA904A6123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C1F7D-8BD6-41C9-AEEF-C05191EB39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840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46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089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7358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284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82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462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605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317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723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2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2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042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370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854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966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1F7D-8BD6-41C9-AEEF-C05191EB399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71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35227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Родители</a:t>
            </a:r>
            <a:r>
              <a:rPr lang="en-US" sz="4800" b="1" smtClean="0">
                <a:solidFill>
                  <a:schemeClr val="tx1"/>
                </a:solidFill>
              </a:rPr>
              <a:t>,</a:t>
            </a:r>
            <a:r>
              <a:rPr lang="ru-RU" sz="4800" b="1" smtClean="0">
                <a:solidFill>
                  <a:schemeClr val="tx1"/>
                </a:solidFill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</a:rPr>
              <a:t>злоупотребляющие своими правами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6048672"/>
          </a:xfrm>
        </p:spPr>
        <p:txBody>
          <a:bodyPr>
            <a:normAutofit/>
          </a:bodyPr>
          <a:lstStyle/>
          <a:p>
            <a:r>
              <a:rPr lang="ru-RU" sz="3200" dirty="0"/>
              <a:t>4 этап. Выбор форм и методов работы в зависимости от ведущей причины неблагополучия и путей их реализации, работа по программе. Взаимодействие с государственными учреждениями и организациями (Управление соцзащиты, ИДН, КДН и ЗП, органы опеки и попечительства и т.д.).</a:t>
            </a:r>
          </a:p>
        </p:txBody>
      </p:sp>
    </p:spTree>
    <p:extLst>
      <p:ext uri="{BB962C8B-B14F-4D97-AF65-F5344CB8AC3E}">
        <p14:creationId xmlns:p14="http://schemas.microsoft.com/office/powerpoint/2010/main" val="18895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lnSpcReduction="10000"/>
          </a:bodyPr>
          <a:lstStyle/>
          <a:p>
            <a:r>
              <a:rPr lang="ru-RU" sz="4000" dirty="0"/>
              <a:t>5-й этап. Наблюдение за семьей. Отслеживание динамики развития детско-родительских и семейных отношений (анкетирование, наблюдение, посещение на дому, беседа, тестирование, тренинги)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431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/>
              <a:t>6-й этап. Подведение итогов психолого-педагогической работы с неблагополучной семьёй, корректировка программы социально- педагогического сопровождения семьи, её реабилитации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559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45069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4800" dirty="0"/>
              <a:t>	сбор информации;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/>
              <a:t>	анализ информации;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/>
              <a:t>	постановка социального диагноза.</a:t>
            </a:r>
          </a:p>
          <a:p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Обязательными этапами диагностики являются:</a:t>
            </a:r>
          </a:p>
        </p:txBody>
      </p:sp>
    </p:spTree>
    <p:extLst>
      <p:ext uri="{BB962C8B-B14F-4D97-AF65-F5344CB8AC3E}">
        <p14:creationId xmlns:p14="http://schemas.microsoft.com/office/powerpoint/2010/main" val="396991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620688"/>
            <a:ext cx="8640960" cy="5505475"/>
          </a:xfrm>
        </p:spPr>
        <p:txBody>
          <a:bodyPr>
            <a:noAutofit/>
          </a:bodyPr>
          <a:lstStyle/>
          <a:p>
            <a:r>
              <a:rPr lang="ru-RU" sz="3200" b="1" dirty="0"/>
              <a:t>Злоупотребление правом часто встречается при злоупотреблении родительскими правами, например, когда решается вопрос о лишении родительских прав, об определении порядка общения с ребенком. Осуществляя родительские полномочия родители, по сути, злоупотребляют правом и преследуют цель не воспитание ребенка, а вовлекают его в преступную деятельность или причиняют вред интересам супруга, используя интересы ребенка. </a:t>
            </a:r>
          </a:p>
          <a:p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65051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95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92696"/>
            <a:ext cx="8640959" cy="5433467"/>
          </a:xfrm>
        </p:spPr>
        <p:txBody>
          <a:bodyPr>
            <a:normAutofit/>
          </a:bodyPr>
          <a:lstStyle/>
          <a:p>
            <a:r>
              <a:rPr lang="ru-RU" sz="3600" b="1" dirty="0"/>
              <a:t>В </a:t>
            </a:r>
            <a:r>
              <a:rPr lang="ru-RU" sz="4000" b="1" dirty="0"/>
              <a:t>Семейном кодексе РФ </a:t>
            </a:r>
            <a:r>
              <a:rPr lang="ru-RU" sz="3600" b="1" dirty="0"/>
              <a:t>предусмотрен механизм преодоления злоупотреблением правом.  Если родители злоупотребляют родительскими правами, то ребенок вправе сам осуществлять защиту своих прав по достижении 14 лет, обращаясь в суд или в органы опеки и попечительства.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88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55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610952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5400" dirty="0">
                <a:solidFill>
                  <a:srgbClr val="073E87"/>
                </a:solidFill>
                <a:ea typeface="+mn-ea"/>
                <a:cs typeface="+mn-cs"/>
              </a:rPr>
              <a:t>Автор: Капустина А.А.</a:t>
            </a:r>
            <a:br>
              <a:rPr lang="ru-RU" sz="5400" dirty="0">
                <a:solidFill>
                  <a:srgbClr val="073E87"/>
                </a:solidFill>
                <a:ea typeface="+mn-ea"/>
                <a:cs typeface="+mn-cs"/>
              </a:rPr>
            </a:br>
            <a:r>
              <a:rPr lang="ru-RU" sz="5400" dirty="0">
                <a:solidFill>
                  <a:srgbClr val="073E87"/>
                </a:solidFill>
                <a:ea typeface="+mn-ea"/>
                <a:cs typeface="+mn-cs"/>
              </a:rPr>
              <a:t>МБОУООШ№1 </a:t>
            </a:r>
            <a:r>
              <a:rPr lang="ru-RU" sz="5400" dirty="0" err="1">
                <a:solidFill>
                  <a:srgbClr val="073E87"/>
                </a:solidFill>
                <a:ea typeface="+mn-ea"/>
                <a:cs typeface="+mn-cs"/>
              </a:rPr>
              <a:t>г.Слюдянка</a:t>
            </a:r>
            <a:endParaRPr lang="ru-RU" sz="5400" dirty="0">
              <a:solidFill>
                <a:srgbClr val="073E87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0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Буквально «злоупотребление» — это «употребление во зло», т. е. какое-то действие-бездействие, которое причиняет вред.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В Семейном кодексе нет определения «злоупотребление родительскими правами», хотя это – основание для лишения родительских прав (ст. 69 СК РФ).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29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- привитии детям дурных навыков (попрошайничество, употребление спиртных напитков, курение и др.) </a:t>
            </a:r>
          </a:p>
          <a:p>
            <a:r>
              <a:rPr lang="ru-RU" dirty="0"/>
              <a:t>- склонении к воровству, проституции. </a:t>
            </a:r>
          </a:p>
          <a:p>
            <a:r>
              <a:rPr lang="ru-RU" dirty="0"/>
              <a:t>- оставлении без пищи, воды</a:t>
            </a:r>
          </a:p>
          <a:p>
            <a:r>
              <a:rPr lang="ru-RU" dirty="0"/>
              <a:t> - создании препятствий в обучении, в том числе отказ дать согласие на выезд ребенка за рубеж для обучения, участия в различных соревнованиях и конкурсах, туристической поездки</a:t>
            </a:r>
          </a:p>
          <a:p>
            <a:r>
              <a:rPr lang="ru-RU" dirty="0"/>
              <a:t> - незаконном расходование имущества (денежных средств) ребенка и т. п.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Злоупотребление родительскими правами заключается в: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65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а</a:t>
            </a:r>
            <a:r>
              <a:rPr lang="ru-RU" sz="2800" dirty="0"/>
              <a:t>) злоупотребление правом, совершенное в форме действия, осуществленного исключительно с намерением причинить вред другому </a:t>
            </a:r>
            <a:r>
              <a:rPr lang="ru-RU" sz="2800" dirty="0" smtClean="0"/>
              <a:t>лицу;</a:t>
            </a:r>
            <a:endParaRPr lang="ru-RU" sz="2800" dirty="0"/>
          </a:p>
          <a:p>
            <a:endParaRPr lang="ru-RU" sz="2800" dirty="0"/>
          </a:p>
          <a:p>
            <a:pPr marL="0" indent="0">
              <a:buNone/>
            </a:pPr>
            <a:r>
              <a:rPr lang="ru-RU" sz="2800" dirty="0"/>
              <a:t>б) злоупотребление правом, совершенное без намерения причинить вред, но объективно причиняющее вред другому лицу.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/>
              <a:t> Конкретные формы злоупотребления правом разнообразны, но их можно разделить на два вида: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3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7408333" cy="6048672"/>
          </a:xfrm>
        </p:spPr>
        <p:txBody>
          <a:bodyPr>
            <a:normAutofit/>
          </a:bodyPr>
          <a:lstStyle/>
          <a:p>
            <a:r>
              <a:rPr lang="ru-RU" dirty="0" smtClean="0"/>
              <a:t>По составу: полная, не полная;</a:t>
            </a:r>
          </a:p>
          <a:p>
            <a:r>
              <a:rPr lang="ru-RU" dirty="0" smtClean="0"/>
              <a:t>По материальному положению: низкий, ниже среднего, средний, выше среднего, высокий уровень дохода;</a:t>
            </a:r>
          </a:p>
          <a:p>
            <a:r>
              <a:rPr lang="ru-RU" dirty="0" smtClean="0"/>
              <a:t>По воспитательным позициям: развратное поведение родителей, отсутствие у родителей желание заботится о своих детях, отсутствие эмоциональных связей между детьми и родителями</a:t>
            </a:r>
            <a:r>
              <a:rPr lang="ru-RU" dirty="0"/>
              <a:t>, затруднения родителей и детей в личных взаимоотношениях, отношения с детьми строятся на авторитете власти.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семьи.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457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/>
              <a:t>1-й этап. Установление контакта, налаживание доверительных отношений с родителями, положительных основ для дальнейшего сотрудничества</a:t>
            </a:r>
            <a:r>
              <a:rPr lang="ru-RU" sz="4000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Алгоритм работы с неблагополучной семьёй:</a:t>
            </a:r>
          </a:p>
        </p:txBody>
      </p:sp>
    </p:spTree>
    <p:extLst>
      <p:ext uri="{BB962C8B-B14F-4D97-AF65-F5344CB8AC3E}">
        <p14:creationId xmlns:p14="http://schemas.microsoft.com/office/powerpoint/2010/main" val="295703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Средства:</a:t>
            </a:r>
          </a:p>
          <a:p>
            <a:pPr marL="0" indent="0">
              <a:buNone/>
            </a:pPr>
            <a:r>
              <a:rPr lang="ru-RU" dirty="0"/>
              <a:t>1) беседа, установление сроков следующей встречи (приглашаются родители в школу);</a:t>
            </a:r>
          </a:p>
          <a:p>
            <a:pPr marL="0" indent="0">
              <a:buNone/>
            </a:pPr>
            <a:r>
              <a:rPr lang="ru-RU" dirty="0"/>
              <a:t>2) посещение на дому, знакомство с родителями, родственниками, ближайшим социальным окружением семьи.</a:t>
            </a:r>
          </a:p>
          <a:p>
            <a:pPr marL="0" indent="0">
              <a:buNone/>
            </a:pPr>
            <a:r>
              <a:rPr lang="ru-RU" dirty="0"/>
              <a:t>Если родители идут на контакт, можно переходить ко 2-му этапу взаимодействия с семьей. Если контакт не установлен, то воздействие на семью могут оказывать органы милиции, отдел по охране прав детства управления образованием и др.</a:t>
            </a:r>
          </a:p>
        </p:txBody>
      </p:sp>
    </p:spTree>
    <p:extLst>
      <p:ext uri="{BB962C8B-B14F-4D97-AF65-F5344CB8AC3E}">
        <p14:creationId xmlns:p14="http://schemas.microsoft.com/office/powerpoint/2010/main" val="297000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484784"/>
            <a:ext cx="8208912" cy="5373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1) Социально-педагогическая и психологическая диагностика семьи. Изучение микроклимата в семье, стилей воспитания. Уточнение информации о родителях, их социальном статусе, о других ближайших родственниках несовершеннолетнего. Материальное обеспечение и жилищно-бытовые условия. Изучение взаимоотношений между взрослыми в семье, знание и применение методов и приемов воспитательного воздействия.</a:t>
            </a:r>
          </a:p>
          <a:p>
            <a:pPr marL="0" indent="0">
              <a:buNone/>
            </a:pPr>
            <a:r>
              <a:rPr lang="ru-RU" dirty="0"/>
              <a:t>2) Диагностика причин семейного неблагополучия, её особенностей, целей, ценностных ориентаций: посещения на дому, акты обследования жилищно-бытовых условий, консультации, беседы, анкетирование, опрос; анализ информации о семье из документации; использование методов психологической диагностики (тесты, проектные методики и т.д.).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2-й этап. Изучение семьи.</a:t>
            </a:r>
          </a:p>
        </p:txBody>
      </p:sp>
    </p:spTree>
    <p:extLst>
      <p:ext uri="{BB962C8B-B14F-4D97-AF65-F5344CB8AC3E}">
        <p14:creationId xmlns:p14="http://schemas.microsoft.com/office/powerpoint/2010/main" val="353139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408333" cy="3450696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/>
              <a:t>3-й этап. Обработка результатов. Подведение итогов. Установление ведущей причины семейного неблагополучия, составление социальной карты семьи, составление индивидуальной программы помощи семье.</a:t>
            </a:r>
          </a:p>
        </p:txBody>
      </p:sp>
    </p:spTree>
    <p:extLst>
      <p:ext uri="{BB962C8B-B14F-4D97-AF65-F5344CB8AC3E}">
        <p14:creationId xmlns:p14="http://schemas.microsoft.com/office/powerpoint/2010/main" val="20962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154</TotalTime>
  <Words>715</Words>
  <Application>Microsoft Office PowerPoint</Application>
  <PresentationFormat>Экран (4:3)</PresentationFormat>
  <Paragraphs>58</Paragraphs>
  <Slides>17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Родители, злоупотребляющие своими правами</vt:lpstr>
      <vt:lpstr>Буквально «злоупотребление» — это «употребление во зло», т. е. какое-то действие-бездействие, которое причиняет вред.</vt:lpstr>
      <vt:lpstr>Злоупотребление родительскими правами заключается в: </vt:lpstr>
      <vt:lpstr> Конкретные формы злоупотребления правом разнообразны, но их можно разделить на два вида:  </vt:lpstr>
      <vt:lpstr>Характеристика семьи.</vt:lpstr>
      <vt:lpstr>Алгоритм работы с неблагополучной семьёй:</vt:lpstr>
      <vt:lpstr>Презентация PowerPoint</vt:lpstr>
      <vt:lpstr>2-й этап. Изучение семьи.</vt:lpstr>
      <vt:lpstr>Презентация PowerPoint</vt:lpstr>
      <vt:lpstr>Презентация PowerPoint</vt:lpstr>
      <vt:lpstr>Презентация PowerPoint</vt:lpstr>
      <vt:lpstr>Презентация PowerPoint</vt:lpstr>
      <vt:lpstr>Обязательными этапами диагностики являются:</vt:lpstr>
      <vt:lpstr>  </vt:lpstr>
      <vt:lpstr> </vt:lpstr>
      <vt:lpstr> </vt:lpstr>
      <vt:lpstr>Автор: Капустина А.А. МБОУООШ№1 г.Слюдянка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Буквально «злоупотребление» — это «употребление во зло», т. е. какое-то действие-бездействие, которое причиняет вред.</dc:title>
  <cp:lastModifiedBy>Анастасия</cp:lastModifiedBy>
  <cp:revision>17</cp:revision>
  <dcterms:modified xsi:type="dcterms:W3CDTF">2014-01-13T07:22:30Z</dcterms:modified>
</cp:coreProperties>
</file>