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A9C285-364F-42B2-A69B-771086FA4A97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7"/>
            <p14:sldId id="273"/>
            <p14:sldId id="274"/>
            <p14:sldId id="275"/>
            <p14:sldId id="276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A2985A-D133-487B-AF14-9B3E1E11C9EF}" type="datetimeFigureOut">
              <a:rPr lang="ru-RU" smtClean="0"/>
              <a:t>13.02.2012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2F1C3A1-57B3-4DE0-97FE-EC72E7F778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mtClean="0"/>
              <a:t>Выполнила учитель-логопед МБОУ ЦПК Каримова Наталья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Дифференциация букв П-Т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III</a:t>
            </a:r>
            <a:r>
              <a:rPr lang="ru-RU" sz="4000" dirty="0" smtClean="0"/>
              <a:t>ворог       сиро</a:t>
            </a:r>
            <a:r>
              <a:rPr lang="en-US" sz="4000" dirty="0" smtClean="0"/>
              <a:t>II</a:t>
            </a:r>
            <a:r>
              <a:rPr lang="ru-RU" sz="4000" dirty="0" smtClean="0"/>
              <a:t>        салю</a:t>
            </a:r>
            <a:r>
              <a:rPr lang="en-US" sz="4000" dirty="0" smtClean="0"/>
              <a:t>III</a:t>
            </a:r>
            <a:endParaRPr lang="ru-RU" sz="4000" dirty="0" smtClean="0"/>
          </a:p>
          <a:p>
            <a:r>
              <a:rPr lang="en-US" sz="4000" dirty="0" smtClean="0"/>
              <a:t>II</a:t>
            </a:r>
            <a:r>
              <a:rPr lang="ru-RU" sz="4000" dirty="0" err="1" smtClean="0"/>
              <a:t>авлин</a:t>
            </a:r>
            <a:r>
              <a:rPr lang="en-US" sz="4000" dirty="0" smtClean="0"/>
              <a:t>        </a:t>
            </a:r>
            <a:r>
              <a:rPr lang="ru-RU" sz="4000" dirty="0" err="1" smtClean="0"/>
              <a:t>зака</a:t>
            </a:r>
            <a:r>
              <a:rPr lang="en-US" sz="4000" dirty="0" smtClean="0"/>
              <a:t>III       II</a:t>
            </a:r>
            <a:r>
              <a:rPr lang="ru-RU" sz="4000" dirty="0" err="1" smtClean="0"/>
              <a:t>ира</a:t>
            </a:r>
            <a:r>
              <a:rPr lang="en-US" sz="4000" dirty="0" smtClean="0"/>
              <a:t>III</a:t>
            </a:r>
          </a:p>
          <a:p>
            <a:r>
              <a:rPr lang="ru-RU" sz="4000" dirty="0" smtClean="0"/>
              <a:t>ла</a:t>
            </a:r>
            <a:r>
              <a:rPr lang="en-US" sz="4000" dirty="0" smtClean="0"/>
              <a:t>II</a:t>
            </a:r>
            <a:r>
              <a:rPr lang="ru-RU" sz="4000" dirty="0" smtClean="0"/>
              <a:t>ка</a:t>
            </a:r>
            <a:r>
              <a:rPr lang="en-US" sz="4000" dirty="0" smtClean="0"/>
              <a:t>          </a:t>
            </a:r>
            <a:r>
              <a:rPr lang="ru-RU" sz="4000" dirty="0" smtClean="0"/>
              <a:t>с</a:t>
            </a:r>
            <a:r>
              <a:rPr lang="en-US" sz="4000" dirty="0" smtClean="0"/>
              <a:t>III</a:t>
            </a:r>
            <a:r>
              <a:rPr lang="ru-RU" sz="4000" dirty="0" err="1" smtClean="0"/>
              <a:t>анок</a:t>
            </a:r>
            <a:r>
              <a:rPr lang="en-US" sz="4000" dirty="0" smtClean="0"/>
              <a:t>     III</a:t>
            </a:r>
            <a:r>
              <a:rPr lang="ru-RU" sz="4000" dirty="0" err="1" smtClean="0"/>
              <a:t>анец</a:t>
            </a:r>
            <a:endParaRPr lang="ru-RU" sz="4000" dirty="0" smtClean="0"/>
          </a:p>
          <a:p>
            <a:r>
              <a:rPr lang="en-US" sz="4000" dirty="0" smtClean="0"/>
              <a:t>II</a:t>
            </a:r>
            <a:r>
              <a:rPr lang="ru-RU" sz="4000" dirty="0" smtClean="0"/>
              <a:t>о</a:t>
            </a:r>
            <a:r>
              <a:rPr lang="en-US" sz="4000" dirty="0" smtClean="0"/>
              <a:t>III</a:t>
            </a:r>
            <a:r>
              <a:rPr lang="ru-RU" sz="4000" dirty="0" smtClean="0"/>
              <a:t>             </a:t>
            </a:r>
            <a:r>
              <a:rPr lang="en-US" sz="4000" dirty="0" smtClean="0"/>
              <a:t>III</a:t>
            </a:r>
            <a:r>
              <a:rPr lang="ru-RU" sz="4000" dirty="0" err="1" smtClean="0"/>
              <a:t>ол</a:t>
            </a:r>
            <a:r>
              <a:rPr lang="en-US" sz="4000" dirty="0" smtClean="0"/>
              <a:t>II</a:t>
            </a:r>
            <a:r>
              <a:rPr lang="ru-RU" sz="4000" dirty="0" smtClean="0"/>
              <a:t>а       гало</a:t>
            </a:r>
            <a:r>
              <a:rPr lang="en-US" sz="4000" dirty="0" smtClean="0"/>
              <a:t>II</a:t>
            </a:r>
          </a:p>
          <a:p>
            <a:r>
              <a:rPr lang="ru-RU" sz="4000" dirty="0" err="1" smtClean="0"/>
              <a:t>жел</a:t>
            </a:r>
            <a:r>
              <a:rPr lang="en-US" sz="4000" dirty="0" smtClean="0"/>
              <a:t>III</a:t>
            </a:r>
            <a:r>
              <a:rPr lang="ru-RU" sz="4000" dirty="0" err="1" smtClean="0"/>
              <a:t>ок</a:t>
            </a:r>
            <a:r>
              <a:rPr lang="ru-RU" sz="4000" dirty="0" smtClean="0"/>
              <a:t>       </a:t>
            </a:r>
            <a:r>
              <a:rPr lang="en-US" sz="4000" dirty="0" smtClean="0"/>
              <a:t>II</a:t>
            </a:r>
            <a:r>
              <a:rPr lang="ru-RU" sz="4000" dirty="0" smtClean="0"/>
              <a:t>ла</a:t>
            </a:r>
            <a:r>
              <a:rPr lang="en-US" sz="4000" dirty="0" smtClean="0"/>
              <a:t>III</a:t>
            </a:r>
            <a:r>
              <a:rPr lang="ru-RU" sz="4000" dirty="0" err="1" smtClean="0"/>
              <a:t>ок</a:t>
            </a:r>
            <a:r>
              <a:rPr lang="en-US" sz="4000" dirty="0" smtClean="0"/>
              <a:t>      II</a:t>
            </a:r>
            <a:r>
              <a:rPr lang="ru-RU" sz="4000" dirty="0" smtClean="0"/>
              <a:t>о</a:t>
            </a:r>
            <a:r>
              <a:rPr lang="en-US" sz="4000" dirty="0" smtClean="0"/>
              <a:t>III</a:t>
            </a:r>
            <a:r>
              <a:rPr lang="ru-RU" sz="4000" dirty="0" err="1" smtClean="0"/>
              <a:t>олок</a:t>
            </a:r>
            <a:endParaRPr lang="ru-RU" sz="4000" dirty="0" smtClean="0"/>
          </a:p>
          <a:p>
            <a:r>
              <a:rPr lang="ru-RU" sz="4000" dirty="0" err="1" smtClean="0"/>
              <a:t>кру</a:t>
            </a:r>
            <a:r>
              <a:rPr lang="en-US" sz="4000" dirty="0" smtClean="0"/>
              <a:t>II</a:t>
            </a:r>
            <a:r>
              <a:rPr lang="ru-RU" sz="4000" dirty="0" smtClean="0"/>
              <a:t>па         с</a:t>
            </a:r>
            <a:r>
              <a:rPr lang="en-US" sz="4000" dirty="0" smtClean="0"/>
              <a:t>III</a:t>
            </a:r>
            <a:r>
              <a:rPr lang="ru-RU" sz="4000" dirty="0" err="1" smtClean="0"/>
              <a:t>епи</a:t>
            </a:r>
            <a:r>
              <a:rPr lang="ru-RU" sz="4000" dirty="0" smtClean="0"/>
              <a:t>       </a:t>
            </a:r>
            <a:r>
              <a:rPr lang="en-US" sz="4000" dirty="0" smtClean="0"/>
              <a:t>III</a:t>
            </a:r>
            <a:r>
              <a:rPr lang="ru-RU" sz="4000" dirty="0" smtClean="0"/>
              <a:t>ор</a:t>
            </a:r>
            <a:r>
              <a:rPr lang="en-US" sz="4000" smtClean="0"/>
              <a:t>III</a:t>
            </a:r>
            <a:endParaRPr lang="ru-RU" sz="4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  «Разведчики»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698020"/>
              </p:ext>
            </p:extLst>
          </p:nvPr>
        </p:nvGraphicFramePr>
        <p:xfrm>
          <a:off x="381000" y="1719262"/>
          <a:ext cx="8407401" cy="480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856"/>
                <a:gridCol w="2710078"/>
                <a:gridCol w="2802467"/>
              </a:tblGrid>
              <a:tr h="480608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</a:t>
                      </a:r>
                      <a:r>
                        <a:rPr lang="ru-RU" sz="4000" dirty="0" smtClean="0"/>
                        <a:t>..вел</a:t>
                      </a:r>
                    </a:p>
                    <a:p>
                      <a:r>
                        <a:rPr lang="ru-RU" sz="4000" dirty="0" smtClean="0"/>
                        <a:t>  ..</a:t>
                      </a:r>
                      <a:r>
                        <a:rPr lang="ru-RU" sz="4000" dirty="0" err="1" smtClean="0"/>
                        <a:t>нец</a:t>
                      </a:r>
                      <a:endParaRPr lang="ru-RU" sz="400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лец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</a:t>
                      </a:r>
                      <a:r>
                        <a:rPr lang="ru-RU" sz="4000" baseline="0" dirty="0" err="1" smtClean="0"/>
                        <a:t>кру</a:t>
                      </a:r>
                      <a:r>
                        <a:rPr lang="ru-RU" sz="4000" baseline="0" dirty="0" smtClean="0"/>
                        <a:t>..</a:t>
                      </a:r>
                    </a:p>
                    <a:p>
                      <a:r>
                        <a:rPr lang="ru-RU" sz="4000" baseline="0" dirty="0" smtClean="0"/>
                        <a:t>  ..кси</a:t>
                      </a:r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мара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ракан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5400" dirty="0" smtClean="0"/>
                        <a:t>ПА</a:t>
                      </a:r>
                    </a:p>
                    <a:p>
                      <a:pPr algn="ctr"/>
                      <a:r>
                        <a:rPr lang="ru-RU" sz="5400" dirty="0" smtClean="0"/>
                        <a:t>ТА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..рус</a:t>
                      </a:r>
                    </a:p>
                    <a:p>
                      <a:r>
                        <a:rPr lang="ru-RU" sz="4000" dirty="0" smtClean="0"/>
                        <a:t>  ..мятник</a:t>
                      </a:r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поротник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релка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буретка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dirty="0" err="1" smtClean="0"/>
                        <a:t>ня</a:t>
                      </a:r>
                      <a:endParaRPr lang="ru-RU" sz="4000" baseline="0" dirty="0" smtClean="0"/>
                    </a:p>
                    <a:p>
                      <a:r>
                        <a:rPr lang="ru-RU" sz="4000" baseline="0" dirty="0" smtClean="0"/>
                        <a:t>  ..</a:t>
                      </a:r>
                      <a:r>
                        <a:rPr lang="ru-RU" sz="4000" baseline="0" smtClean="0"/>
                        <a:t>ша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слоги «ПА» или «ТА» и прочитайте слова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022229" y="3336987"/>
            <a:ext cx="288032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5200" dirty="0" smtClean="0"/>
              <a:t>Т П</a:t>
            </a:r>
            <a:endParaRPr lang="ru-RU" sz="52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3437629"/>
              </p:ext>
            </p:extLst>
          </p:nvPr>
        </p:nvGraphicFramePr>
        <p:xfrm>
          <a:off x="457200" y="2438400"/>
          <a:ext cx="4040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 Т</a:t>
            </a:r>
            <a:endParaRPr lang="ru-RU" sz="40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3616474"/>
              </p:ext>
            </p:extLst>
          </p:nvPr>
        </p:nvGraphicFramePr>
        <p:xfrm>
          <a:off x="4645025" y="2438400"/>
          <a:ext cx="40417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629"/>
                <a:gridCol w="673629"/>
                <a:gridCol w="673629"/>
                <a:gridCol w="673629"/>
                <a:gridCol w="673629"/>
                <a:gridCol w="67362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место звука в слове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6724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1059"/>
            <a:ext cx="3240360" cy="302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4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     Т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8649998"/>
              </p:ext>
            </p:extLst>
          </p:nvPr>
        </p:nvGraphicFramePr>
        <p:xfrm>
          <a:off x="457200" y="2438400"/>
          <a:ext cx="4040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          </a:t>
            </a:r>
            <a:r>
              <a:rPr lang="ru-RU" sz="4000" dirty="0" err="1" smtClean="0"/>
              <a:t>Т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23412381"/>
              </p:ext>
            </p:extLst>
          </p:nvPr>
        </p:nvGraphicFramePr>
        <p:xfrm>
          <a:off x="4645025" y="2438400"/>
          <a:ext cx="40417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396"/>
                <a:gridCol w="577396"/>
                <a:gridCol w="577396"/>
                <a:gridCol w="577396"/>
                <a:gridCol w="577396"/>
                <a:gridCol w="577396"/>
                <a:gridCol w="5773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место звука в слове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67240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ПТ</a:t>
            </a:r>
            <a:endParaRPr lang="ru-RU" sz="4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8194363"/>
              </p:ext>
            </p:extLst>
          </p:nvPr>
        </p:nvGraphicFramePr>
        <p:xfrm>
          <a:off x="457200" y="2438400"/>
          <a:ext cx="40401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8"/>
                <a:gridCol w="808038"/>
                <a:gridCol w="808038"/>
                <a:gridCol w="808038"/>
                <a:gridCol w="8080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Т  П</a:t>
            </a:r>
            <a:endParaRPr lang="ru-RU" sz="4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57350522"/>
              </p:ext>
            </p:extLst>
          </p:nvPr>
        </p:nvGraphicFramePr>
        <p:xfrm>
          <a:off x="4645025" y="2438400"/>
          <a:ext cx="4041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55"/>
                <a:gridCol w="808355"/>
                <a:gridCol w="808355"/>
                <a:gridCol w="808355"/>
                <a:gridCol w="80835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 место звука в слове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32948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5"/>
            <a:ext cx="37444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19071"/>
            <a:ext cx="8407893" cy="4407408"/>
          </a:xfrm>
        </p:spPr>
        <p:txBody>
          <a:bodyPr/>
          <a:lstStyle/>
          <a:p>
            <a:pPr algn="ctr"/>
            <a:endParaRPr lang="ru-RU" dirty="0" smtClean="0"/>
          </a:p>
          <a:p>
            <a:r>
              <a:rPr lang="ru-RU" sz="4800" dirty="0" smtClean="0"/>
              <a:t>-</a:t>
            </a:r>
            <a:r>
              <a:rPr lang="ru-RU" sz="4800" dirty="0" err="1" smtClean="0"/>
              <a:t>оло</a:t>
            </a:r>
            <a:r>
              <a:rPr lang="ru-RU" sz="4800" dirty="0" smtClean="0"/>
              <a:t>-но          -ос-ель</a:t>
            </a:r>
          </a:p>
          <a:p>
            <a:r>
              <a:rPr lang="ru-RU" sz="4800" dirty="0" smtClean="0"/>
              <a:t>Ка-</a:t>
            </a:r>
            <a:r>
              <a:rPr lang="ru-RU" sz="4800" dirty="0" err="1" smtClean="0"/>
              <a:t>ок</a:t>
            </a:r>
            <a:r>
              <a:rPr lang="ru-RU" sz="4800" dirty="0" smtClean="0"/>
              <a:t>            -е-ух</a:t>
            </a:r>
          </a:p>
          <a:p>
            <a:r>
              <a:rPr lang="ru-RU" sz="4800" dirty="0" err="1" smtClean="0"/>
              <a:t>Са-ог</a:t>
            </a:r>
            <a:r>
              <a:rPr lang="ru-RU" sz="4800" dirty="0" smtClean="0"/>
              <a:t>             -ас -ила</a:t>
            </a:r>
          </a:p>
          <a:p>
            <a:r>
              <a:rPr lang="ru-RU" sz="4800" dirty="0" smtClean="0"/>
              <a:t>-ос-</a:t>
            </a:r>
            <a:r>
              <a:rPr lang="ru-RU" sz="4800" dirty="0" err="1" smtClean="0"/>
              <a:t>авил</a:t>
            </a:r>
            <a:r>
              <a:rPr lang="ru-RU" sz="4800" dirty="0" smtClean="0"/>
              <a:t>        -о-</a:t>
            </a:r>
            <a:r>
              <a:rPr lang="ru-RU" sz="4800" dirty="0" err="1" smtClean="0"/>
              <a:t>емнел</a:t>
            </a: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Вставьте буквы </a:t>
            </a:r>
            <a:r>
              <a:rPr lang="ru-RU" i="1" dirty="0" smtClean="0"/>
              <a:t>П</a:t>
            </a:r>
            <a:r>
              <a:rPr lang="ru-RU" dirty="0" smtClean="0"/>
              <a:t> или </a:t>
            </a:r>
            <a:r>
              <a:rPr lang="ru-RU" i="1" dirty="0" smtClean="0"/>
              <a:t>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2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7"/>
            <a:ext cx="8407893" cy="2592288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Дерево </a:t>
            </a:r>
            <a:r>
              <a:rPr lang="ru-RU" sz="3600" dirty="0" err="1" smtClean="0"/>
              <a:t>трячет</a:t>
            </a:r>
            <a:r>
              <a:rPr lang="ru-RU" sz="3600" dirty="0" smtClean="0"/>
              <a:t> корни в </a:t>
            </a:r>
            <a:r>
              <a:rPr lang="ru-RU" sz="3600" dirty="0" smtClean="0"/>
              <a:t>земле,</a:t>
            </a:r>
            <a:endParaRPr lang="ru-RU" sz="3600" dirty="0" smtClean="0"/>
          </a:p>
          <a:p>
            <a:r>
              <a:rPr lang="ru-RU" sz="3600" dirty="0" smtClean="0"/>
              <a:t>Искры </a:t>
            </a:r>
            <a:r>
              <a:rPr lang="ru-RU" sz="3600" dirty="0" err="1" smtClean="0"/>
              <a:t>паятся</a:t>
            </a:r>
            <a:r>
              <a:rPr lang="ru-RU" sz="3600" dirty="0" smtClean="0"/>
              <a:t> в зеленой </a:t>
            </a:r>
            <a:r>
              <a:rPr lang="ru-RU" sz="3600" dirty="0" smtClean="0"/>
              <a:t>золе,</a:t>
            </a:r>
            <a:endParaRPr lang="ru-RU" sz="3600" dirty="0" smtClean="0"/>
          </a:p>
          <a:p>
            <a:r>
              <a:rPr lang="ru-RU" sz="3600" dirty="0" smtClean="0"/>
              <a:t>В желуде </a:t>
            </a:r>
            <a:r>
              <a:rPr lang="ru-RU" sz="3600" dirty="0" err="1" smtClean="0"/>
              <a:t>стелом</a:t>
            </a:r>
            <a:r>
              <a:rPr lang="ru-RU" sz="3600" dirty="0" smtClean="0"/>
              <a:t> стряпан </a:t>
            </a:r>
            <a:r>
              <a:rPr lang="ru-RU" sz="3600" dirty="0" smtClean="0"/>
              <a:t>дубок,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 err="1" smtClean="0"/>
              <a:t>понкой</a:t>
            </a:r>
            <a:r>
              <a:rPr lang="ru-RU" sz="3600" dirty="0" smtClean="0"/>
              <a:t> </a:t>
            </a:r>
            <a:r>
              <a:rPr lang="ru-RU" sz="3600" dirty="0" err="1" smtClean="0"/>
              <a:t>скорлутке</a:t>
            </a:r>
            <a:r>
              <a:rPr lang="ru-RU" sz="3600" dirty="0" smtClean="0"/>
              <a:t> стряпан </a:t>
            </a:r>
            <a:r>
              <a:rPr lang="ru-RU" sz="3600" dirty="0" err="1" smtClean="0"/>
              <a:t>желпок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перепутал Зайчишка?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t="22076" r="20888" b="14221"/>
          <a:stretch/>
        </p:blipFill>
        <p:spPr bwMode="auto">
          <a:xfrm rot="16200000" flipH="1">
            <a:off x="6516216" y="4437114"/>
            <a:ext cx="2448273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524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5688632" cy="3510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На крапиве, как на плитке,</a:t>
            </a:r>
          </a:p>
          <a:p>
            <a:pPr marL="45720" indent="0">
              <a:buNone/>
            </a:pPr>
            <a:r>
              <a:rPr lang="ru-RU" sz="3200" dirty="0" smtClean="0"/>
              <a:t>Вскипятили чай улитки.</a:t>
            </a:r>
          </a:p>
          <a:p>
            <a:pPr marL="45720" indent="0">
              <a:buNone/>
            </a:pPr>
            <a:r>
              <a:rPr lang="ru-RU" sz="3200" dirty="0" smtClean="0"/>
              <a:t>Заходи чайку напиться,</a:t>
            </a:r>
          </a:p>
          <a:p>
            <a:pPr marL="45720" indent="0">
              <a:buNone/>
            </a:pPr>
            <a:r>
              <a:rPr lang="ru-RU" sz="3200" dirty="0" smtClean="0"/>
              <a:t>Кто крапивы не боится.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5386" r="7269" b="9487"/>
          <a:stretch/>
        </p:blipFill>
        <p:spPr bwMode="auto">
          <a:xfrm>
            <a:off x="5148064" y="2792490"/>
            <a:ext cx="3672408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ПБРЮОГДЧЮГТБОРДВГДЫБЮЙР</a:t>
            </a:r>
          </a:p>
          <a:p>
            <a:endParaRPr lang="ru-RU" sz="4000" dirty="0"/>
          </a:p>
          <a:p>
            <a:r>
              <a:rPr lang="ru-RU" sz="4000" dirty="0" smtClean="0"/>
              <a:t>ДЗЕЯЖДЗЩЕЗЛИЕЛДЛЖКЕЖ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Зачеркните все буквы, которые встречаются в строке 3 раза, и соедини оставшиеся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2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получилось</a:t>
            </a:r>
            <a:endParaRPr lang="ru-RU" sz="4000" dirty="0"/>
          </a:p>
          <a:p>
            <a:pPr marL="45720" indent="0" algn="ctr">
              <a:buNone/>
            </a:pPr>
            <a:r>
              <a:rPr lang="ru-RU" sz="6600" dirty="0" smtClean="0"/>
              <a:t>Почтовый ящик</a:t>
            </a:r>
          </a:p>
          <a:p>
            <a:pPr marL="45720" indent="0" algn="ctr">
              <a:buNone/>
            </a:pPr>
            <a:endParaRPr lang="ru-RU" sz="3200" dirty="0"/>
          </a:p>
          <a:p>
            <a:pPr marL="45720" indent="0" algn="ctr">
              <a:buNone/>
            </a:pPr>
            <a:r>
              <a:rPr lang="ru-RU" sz="3200" dirty="0" smtClean="0"/>
              <a:t>Молодец!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8054" y="1719071"/>
            <a:ext cx="8407893" cy="44074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Попугай в ажурной клетке</a:t>
            </a:r>
          </a:p>
          <a:p>
            <a:r>
              <a:rPr lang="ru-RU" dirty="0" smtClean="0"/>
              <a:t>Песню пел своей соседке.</a:t>
            </a:r>
          </a:p>
          <a:p>
            <a:r>
              <a:rPr lang="ru-RU" dirty="0" smtClean="0"/>
              <a:t>Повторил мой голосочек,</a:t>
            </a:r>
          </a:p>
          <a:p>
            <a:r>
              <a:rPr lang="ru-RU" dirty="0" smtClean="0"/>
              <a:t>Посмеялись мы разочек.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Тигр- это та же кошка,</a:t>
            </a:r>
          </a:p>
          <a:p>
            <a:r>
              <a:rPr lang="ru-RU" dirty="0"/>
              <a:t>Только дикая немножко.</a:t>
            </a:r>
          </a:p>
          <a:p>
            <a:r>
              <a:rPr lang="ru-RU" dirty="0"/>
              <a:t>Те же уши, тот же </a:t>
            </a:r>
            <a:r>
              <a:rPr lang="ru-RU" dirty="0" smtClean="0"/>
              <a:t>хвост</a:t>
            </a:r>
            <a:r>
              <a:rPr lang="ru-RU" dirty="0"/>
              <a:t>,</a:t>
            </a:r>
          </a:p>
          <a:p>
            <a:r>
              <a:rPr lang="ru-RU" dirty="0"/>
              <a:t>Только чуть повыше </a:t>
            </a:r>
            <a:r>
              <a:rPr lang="ru-RU" dirty="0" smtClean="0"/>
              <a:t>рост.</a:t>
            </a:r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Какой звук повторяется </a:t>
            </a:r>
            <a:r>
              <a:rPr lang="ru-RU" dirty="0" smtClean="0"/>
              <a:t>в начале каждой строки?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6051"/>
            <a:ext cx="18954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0" y="1730499"/>
            <a:ext cx="19050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23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Над столом висит (толка, полка).</a:t>
            </a:r>
          </a:p>
          <a:p>
            <a:r>
              <a:rPr lang="ru-RU" sz="4000" i="1" dirty="0" smtClean="0"/>
              <a:t>Гадкий Утенок (стал, спал) прекрасной птицей.</a:t>
            </a:r>
          </a:p>
          <a:p>
            <a:r>
              <a:rPr lang="ru-RU" sz="4000" i="1" dirty="0" smtClean="0"/>
              <a:t>Теплоход приходит в (торт, порт).</a:t>
            </a:r>
          </a:p>
          <a:p>
            <a:r>
              <a:rPr lang="ru-RU" sz="4000" i="1" dirty="0" smtClean="0"/>
              <a:t>Вите подарили (порт, торт).</a:t>
            </a:r>
            <a:endParaRPr lang="ru-RU" sz="4000" i="1" dirty="0"/>
          </a:p>
          <a:p>
            <a:pPr marL="274320" lvl="8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ru-RU" sz="4000"/>
              <a:t>Мало (толка, полка) от лентяев</a:t>
            </a:r>
            <a:r>
              <a:rPr lang="ru-RU" sz="4000" smtClean="0"/>
              <a:t>.</a:t>
            </a:r>
            <a:endParaRPr lang="ru-RU" sz="40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Спиши предложения, выбрав из скобок слова по смыслу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4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467974" cy="696889"/>
          </a:xfrm>
        </p:spPr>
        <p:txBody>
          <a:bodyPr/>
          <a:lstStyle/>
          <a:p>
            <a:r>
              <a:rPr lang="ru-RU" dirty="0" smtClean="0"/>
              <a:t>Помоги медведям</a:t>
            </a:r>
            <a:br>
              <a:rPr lang="ru-RU" dirty="0" smtClean="0"/>
            </a:br>
            <a:r>
              <a:rPr lang="ru-RU" dirty="0" smtClean="0"/>
              <a:t>достроить мостики</a:t>
            </a:r>
            <a:endParaRPr lang="ru-RU" dirty="0"/>
          </a:p>
        </p:txBody>
      </p:sp>
      <p:pic>
        <p:nvPicPr>
          <p:cNvPr id="2056" name="Рисунок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7332" r="29816" b="12903"/>
          <a:stretch>
            <a:fillRect/>
          </a:stretch>
        </p:blipFill>
        <p:spPr bwMode="auto">
          <a:xfrm>
            <a:off x="226709" y="2548987"/>
            <a:ext cx="2329067" cy="31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3" t="4167" r="25970" b="13393"/>
          <a:stretch>
            <a:fillRect/>
          </a:stretch>
        </p:blipFill>
        <p:spPr bwMode="auto">
          <a:xfrm>
            <a:off x="6588224" y="2444470"/>
            <a:ext cx="2088232" cy="33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t="22705" r="12650" b="36232"/>
          <a:stretch>
            <a:fillRect/>
          </a:stretch>
        </p:blipFill>
        <p:spPr bwMode="auto">
          <a:xfrm>
            <a:off x="2741104" y="2276872"/>
            <a:ext cx="3661791" cy="102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13017" r="17349" b="33730"/>
          <a:stretch>
            <a:fillRect/>
          </a:stretch>
        </p:blipFill>
        <p:spPr bwMode="auto">
          <a:xfrm>
            <a:off x="2644276" y="3449262"/>
            <a:ext cx="3714446" cy="11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"/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15385" r="8437" b="8392"/>
          <a:stretch>
            <a:fillRect/>
          </a:stretch>
        </p:blipFill>
        <p:spPr bwMode="auto">
          <a:xfrm>
            <a:off x="3054017" y="4902708"/>
            <a:ext cx="319213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6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548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647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774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8601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1009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	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Рисунок 7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 t="11765" r="36363" b="36363"/>
          <a:stretch>
            <a:fillRect/>
          </a:stretch>
        </p:blipFill>
        <p:spPr bwMode="auto">
          <a:xfrm rot="1531334">
            <a:off x="3059495" y="2257588"/>
            <a:ext cx="504813" cy="96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Рисунок 3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8734" r="67010" b="44540"/>
          <a:stretch>
            <a:fillRect/>
          </a:stretch>
        </p:blipFill>
        <p:spPr bwMode="auto">
          <a:xfrm rot="1314240">
            <a:off x="3102741" y="3435752"/>
            <a:ext cx="546601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8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0" t="26738" r="11688" b="9091"/>
          <a:stretch>
            <a:fillRect/>
          </a:stretch>
        </p:blipFill>
        <p:spPr bwMode="auto">
          <a:xfrm>
            <a:off x="3227494" y="4938623"/>
            <a:ext cx="69643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8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5400" dirty="0" smtClean="0"/>
              <a:t>Пот</a:t>
            </a:r>
          </a:p>
          <a:p>
            <a:pPr algn="ctr"/>
            <a:r>
              <a:rPr lang="ru-RU" sz="5400" dirty="0" smtClean="0"/>
              <a:t>Степь</a:t>
            </a:r>
          </a:p>
          <a:p>
            <a:pPr algn="ctr"/>
            <a:r>
              <a:rPr lang="ru-RU" sz="5400" dirty="0" smtClean="0"/>
              <a:t>Ступал</a:t>
            </a:r>
          </a:p>
          <a:p>
            <a:pPr algn="ctr"/>
            <a:r>
              <a:rPr lang="ru-RU" sz="5400" dirty="0" smtClean="0"/>
              <a:t>Тряпки</a:t>
            </a:r>
          </a:p>
          <a:p>
            <a:pPr algn="ctr"/>
            <a:r>
              <a:rPr lang="ru-RU" sz="5400" dirty="0" smtClean="0"/>
              <a:t>Теплица</a:t>
            </a:r>
          </a:p>
          <a:p>
            <a:pPr algn="ctr"/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Замени п на 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6225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5400" dirty="0" smtClean="0"/>
              <a:t>Топ</a:t>
            </a:r>
          </a:p>
          <a:p>
            <a:pPr algn="ctr"/>
            <a:r>
              <a:rPr lang="ru-RU" sz="5400" dirty="0" smtClean="0"/>
              <a:t>Спеть</a:t>
            </a:r>
          </a:p>
          <a:p>
            <a:pPr algn="ctr"/>
            <a:r>
              <a:rPr lang="ru-RU" sz="5400" dirty="0" smtClean="0"/>
              <a:t>Спутал</a:t>
            </a:r>
          </a:p>
          <a:p>
            <a:pPr algn="ctr"/>
            <a:r>
              <a:rPr lang="ru-RU" sz="5400" dirty="0" smtClean="0"/>
              <a:t>Прятки</a:t>
            </a:r>
          </a:p>
          <a:p>
            <a:pPr algn="ctr"/>
            <a:r>
              <a:rPr lang="ru-RU" sz="5400" dirty="0" smtClean="0"/>
              <a:t>Петлица</a:t>
            </a:r>
          </a:p>
          <a:p>
            <a:pPr algn="ctr"/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1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молоток – </a:t>
            </a:r>
            <a:r>
              <a:rPr lang="ru-RU" sz="3200" dirty="0" err="1" smtClean="0"/>
              <a:t>молопок</a:t>
            </a:r>
            <a:endParaRPr lang="ru-RU" sz="3200" dirty="0" smtClean="0"/>
          </a:p>
          <a:p>
            <a:r>
              <a:rPr lang="ru-RU" sz="3200" dirty="0" err="1" smtClean="0"/>
              <a:t>Стички</a:t>
            </a:r>
            <a:r>
              <a:rPr lang="ru-RU" sz="3200" dirty="0" smtClean="0"/>
              <a:t> – спички</a:t>
            </a:r>
          </a:p>
          <a:p>
            <a:r>
              <a:rPr lang="ru-RU" sz="3200" dirty="0" err="1" smtClean="0"/>
              <a:t>Капушка</a:t>
            </a:r>
            <a:r>
              <a:rPr lang="ru-RU" sz="3200" dirty="0" smtClean="0"/>
              <a:t> – катушка</a:t>
            </a:r>
          </a:p>
          <a:p>
            <a:r>
              <a:rPr lang="ru-RU" sz="3200" dirty="0" smtClean="0"/>
              <a:t>Капля – </a:t>
            </a:r>
            <a:r>
              <a:rPr lang="ru-RU" sz="3200" dirty="0" err="1" smtClean="0"/>
              <a:t>катля</a:t>
            </a:r>
            <a:endParaRPr lang="ru-RU" sz="3200" dirty="0" smtClean="0"/>
          </a:p>
          <a:p>
            <a:r>
              <a:rPr lang="ru-RU" sz="3200" dirty="0" err="1" smtClean="0"/>
              <a:t>Тотугай</a:t>
            </a:r>
            <a:r>
              <a:rPr lang="ru-RU" sz="3200" dirty="0" smtClean="0"/>
              <a:t> - попугай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правильно написанное слово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5400" dirty="0" smtClean="0"/>
              <a:t>Молодцы!</a:t>
            </a:r>
            <a:endParaRPr lang="ru-RU" sz="5400" dirty="0" smtClean="0"/>
          </a:p>
          <a:p>
            <a:pPr algn="ctr"/>
            <a:endParaRPr lang="ru-RU" dirty="0"/>
          </a:p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Пиши правильно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604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68617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45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Пиши правильно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888432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5967"/>
            <a:ext cx="4219575" cy="450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52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Буква П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/>
              <a:t>Буква Т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Дифференциация букв П-Т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9396"/>
            <a:ext cx="4032448" cy="352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50820"/>
            <a:ext cx="4032448" cy="357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Различай количество элементов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8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1996"/>
              </p:ext>
            </p:extLst>
          </p:nvPr>
        </p:nvGraphicFramePr>
        <p:xfrm>
          <a:off x="251520" y="1484784"/>
          <a:ext cx="8712968" cy="527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480"/>
                <a:gridCol w="1681480"/>
                <a:gridCol w="1681480"/>
                <a:gridCol w="1681480"/>
                <a:gridCol w="1987048"/>
              </a:tblGrid>
              <a:tr h="1071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Губы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Зубы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Голосовые  связки</a:t>
                      </a:r>
                      <a:endParaRPr lang="ru-RU" dirty="0"/>
                    </a:p>
                  </a:txBody>
                  <a:tcPr/>
                </a:tc>
              </a:tr>
              <a:tr h="157334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П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000" dirty="0" err="1" smtClean="0"/>
                        <a:t>Пь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Смыкаются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Смыкаются сильнее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Разомкнуты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Лежит внизу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работают</a:t>
                      </a:r>
                      <a:endParaRPr lang="ru-RU" sz="2400" dirty="0"/>
                    </a:p>
                  </a:txBody>
                  <a:tcPr/>
                </a:tc>
              </a:tr>
              <a:tr h="237484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Т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4000" dirty="0" err="1" smtClean="0"/>
                        <a:t>Ть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Разомкнуты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 algn="ctr"/>
                      <a:r>
                        <a:rPr lang="ru-RU" baseline="0" dirty="0" smtClean="0"/>
                        <a:t>Разомкнуты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 за</a:t>
                      </a:r>
                      <a:r>
                        <a:rPr lang="ru-RU" baseline="0" dirty="0" smtClean="0"/>
                        <a:t> верхними зубами, работает кончик.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Язык напряжен.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Не работают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69292" cy="720080"/>
          </a:xfrm>
        </p:spPr>
        <p:txBody>
          <a:bodyPr/>
          <a:lstStyle/>
          <a:p>
            <a:r>
              <a:rPr lang="ru-RU" dirty="0" smtClean="0"/>
              <a:t>Положение органов артикуляции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547664" y="386104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8532440" y="6858000"/>
            <a:ext cx="72008" cy="171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6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4800" dirty="0" smtClean="0"/>
              <a:t>ПА- ТА- ПА</a:t>
            </a:r>
          </a:p>
          <a:p>
            <a:pPr algn="ctr"/>
            <a:r>
              <a:rPr lang="ru-RU" sz="4800" dirty="0" smtClean="0"/>
              <a:t>ПО-ПУ- ТУ</a:t>
            </a:r>
          </a:p>
          <a:p>
            <a:pPr algn="ctr"/>
            <a:r>
              <a:rPr lang="ru-RU" sz="4800" dirty="0" smtClean="0"/>
              <a:t>ТИ- ПИ- ТИ</a:t>
            </a:r>
          </a:p>
          <a:p>
            <a:pPr algn="ctr"/>
            <a:r>
              <a:rPr lang="ru-RU" sz="4800" dirty="0" smtClean="0"/>
              <a:t>ИТ- ИП- УТ</a:t>
            </a:r>
          </a:p>
          <a:p>
            <a:pPr algn="ctr"/>
            <a:r>
              <a:rPr lang="ru-RU" sz="4800" dirty="0" smtClean="0"/>
              <a:t>ЫТ- АТ- ОТ</a:t>
            </a:r>
          </a:p>
          <a:p>
            <a:pPr algn="ctr"/>
            <a:r>
              <a:rPr lang="ru-RU" sz="4800" smtClean="0"/>
              <a:t>ЕП-ОП-АП</a:t>
            </a:r>
            <a:endParaRPr lang="ru-RU" sz="4800" dirty="0"/>
          </a:p>
          <a:p>
            <a:pPr algn="ctr"/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Прочитайте слоговые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2а-3а    3у-2у-3у     и2-и3</a:t>
            </a:r>
          </a:p>
          <a:p>
            <a:r>
              <a:rPr lang="ru-RU" sz="4000" dirty="0" smtClean="0"/>
              <a:t>2и-3и    2е-3е-2е     а3-а2</a:t>
            </a:r>
          </a:p>
          <a:p>
            <a:r>
              <a:rPr lang="ru-RU" sz="4000" dirty="0" smtClean="0"/>
              <a:t>2у-3у     3ы-2а-3у    о3-о2-ы3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Расшифруйте и запишите слоги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5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ифференциация букв П-Т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Дифференциация букв П-Т</Template>
  <TotalTime>22</TotalTime>
  <Words>463</Words>
  <Application>Microsoft Office PowerPoint</Application>
  <PresentationFormat>Экран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Дифференциация букв П-Т</vt:lpstr>
      <vt:lpstr>Дифференциация букв П-Т</vt:lpstr>
      <vt:lpstr>Какой звук повторяется в начале каждой строки?</vt:lpstr>
      <vt:lpstr>Пиши правильно</vt:lpstr>
      <vt:lpstr>Пиши правильно</vt:lpstr>
      <vt:lpstr>Дифференциация букв П-Т</vt:lpstr>
      <vt:lpstr>Различай количество элементов</vt:lpstr>
      <vt:lpstr>Положение органов артикуляции</vt:lpstr>
      <vt:lpstr>Прочитайте слоговые таблицы</vt:lpstr>
      <vt:lpstr>Расшифруйте и запишите слоги</vt:lpstr>
      <vt:lpstr>Игра   «Разведчики»</vt:lpstr>
      <vt:lpstr>Вставьте слоги «ПА» или «ТА» и прочитайте слова </vt:lpstr>
      <vt:lpstr>Определи место звука в слове</vt:lpstr>
      <vt:lpstr>Определи место звука в слове</vt:lpstr>
      <vt:lpstr>Определи место звука в слове</vt:lpstr>
      <vt:lpstr>Вставьте буквы П или Т</vt:lpstr>
      <vt:lpstr>Что перепутал Зайчишка?</vt:lpstr>
      <vt:lpstr>Физкультминутка</vt:lpstr>
      <vt:lpstr>Зачеркните все буквы, которые встречаются в строке 3 раза, и соедини оставшиеся.</vt:lpstr>
      <vt:lpstr>Проверь себя</vt:lpstr>
      <vt:lpstr>Спиши предложения, выбрав из скобок слова по смыслу</vt:lpstr>
      <vt:lpstr>Помоги медведям достроить мостики</vt:lpstr>
      <vt:lpstr>Замени п на т</vt:lpstr>
      <vt:lpstr>Проверь себя</vt:lpstr>
      <vt:lpstr>Найди правильно написанное слово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букв П-Т</dc:title>
  <dc:creator>Admin</dc:creator>
  <cp:lastModifiedBy>Admin</cp:lastModifiedBy>
  <cp:revision>7</cp:revision>
  <dcterms:created xsi:type="dcterms:W3CDTF">2012-02-05T10:21:58Z</dcterms:created>
  <dcterms:modified xsi:type="dcterms:W3CDTF">2012-02-13T17:41:01Z</dcterms:modified>
</cp:coreProperties>
</file>