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59" r:id="rId6"/>
    <p:sldId id="263" r:id="rId7"/>
    <p:sldId id="262" r:id="rId8"/>
    <p:sldId id="264" r:id="rId9"/>
    <p:sldId id="265" r:id="rId10"/>
    <p:sldId id="275" r:id="rId11"/>
    <p:sldId id="266" r:id="rId12"/>
    <p:sldId id="267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9" autoAdjust="0"/>
  </p:normalViewPr>
  <p:slideViewPr>
    <p:cSldViewPr>
      <p:cViewPr varScale="1">
        <p:scale>
          <a:sx n="40" d="100"/>
          <a:sy n="40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793FE-1766-40BC-A409-2EB221DD21C2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FB76-9D18-4F98-927E-E74E7CDD7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FB76-9D18-4F98-927E-E74E7CDD75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FB76-9D18-4F98-927E-E74E7CDD75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FB76-9D18-4F98-927E-E74E7CDD75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BBDA9-AF0A-4A09-BF7C-7DB28987E2E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29684" cy="271464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Проектная деятельность в начальной школе.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Заседание ГМО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                                МОУ СОШ№2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Руководитель ШМО  </a:t>
            </a:r>
            <a:r>
              <a:rPr lang="ru-RU" b="1" i="1" dirty="0" err="1" smtClean="0">
                <a:solidFill>
                  <a:srgbClr val="FFFF00"/>
                </a:solidFill>
              </a:rPr>
              <a:t>Подлегаева</a:t>
            </a:r>
            <a:r>
              <a:rPr lang="ru-RU" b="1" i="1" dirty="0" smtClean="0">
                <a:solidFill>
                  <a:srgbClr val="FFFF00"/>
                </a:solidFill>
              </a:rPr>
              <a:t> Е.А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Проекты на тему «Школа»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281518" cy="380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495800" cy="42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Проекты по теме «Устное народное творчество».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астюша\Рабочий стол\МАМА\SDC10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0552" y="2365361"/>
            <a:ext cx="3973484" cy="357031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Настюша\Рабочий стол\МАМА\SDC104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41775" cy="345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Компьютерные проекты.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Настюша\Рабочий стол\МАМА\SDC10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35004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495800" cy="408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Примерные темы проектов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(в зависимости от воспитательных задач).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Семейное и духовно-нравственное воспитание: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Семейные традиции.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Мир семейных увлечений.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Семейные истории.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Семейный субботник.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Семья – маленькое государство.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Семейные страницы военных лет.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 страницам семейных профессий.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Страна семейного счастья.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Семейный альбом.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Спортивно-оздоровительное воспитание.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Твой режим дня.</a:t>
            </a:r>
          </a:p>
          <a:p>
            <a:r>
              <a:rPr lang="ru-RU" b="1" i="1" dirty="0" smtClean="0">
                <a:solidFill>
                  <a:srgbClr val="007635"/>
                </a:solidFill>
              </a:rPr>
              <a:t>Зелёная аптека.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Витаминная страна.</a:t>
            </a:r>
          </a:p>
          <a:p>
            <a:r>
              <a:rPr lang="ru-RU" b="1" i="1" dirty="0" err="1" smtClean="0">
                <a:solidFill>
                  <a:srgbClr val="FF0000"/>
                </a:solidFill>
              </a:rPr>
              <a:t>Физминутки</a:t>
            </a:r>
            <a:r>
              <a:rPr lang="ru-RU" b="1" i="1" dirty="0" smtClean="0">
                <a:solidFill>
                  <a:srgbClr val="FF0000"/>
                </a:solidFill>
              </a:rPr>
              <a:t> – не ради шутки.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В гостях у </a:t>
            </a:r>
            <a:r>
              <a:rPr lang="ru-RU" b="1" i="1" dirty="0" err="1" smtClean="0">
                <a:solidFill>
                  <a:srgbClr val="FFC000"/>
                </a:solidFill>
              </a:rPr>
              <a:t>Мойдодыра</a:t>
            </a:r>
            <a:r>
              <a:rPr lang="ru-RU" b="1" i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Папа, мама, я – спортивная семья.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Безопасный город.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Правильное питание.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Нравственно-патриотическое воспитание.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Люблю тебя, мой край родной.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Страницы истории моего города – страницы жизни моей семьи.</a:t>
            </a:r>
          </a:p>
          <a:p>
            <a:r>
              <a:rPr lang="ru-RU" b="1" i="1" dirty="0" smtClean="0">
                <a:solidFill>
                  <a:srgbClr val="007635"/>
                </a:solidFill>
              </a:rPr>
              <a:t>Моя зелёная планета.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Подъезд моей мечты.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Золотые руки русского народа.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Город будущего.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635"/>
                </a:solidFill>
              </a:rPr>
              <a:t>Экологическое воспитание.</a:t>
            </a:r>
            <a:endParaRPr lang="ru-RU" b="1" dirty="0">
              <a:solidFill>
                <a:srgbClr val="00763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Жалобная книга природы.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Чистый пруд – чистая совесть.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Экологический дизайн школьного двора.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Покормите птиц зимой.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Подходы к отходам.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Выходной день на природе.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Красная книга моего города.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Мой четвероногий друг.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Этическое и эстетическое воспитание.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Школа вежливых наук.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Позвольте пригласить на бал.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Встречают по одёжке.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История маленького зёрнышка.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Слово – не воробей.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Остров добрых дел.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Осеннее царство.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Новогодняя сказка.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Актуальность темы.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Проектно – исследовательская деятельность:</a:t>
            </a:r>
          </a:p>
          <a:p>
            <a:pPr>
              <a:buNone/>
            </a:pPr>
            <a:r>
              <a:rPr lang="ru-RU" sz="2800" dirty="0" smtClean="0"/>
              <a:t> -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400" i="1" dirty="0" smtClean="0"/>
              <a:t>учит детей ставить и решать проблемы, которые требуют не только применение полученных знаний, но и приобретения новых в рамках самостоятельного и совместного со взрослыми исследования;</a:t>
            </a:r>
          </a:p>
          <a:p>
            <a:pPr>
              <a:buFontTx/>
              <a:buChar char="-"/>
            </a:pPr>
            <a:r>
              <a:rPr lang="ru-RU" sz="2400" i="1" dirty="0" smtClean="0"/>
              <a:t>раскрывает личностные качества;</a:t>
            </a:r>
          </a:p>
          <a:p>
            <a:pPr>
              <a:buFontTx/>
              <a:buChar char="-"/>
            </a:pPr>
            <a:r>
              <a:rPr lang="ru-RU" sz="2400" i="1" dirty="0" smtClean="0"/>
              <a:t>повышает самооценку, интерес к учебной деятельности;</a:t>
            </a:r>
          </a:p>
          <a:p>
            <a:pPr>
              <a:buFontTx/>
              <a:buChar char="-"/>
            </a:pPr>
            <a:r>
              <a:rPr lang="ru-RU" sz="2400" i="1" dirty="0" smtClean="0"/>
              <a:t>помогает школьникам чувствовать себя уверенно в нестандартных ситуациях;</a:t>
            </a:r>
          </a:p>
          <a:p>
            <a:pPr>
              <a:buFontTx/>
              <a:buChar char="-"/>
            </a:pPr>
            <a:r>
              <a:rPr lang="ru-RU" sz="2400" i="1" dirty="0" smtClean="0"/>
              <a:t>повышает адаптивные возможности и творчество.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Основные понятия.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929618" cy="45005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Проект – в буквальном переводе с латинского – «брошенный вперёд».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В словарях – план, замысел, текст или чертёж чего-либо, предваряющий его создание.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Проект – прототип, прообраз какого-либо объекта, вида деятельности и т. п., а проектирование превращается в процесс создания проекта.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Учебный проект это: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Настюша\Рабочий стол\МАМА\SDC103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214842" cy="37147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18623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задание для </a:t>
            </a:r>
            <a:r>
              <a:rPr lang="ru-RU" dirty="0" err="1" smtClean="0"/>
              <a:t>учащихся,сформулирован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ное</a:t>
            </a:r>
            <a:r>
              <a:rPr lang="ru-RU" dirty="0" smtClean="0"/>
              <a:t> в виде проблемы;</a:t>
            </a:r>
          </a:p>
          <a:p>
            <a:r>
              <a:rPr lang="ru-RU" dirty="0" smtClean="0"/>
              <a:t>целенаправленная деятельность детей;</a:t>
            </a:r>
          </a:p>
          <a:p>
            <a:r>
              <a:rPr lang="ru-RU" dirty="0" smtClean="0"/>
              <a:t>форма организации взаимодействия учащихся с учителем и учащихся между собой;</a:t>
            </a:r>
          </a:p>
          <a:p>
            <a:r>
              <a:rPr lang="ru-RU" dirty="0" smtClean="0"/>
              <a:t>результат деятельности как найденный ими способ решения проблемы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Учебный проект.  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Проблема проекта                  «Почему?»                          Актуальность проблемы - 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(это важно для меня лично)              мотивация</a:t>
            </a:r>
          </a:p>
          <a:p>
            <a:pPr>
              <a:buNone/>
            </a:pPr>
            <a:r>
              <a:rPr lang="ru-RU" sz="1800" b="1" dirty="0" smtClean="0"/>
              <a:t>Цель проекта                             «Зачем?»                              </a:t>
            </a:r>
            <a:r>
              <a:rPr lang="ru-RU" sz="1800" b="1" dirty="0" err="1" smtClean="0"/>
              <a:t>Целеполагание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    (мы делаем проект)</a:t>
            </a:r>
          </a:p>
          <a:p>
            <a:pPr>
              <a:buNone/>
            </a:pPr>
            <a:r>
              <a:rPr lang="ru-RU" sz="1800" b="1" dirty="0" smtClean="0"/>
              <a:t>Задачи проекта                            «Что?»                                Постановка задач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(для этого мы делаем)            </a:t>
            </a:r>
          </a:p>
          <a:p>
            <a:pPr>
              <a:buNone/>
            </a:pPr>
            <a:r>
              <a:rPr lang="ru-RU" sz="1800" b="1" dirty="0" smtClean="0"/>
              <a:t>Методы и способы                     «Как?»                                 Выбор способов и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(мы это можем делать)              методов, планирование</a:t>
            </a:r>
          </a:p>
          <a:p>
            <a:pPr>
              <a:buNone/>
            </a:pPr>
            <a:r>
              <a:rPr lang="ru-RU" sz="1800" b="1" dirty="0" smtClean="0"/>
              <a:t>    Результат                            «Что получилось?»                Ожидаемый результат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(как решение проблемы)</a:t>
            </a:r>
            <a:endParaRPr lang="ru-RU" sz="1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1571604" y="1142984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57884" y="1142984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143372" y="157161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Этапы работы методом проекта.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97784"/>
          <a:ext cx="8715436" cy="584592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715436"/>
              </a:tblGrid>
              <a:tr h="39070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          Учитель                                                              Учащиеся</a:t>
                      </a:r>
                      <a:endParaRPr lang="ru-RU" sz="2000" dirty="0"/>
                    </a:p>
                  </a:txBody>
                  <a:tcPr/>
                </a:tc>
              </a:tr>
              <a:tr h="39070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                                            1-ый этап – погружение в проект.</a:t>
                      </a:r>
                      <a:endParaRPr lang="ru-RU" sz="2000" b="1" i="1" dirty="0"/>
                    </a:p>
                  </a:txBody>
                  <a:tcPr/>
                </a:tc>
              </a:tr>
              <a:tr h="143819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Формулирует:                                                                      Осуществляют: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1)проблему проекта;                                       1)личностное присвоение проекта;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2)сюжетную ситуацию;                                   2)вживание в ситуацию;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3)цель и задачи.                                               3)принятие и уточнение цели и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                                                                                  задач.</a:t>
                      </a:r>
                      <a:endParaRPr lang="ru-RU" sz="2000" dirty="0"/>
                    </a:p>
                  </a:txBody>
                  <a:tcPr/>
                </a:tc>
              </a:tr>
              <a:tr h="39070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                                        2-ой</a:t>
                      </a:r>
                      <a:r>
                        <a:rPr lang="ru-RU" sz="2000" b="1" i="1" baseline="0" dirty="0" smtClean="0"/>
                        <a:t> этап – организация деятельности.</a:t>
                      </a:r>
                      <a:endParaRPr lang="ru-RU" sz="2000" b="1" i="1" dirty="0"/>
                    </a:p>
                  </a:txBody>
                  <a:tcPr/>
                </a:tc>
              </a:tr>
              <a:tr h="26760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Организует деятельность – предлагает:</a:t>
                      </a:r>
                      <a:r>
                        <a:rPr lang="en-US" sz="2000" dirty="0" smtClean="0"/>
                        <a:t>                        </a:t>
                      </a:r>
                      <a:r>
                        <a:rPr lang="en-US" sz="2000" baseline="0" dirty="0" smtClean="0"/>
                        <a:t>        </a:t>
                      </a:r>
                      <a:r>
                        <a:rPr lang="ru-RU" sz="2000" baseline="0" dirty="0" smtClean="0"/>
                        <a:t>Осуществляют: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4)организовать группы;                                     4)разбивку на группы;</a:t>
                      </a:r>
                    </a:p>
                    <a:p>
                      <a:r>
                        <a:rPr lang="ru-RU" sz="2000" dirty="0" smtClean="0"/>
                        <a:t>5)распределить амплуа в группах;                 5)распределение ролей в группе;</a:t>
                      </a:r>
                    </a:p>
                    <a:p>
                      <a:r>
                        <a:rPr lang="ru-RU" sz="2000" dirty="0" smtClean="0"/>
                        <a:t>6)спланировать деятельность по                    6)планирование работы;</a:t>
                      </a:r>
                    </a:p>
                    <a:p>
                      <a:r>
                        <a:rPr lang="ru-RU" sz="2000" dirty="0" smtClean="0"/>
                        <a:t>решению задач проекта;                                   7)выбор формы и способа</a:t>
                      </a:r>
                    </a:p>
                    <a:p>
                      <a:r>
                        <a:rPr lang="ru-RU" sz="2000" dirty="0" smtClean="0"/>
                        <a:t>7)возможные формы презентации                   </a:t>
                      </a:r>
                      <a:r>
                        <a:rPr lang="ru-RU" sz="2000" dirty="0" err="1" smtClean="0"/>
                        <a:t>презентации</a:t>
                      </a:r>
                      <a:r>
                        <a:rPr lang="ru-RU" sz="2000" dirty="0" smtClean="0"/>
                        <a:t> предполагаемых         </a:t>
                      </a:r>
                    </a:p>
                    <a:p>
                      <a:r>
                        <a:rPr lang="ru-RU" sz="2000" dirty="0" smtClean="0"/>
                        <a:t>Результатов.                                                             результатов.</a:t>
                      </a:r>
                      <a:endParaRPr lang="ru-RU" sz="2000" dirty="0"/>
                    </a:p>
                  </a:txBody>
                  <a:tcPr/>
                </a:tc>
              </a:tr>
              <a:tr h="15147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1440"/>
          <a:ext cx="8215372" cy="667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2"/>
              </a:tblGrid>
              <a:tr h="35452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             </a:t>
                      </a:r>
                      <a:r>
                        <a:rPr lang="ru-RU" b="1" i="1" dirty="0" smtClean="0"/>
                        <a:t>3-ий этап</a:t>
                      </a:r>
                      <a:r>
                        <a:rPr lang="ru-RU" b="1" i="0" dirty="0" smtClean="0"/>
                        <a:t> </a:t>
                      </a:r>
                      <a:r>
                        <a:rPr lang="ru-RU" b="1" dirty="0" smtClean="0"/>
                        <a:t>– </a:t>
                      </a:r>
                      <a:r>
                        <a:rPr lang="ru-RU" b="1" i="1" dirty="0" smtClean="0"/>
                        <a:t>осуществление деятельности.</a:t>
                      </a:r>
                      <a:endParaRPr lang="ru-RU" b="1" i="1" dirty="0"/>
                    </a:p>
                  </a:txBody>
                  <a:tcPr/>
                </a:tc>
              </a:tr>
              <a:tr h="2481699">
                <a:tc>
                  <a:txBody>
                    <a:bodyPr/>
                    <a:lstStyle/>
                    <a:p>
                      <a:r>
                        <a:rPr lang="ru-RU" dirty="0" smtClean="0"/>
                        <a:t>Не участвует, но:                                                               Работают</a:t>
                      </a:r>
                      <a:r>
                        <a:rPr lang="ru-RU" baseline="0" dirty="0" smtClean="0"/>
                        <a:t> самостоятельно: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8)консультирует учащихся;                                    8)каждый в соответствии со своим</a:t>
                      </a:r>
                    </a:p>
                    <a:p>
                      <a:r>
                        <a:rPr lang="ru-RU" dirty="0" smtClean="0"/>
                        <a:t>9)ненавязчиво контролирует;                                  амплуа</a:t>
                      </a:r>
                      <a:r>
                        <a:rPr lang="ru-RU" baseline="0" dirty="0" smtClean="0"/>
                        <a:t> и сообща;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10)даёт</a:t>
                      </a:r>
                      <a:r>
                        <a:rPr lang="ru-RU" baseline="0" dirty="0" smtClean="0"/>
                        <a:t> новые знания по                                       9)консультируются по необходимости</a:t>
                      </a:r>
                      <a:r>
                        <a:rPr lang="ru-RU" baseline="0" smtClean="0"/>
                        <a:t>;                                                            необходимости;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                                                                                    10) «добывают» необходимые</a:t>
                      </a:r>
                    </a:p>
                    <a:p>
                      <a:r>
                        <a:rPr lang="ru-RU" baseline="0" dirty="0" smtClean="0"/>
                        <a:t>11)репетирует с учениками                                         знания;</a:t>
                      </a:r>
                    </a:p>
                    <a:p>
                      <a:r>
                        <a:rPr lang="ru-RU" baseline="0" dirty="0" smtClean="0"/>
                        <a:t>презентацию результатов.                                     11)подготавливают презентацию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5452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                                                 4-ый этап - презентация</a:t>
                      </a:r>
                      <a:endParaRPr lang="ru-RU" b="1" i="1" dirty="0"/>
                    </a:p>
                  </a:txBody>
                  <a:tcPr/>
                </a:tc>
              </a:tr>
              <a:tr h="3013492">
                <a:tc>
                  <a:txBody>
                    <a:bodyPr/>
                    <a:lstStyle/>
                    <a:p>
                      <a:r>
                        <a:rPr lang="ru-RU" dirty="0" smtClean="0"/>
                        <a:t>     Принимает отчёт:                                                           Демонстрируют:</a:t>
                      </a:r>
                    </a:p>
                    <a:p>
                      <a:r>
                        <a:rPr lang="ru-RU" dirty="0" smtClean="0"/>
                        <a:t>12)обобщает и резюмирует                                    12)понимание проблемы, цели и </a:t>
                      </a:r>
                    </a:p>
                    <a:p>
                      <a:r>
                        <a:rPr lang="ru-RU" dirty="0" smtClean="0"/>
                        <a:t>полученные результаты;                                                задач;</a:t>
                      </a:r>
                    </a:p>
                    <a:p>
                      <a:r>
                        <a:rPr lang="ru-RU" dirty="0" smtClean="0"/>
                        <a:t>13) подводит итоги;                                                    13)умение планировать и</a:t>
                      </a:r>
                    </a:p>
                    <a:p>
                      <a:r>
                        <a:rPr lang="ru-RU" dirty="0" smtClean="0"/>
                        <a:t>14)</a:t>
                      </a:r>
                      <a:r>
                        <a:rPr lang="ru-RU" baseline="0" dirty="0" smtClean="0"/>
                        <a:t> оценивает умения: общаться,                                 </a:t>
                      </a:r>
                      <a:r>
                        <a:rPr lang="ru-RU" dirty="0" smtClean="0"/>
                        <a:t>осуществлять</a:t>
                      </a:r>
                      <a:r>
                        <a:rPr lang="ru-RU" baseline="0" dirty="0" smtClean="0"/>
                        <a:t> работу;</a:t>
                      </a:r>
                    </a:p>
                    <a:p>
                      <a:r>
                        <a:rPr lang="ru-RU" baseline="0" dirty="0" smtClean="0"/>
                        <a:t>слушать, обосновывать своё                                    14)найденный способ решения</a:t>
                      </a:r>
                    </a:p>
                    <a:p>
                      <a:r>
                        <a:rPr lang="ru-RU" baseline="0" dirty="0" smtClean="0"/>
                        <a:t>мнение, толерантность.                                                   проблемы;</a:t>
                      </a:r>
                    </a:p>
                    <a:p>
                      <a:r>
                        <a:rPr lang="ru-RU" baseline="0" dirty="0" smtClean="0"/>
                        <a:t>15 акцентирует внимание  на                                   15)дают </a:t>
                      </a:r>
                      <a:r>
                        <a:rPr lang="ru-RU" baseline="0" dirty="0" err="1" smtClean="0"/>
                        <a:t>взаимооценку</a:t>
                      </a:r>
                      <a:r>
                        <a:rPr lang="ru-RU" baseline="0" dirty="0" smtClean="0"/>
                        <a:t> деятельности                                                                      и её результативности.</a:t>
                      </a:r>
                    </a:p>
                    <a:p>
                      <a:r>
                        <a:rPr lang="ru-RU" baseline="0" dirty="0" smtClean="0"/>
                        <a:t>воспитательном моменте.                                   </a:t>
                      </a:r>
                      <a:endParaRPr lang="ru-RU" dirty="0"/>
                    </a:p>
                  </a:txBody>
                  <a:tcPr/>
                </a:tc>
              </a:tr>
              <a:tr h="3545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Рабочая тетрадь (2 класс).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214422"/>
            <a:ext cx="75962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Проекты детей на тему «знания – сила».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Настюша\Рабочий стол\МАМА\SDC103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85431"/>
            <a:ext cx="4038600" cy="3955501"/>
          </a:xfrm>
          <a:prstGeom prst="rect">
            <a:avLst/>
          </a:prstGeom>
          <a:noFill/>
        </p:spPr>
      </p:pic>
      <p:pic>
        <p:nvPicPr>
          <p:cNvPr id="1027" name="Picture 3" descr="C:\Documents and Settings\Настюша\Рабочий стол\МАМА\SDC10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909663"/>
            <a:ext cx="4038600" cy="390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715</Words>
  <Application>Microsoft Office PowerPoint</Application>
  <PresentationFormat>Экран (4:3)</PresentationFormat>
  <Paragraphs>122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Проектная деятельность в начальной школе.</vt:lpstr>
      <vt:lpstr>Актуальность темы.</vt:lpstr>
      <vt:lpstr>Основные понятия.</vt:lpstr>
      <vt:lpstr>Учебный проект это:</vt:lpstr>
      <vt:lpstr>Учебный проект.  </vt:lpstr>
      <vt:lpstr>Этапы работы методом проекта.</vt:lpstr>
      <vt:lpstr>Презентация PowerPoint</vt:lpstr>
      <vt:lpstr>Рабочая тетрадь (2 класс).</vt:lpstr>
      <vt:lpstr>Проекты детей на тему «знания – сила».</vt:lpstr>
      <vt:lpstr>Проекты на тему «Школа»</vt:lpstr>
      <vt:lpstr>Проекты по теме «Устное народное творчество».</vt:lpstr>
      <vt:lpstr>Компьютерные проекты.</vt:lpstr>
      <vt:lpstr>Примерные темы проектов (в зависимости от воспитательных задач).</vt:lpstr>
      <vt:lpstr>Спортивно-оздоровительное воспитание.</vt:lpstr>
      <vt:lpstr>Нравственно-патриотическое воспитание.</vt:lpstr>
      <vt:lpstr>Экологическое воспитание.</vt:lpstr>
      <vt:lpstr>Этическое и эстетическое воспитание.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начальной школе.</dc:title>
  <dc:creator>Настюша</dc:creator>
  <cp:lastModifiedBy>Admin</cp:lastModifiedBy>
  <cp:revision>44</cp:revision>
  <dcterms:created xsi:type="dcterms:W3CDTF">2010-02-17T14:29:36Z</dcterms:created>
  <dcterms:modified xsi:type="dcterms:W3CDTF">2012-10-22T13:33:53Z</dcterms:modified>
</cp:coreProperties>
</file>