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65" r:id="rId4"/>
    <p:sldId id="268" r:id="rId5"/>
    <p:sldId id="269" r:id="rId6"/>
    <p:sldId id="270" r:id="rId7"/>
    <p:sldId id="271" r:id="rId8"/>
    <p:sldId id="273" r:id="rId9"/>
    <p:sldId id="261" r:id="rId10"/>
    <p:sldId id="272" r:id="rId11"/>
    <p:sldId id="26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EA007-44CC-4F5E-9134-EF3E068E8C5A}" type="doc">
      <dgm:prSet loTypeId="urn:microsoft.com/office/officeart/2005/8/layout/venn3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C539CB7-0F68-4CC4-9820-306F3C910CE0}">
      <dgm:prSet phldrT="[Текст]" custT="1"/>
      <dgm:spPr>
        <a:solidFill>
          <a:srgbClr val="FFFF00">
            <a:alpha val="50000"/>
          </a:srgbClr>
        </a:solidFill>
      </dgm:spPr>
      <dgm:t>
        <a:bodyPr vert="horz"/>
        <a:lstStyle/>
        <a:p>
          <a:r>
            <a:rPr lang="ru-RU" sz="2000" dirty="0" smtClean="0"/>
            <a:t>Личностные</a:t>
          </a:r>
          <a:endParaRPr lang="ru-RU" sz="2000" dirty="0"/>
        </a:p>
      </dgm:t>
    </dgm:pt>
    <dgm:pt modelId="{CEAB2AF6-76B2-4555-80CF-512551FE8779}" type="parTrans" cxnId="{1EA2E38E-A0C2-4C71-9191-8F74A7FED102}">
      <dgm:prSet/>
      <dgm:spPr/>
      <dgm:t>
        <a:bodyPr/>
        <a:lstStyle/>
        <a:p>
          <a:endParaRPr lang="ru-RU"/>
        </a:p>
      </dgm:t>
    </dgm:pt>
    <dgm:pt modelId="{4F7F6BF0-1639-45C4-B14D-C19A55710D57}" type="sibTrans" cxnId="{1EA2E38E-A0C2-4C71-9191-8F74A7FED102}">
      <dgm:prSet/>
      <dgm:spPr/>
      <dgm:t>
        <a:bodyPr/>
        <a:lstStyle/>
        <a:p>
          <a:endParaRPr lang="ru-RU"/>
        </a:p>
      </dgm:t>
    </dgm:pt>
    <dgm:pt modelId="{C5752704-0E22-4DD7-AE7A-EBBC3AC77680}">
      <dgm:prSet phldrT="[Текст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sz="1800" dirty="0" smtClean="0"/>
            <a:t>Регулятивные</a:t>
          </a:r>
          <a:endParaRPr lang="ru-RU" sz="1800" dirty="0"/>
        </a:p>
      </dgm:t>
    </dgm:pt>
    <dgm:pt modelId="{6F871D5F-AC83-4856-A9AF-D06F3E5664FF}" type="parTrans" cxnId="{48061216-5091-4AF5-A06A-15194D11A0B4}">
      <dgm:prSet/>
      <dgm:spPr/>
      <dgm:t>
        <a:bodyPr/>
        <a:lstStyle/>
        <a:p>
          <a:endParaRPr lang="ru-RU"/>
        </a:p>
      </dgm:t>
    </dgm:pt>
    <dgm:pt modelId="{DE693B2F-CA05-447B-965E-2E549ACB7C5D}" type="sibTrans" cxnId="{48061216-5091-4AF5-A06A-15194D11A0B4}">
      <dgm:prSet/>
      <dgm:spPr/>
      <dgm:t>
        <a:bodyPr/>
        <a:lstStyle/>
        <a:p>
          <a:endParaRPr lang="ru-RU"/>
        </a:p>
      </dgm:t>
    </dgm:pt>
    <dgm:pt modelId="{02EC7AB1-3F37-4E1E-9766-0F4011B8CB5A}">
      <dgm:prSet phldrT="[Текст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ru-RU" sz="1400" dirty="0" smtClean="0"/>
            <a:t>Познавательные</a:t>
          </a:r>
          <a:endParaRPr lang="ru-RU" sz="1400" dirty="0"/>
        </a:p>
      </dgm:t>
    </dgm:pt>
    <dgm:pt modelId="{8054CE08-8B1E-4FBA-9836-63C0CC6FCAE5}" type="parTrans" cxnId="{73753236-C9A6-4876-A056-1C182DD7003C}">
      <dgm:prSet/>
      <dgm:spPr/>
      <dgm:t>
        <a:bodyPr/>
        <a:lstStyle/>
        <a:p>
          <a:endParaRPr lang="ru-RU"/>
        </a:p>
      </dgm:t>
    </dgm:pt>
    <dgm:pt modelId="{B4DED84A-1293-4162-9437-CAC6D58C7A24}" type="sibTrans" cxnId="{73753236-C9A6-4876-A056-1C182DD7003C}">
      <dgm:prSet/>
      <dgm:spPr/>
      <dgm:t>
        <a:bodyPr/>
        <a:lstStyle/>
        <a:p>
          <a:endParaRPr lang="ru-RU"/>
        </a:p>
      </dgm:t>
    </dgm:pt>
    <dgm:pt modelId="{3EC904EC-63CA-4A63-A35D-2ABCB24092D9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1200" dirty="0" smtClean="0"/>
            <a:t>Коммуникативные</a:t>
          </a:r>
          <a:endParaRPr lang="ru-RU" sz="1200" dirty="0"/>
        </a:p>
      </dgm:t>
    </dgm:pt>
    <dgm:pt modelId="{C36F08F5-7FDA-455A-875A-53AB4E7E38CE}" type="parTrans" cxnId="{B84CFF0D-2987-4D0F-95E0-D52C02B8D3D2}">
      <dgm:prSet/>
      <dgm:spPr/>
      <dgm:t>
        <a:bodyPr/>
        <a:lstStyle/>
        <a:p>
          <a:endParaRPr lang="ru-RU"/>
        </a:p>
      </dgm:t>
    </dgm:pt>
    <dgm:pt modelId="{94F2349D-3584-41C9-A2B4-3DE3F25B9666}" type="sibTrans" cxnId="{B84CFF0D-2987-4D0F-95E0-D52C02B8D3D2}">
      <dgm:prSet/>
      <dgm:spPr/>
      <dgm:t>
        <a:bodyPr/>
        <a:lstStyle/>
        <a:p>
          <a:endParaRPr lang="ru-RU"/>
        </a:p>
      </dgm:t>
    </dgm:pt>
    <dgm:pt modelId="{43381047-063A-4A94-9872-0687F0B7E0AC}" type="pres">
      <dgm:prSet presAssocID="{E0EEA007-44CC-4F5E-9134-EF3E068E8C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60CEF5-76FF-49B9-B35A-F681EADBE364}" type="pres">
      <dgm:prSet presAssocID="{FC539CB7-0F68-4CC4-9820-306F3C910CE0}" presName="Name5" presStyleLbl="vennNode1" presStyleIdx="0" presStyleCnt="4" custScaleY="101243" custLinFactNeighborX="-498" custLinFactNeighborY="-2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A00BF-60EB-4AE0-A890-B3299C81B713}" type="pres">
      <dgm:prSet presAssocID="{4F7F6BF0-1639-45C4-B14D-C19A55710D57}" presName="space" presStyleCnt="0"/>
      <dgm:spPr/>
    </dgm:pt>
    <dgm:pt modelId="{53064405-8ED8-4C3A-AB72-4CE6EFC69BDB}" type="pres">
      <dgm:prSet presAssocID="{C5752704-0E22-4DD7-AE7A-EBBC3AC77680}" presName="Name5" presStyleLbl="vennNode1" presStyleIdx="1" presStyleCnt="4" custLinFactNeighborX="-25967" custLinFactNeighborY="1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E8C73-E497-4F92-9252-F708E3FAA6C2}" type="pres">
      <dgm:prSet presAssocID="{DE693B2F-CA05-447B-965E-2E549ACB7C5D}" presName="space" presStyleCnt="0"/>
      <dgm:spPr/>
    </dgm:pt>
    <dgm:pt modelId="{6BA6F336-8E3E-4A0F-94A6-BF3F3B842F88}" type="pres">
      <dgm:prSet presAssocID="{02EC7AB1-3F37-4E1E-9766-0F4011B8CB5A}" presName="Name5" presStyleLbl="vennNode1" presStyleIdx="2" presStyleCnt="4" custLinFactNeighborX="26592" custLinFactNeighborY="1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38F9D-CBAC-48A1-A8DB-D087EFEF885D}" type="pres">
      <dgm:prSet presAssocID="{B4DED84A-1293-4162-9437-CAC6D58C7A24}" presName="space" presStyleCnt="0"/>
      <dgm:spPr/>
    </dgm:pt>
    <dgm:pt modelId="{5C7903EB-0D54-4DC3-B150-6EBBBB2B20CD}" type="pres">
      <dgm:prSet presAssocID="{3EC904EC-63CA-4A63-A35D-2ABCB24092D9}" presName="Name5" presStyleLbl="vennNode1" presStyleIdx="3" presStyleCnt="4" custLinFactNeighborX="16729" custLinFactNeighborY="-28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A9425F-ED7C-46DD-AD03-DACDEA070A6D}" type="presOf" srcId="{E0EEA007-44CC-4F5E-9134-EF3E068E8C5A}" destId="{43381047-063A-4A94-9872-0687F0B7E0AC}" srcOrd="0" destOrd="0" presId="urn:microsoft.com/office/officeart/2005/8/layout/venn3"/>
    <dgm:cxn modelId="{48061216-5091-4AF5-A06A-15194D11A0B4}" srcId="{E0EEA007-44CC-4F5E-9134-EF3E068E8C5A}" destId="{C5752704-0E22-4DD7-AE7A-EBBC3AC77680}" srcOrd="1" destOrd="0" parTransId="{6F871D5F-AC83-4856-A9AF-D06F3E5664FF}" sibTransId="{DE693B2F-CA05-447B-965E-2E549ACB7C5D}"/>
    <dgm:cxn modelId="{81C660E3-2151-40D6-BA2A-637A12F0BFB8}" type="presOf" srcId="{3EC904EC-63CA-4A63-A35D-2ABCB24092D9}" destId="{5C7903EB-0D54-4DC3-B150-6EBBBB2B20CD}" srcOrd="0" destOrd="0" presId="urn:microsoft.com/office/officeart/2005/8/layout/venn3"/>
    <dgm:cxn modelId="{10E23B4F-E8F9-4DE9-89F7-2A886DE32CFA}" type="presOf" srcId="{02EC7AB1-3F37-4E1E-9766-0F4011B8CB5A}" destId="{6BA6F336-8E3E-4A0F-94A6-BF3F3B842F88}" srcOrd="0" destOrd="0" presId="urn:microsoft.com/office/officeart/2005/8/layout/venn3"/>
    <dgm:cxn modelId="{1EA2E38E-A0C2-4C71-9191-8F74A7FED102}" srcId="{E0EEA007-44CC-4F5E-9134-EF3E068E8C5A}" destId="{FC539CB7-0F68-4CC4-9820-306F3C910CE0}" srcOrd="0" destOrd="0" parTransId="{CEAB2AF6-76B2-4555-80CF-512551FE8779}" sibTransId="{4F7F6BF0-1639-45C4-B14D-C19A55710D57}"/>
    <dgm:cxn modelId="{B84CFF0D-2987-4D0F-95E0-D52C02B8D3D2}" srcId="{E0EEA007-44CC-4F5E-9134-EF3E068E8C5A}" destId="{3EC904EC-63CA-4A63-A35D-2ABCB24092D9}" srcOrd="3" destOrd="0" parTransId="{C36F08F5-7FDA-455A-875A-53AB4E7E38CE}" sibTransId="{94F2349D-3584-41C9-A2B4-3DE3F25B9666}"/>
    <dgm:cxn modelId="{73753236-C9A6-4876-A056-1C182DD7003C}" srcId="{E0EEA007-44CC-4F5E-9134-EF3E068E8C5A}" destId="{02EC7AB1-3F37-4E1E-9766-0F4011B8CB5A}" srcOrd="2" destOrd="0" parTransId="{8054CE08-8B1E-4FBA-9836-63C0CC6FCAE5}" sibTransId="{B4DED84A-1293-4162-9437-CAC6D58C7A24}"/>
    <dgm:cxn modelId="{BC262B97-19FB-48F4-9743-56D4647E868D}" type="presOf" srcId="{C5752704-0E22-4DD7-AE7A-EBBC3AC77680}" destId="{53064405-8ED8-4C3A-AB72-4CE6EFC69BDB}" srcOrd="0" destOrd="0" presId="urn:microsoft.com/office/officeart/2005/8/layout/venn3"/>
    <dgm:cxn modelId="{DC2CA4FE-A3C0-40F9-A629-5F398EA3B496}" type="presOf" srcId="{FC539CB7-0F68-4CC4-9820-306F3C910CE0}" destId="{3260CEF5-76FF-49B9-B35A-F681EADBE364}" srcOrd="0" destOrd="0" presId="urn:microsoft.com/office/officeart/2005/8/layout/venn3"/>
    <dgm:cxn modelId="{84AF8DFA-83D2-4888-8F30-E84BF6B48822}" type="presParOf" srcId="{43381047-063A-4A94-9872-0687F0B7E0AC}" destId="{3260CEF5-76FF-49B9-B35A-F681EADBE364}" srcOrd="0" destOrd="0" presId="urn:microsoft.com/office/officeart/2005/8/layout/venn3"/>
    <dgm:cxn modelId="{B88598DA-2DD3-43D6-9F72-42D102EFB563}" type="presParOf" srcId="{43381047-063A-4A94-9872-0687F0B7E0AC}" destId="{C8AA00BF-60EB-4AE0-A890-B3299C81B713}" srcOrd="1" destOrd="0" presId="urn:microsoft.com/office/officeart/2005/8/layout/venn3"/>
    <dgm:cxn modelId="{797E277E-1315-4DFE-BCDF-093591E39ECF}" type="presParOf" srcId="{43381047-063A-4A94-9872-0687F0B7E0AC}" destId="{53064405-8ED8-4C3A-AB72-4CE6EFC69BDB}" srcOrd="2" destOrd="0" presId="urn:microsoft.com/office/officeart/2005/8/layout/venn3"/>
    <dgm:cxn modelId="{1F7C4101-3A0E-409C-A761-DA51D7803AD8}" type="presParOf" srcId="{43381047-063A-4A94-9872-0687F0B7E0AC}" destId="{DE0E8C73-E497-4F92-9252-F708E3FAA6C2}" srcOrd="3" destOrd="0" presId="urn:microsoft.com/office/officeart/2005/8/layout/venn3"/>
    <dgm:cxn modelId="{BEADFBBF-5B4F-4B40-9B5A-FFC121EEAB8C}" type="presParOf" srcId="{43381047-063A-4A94-9872-0687F0B7E0AC}" destId="{6BA6F336-8E3E-4A0F-94A6-BF3F3B842F88}" srcOrd="4" destOrd="0" presId="urn:microsoft.com/office/officeart/2005/8/layout/venn3"/>
    <dgm:cxn modelId="{972ED58A-0974-4715-83EE-C05ECF135985}" type="presParOf" srcId="{43381047-063A-4A94-9872-0687F0B7E0AC}" destId="{C0E38F9D-CBAC-48A1-A8DB-D087EFEF885D}" srcOrd="5" destOrd="0" presId="urn:microsoft.com/office/officeart/2005/8/layout/venn3"/>
    <dgm:cxn modelId="{8482D2B3-2BEA-4F36-B301-5B9D44D4F609}" type="presParOf" srcId="{43381047-063A-4A94-9872-0687F0B7E0AC}" destId="{5C7903EB-0D54-4DC3-B150-6EBBBB2B20CD}" srcOrd="6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4A3C99-3B72-4759-9D27-DB4D447170D5}" type="doc">
      <dgm:prSet loTypeId="urn:microsoft.com/office/officeart/2005/8/layout/matrix3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D4C131F-7C9B-4834-9EBA-7070D36C2506}">
      <dgm:prSet phldrT="[Текст]"/>
      <dgm:spPr/>
      <dgm:t>
        <a:bodyPr/>
        <a:lstStyle/>
        <a:p>
          <a:r>
            <a:rPr lang="ru-RU" dirty="0" err="1" smtClean="0"/>
            <a:t>Общеучебные</a:t>
          </a:r>
          <a:r>
            <a:rPr lang="ru-RU" dirty="0" smtClean="0"/>
            <a:t>  универсальные действия</a:t>
          </a:r>
          <a:endParaRPr lang="ru-RU" dirty="0"/>
        </a:p>
      </dgm:t>
    </dgm:pt>
    <dgm:pt modelId="{CA29A68F-CFCD-418F-811A-F154B78F37B6}" type="parTrans" cxnId="{BA6A8600-D4BF-4635-90C9-A42752822310}">
      <dgm:prSet/>
      <dgm:spPr/>
      <dgm:t>
        <a:bodyPr/>
        <a:lstStyle/>
        <a:p>
          <a:endParaRPr lang="ru-RU"/>
        </a:p>
      </dgm:t>
    </dgm:pt>
    <dgm:pt modelId="{D148C2D3-114D-45F4-81F6-E04AA79F313C}" type="sibTrans" cxnId="{BA6A8600-D4BF-4635-90C9-A42752822310}">
      <dgm:prSet/>
      <dgm:spPr/>
      <dgm:t>
        <a:bodyPr/>
        <a:lstStyle/>
        <a:p>
          <a:endParaRPr lang="ru-RU"/>
        </a:p>
      </dgm:t>
    </dgm:pt>
    <dgm:pt modelId="{19541364-B6FC-45C1-9627-3CFFCD2FEFD1}">
      <dgm:prSet phldrT="[Текст]"/>
      <dgm:spPr/>
      <dgm:t>
        <a:bodyPr/>
        <a:lstStyle/>
        <a:p>
          <a:r>
            <a:rPr lang="ru-RU" dirty="0" err="1" smtClean="0"/>
            <a:t>Знаково</a:t>
          </a:r>
          <a:r>
            <a:rPr lang="ru-RU" dirty="0" smtClean="0"/>
            <a:t>- символические действия</a:t>
          </a:r>
          <a:endParaRPr lang="ru-RU" dirty="0"/>
        </a:p>
      </dgm:t>
    </dgm:pt>
    <dgm:pt modelId="{7A55D274-833F-4317-80DB-7FD381683D69}" type="parTrans" cxnId="{25066914-CC1A-43E5-BDC8-A1EDD26B3B3B}">
      <dgm:prSet/>
      <dgm:spPr/>
      <dgm:t>
        <a:bodyPr/>
        <a:lstStyle/>
        <a:p>
          <a:endParaRPr lang="ru-RU"/>
        </a:p>
      </dgm:t>
    </dgm:pt>
    <dgm:pt modelId="{6B20D56E-DD7B-4FC9-A64F-1E44C1B31315}" type="sibTrans" cxnId="{25066914-CC1A-43E5-BDC8-A1EDD26B3B3B}">
      <dgm:prSet/>
      <dgm:spPr/>
      <dgm:t>
        <a:bodyPr/>
        <a:lstStyle/>
        <a:p>
          <a:endParaRPr lang="ru-RU"/>
        </a:p>
      </dgm:t>
    </dgm:pt>
    <dgm:pt modelId="{CD64B912-68D8-4C08-AE6A-27A4F7B75236}">
      <dgm:prSet phldrT="[Текст]"/>
      <dgm:spPr/>
      <dgm:t>
        <a:bodyPr/>
        <a:lstStyle/>
        <a:p>
          <a:r>
            <a:rPr lang="ru-RU" dirty="0" smtClean="0"/>
            <a:t>Логические универсальные действия</a:t>
          </a:r>
          <a:endParaRPr lang="ru-RU" dirty="0"/>
        </a:p>
      </dgm:t>
    </dgm:pt>
    <dgm:pt modelId="{51A1396C-B43C-4C87-886E-39EF71FEA956}" type="parTrans" cxnId="{B754FA3D-5BA6-440B-BC21-CDF912930702}">
      <dgm:prSet/>
      <dgm:spPr/>
      <dgm:t>
        <a:bodyPr/>
        <a:lstStyle/>
        <a:p>
          <a:endParaRPr lang="ru-RU"/>
        </a:p>
      </dgm:t>
    </dgm:pt>
    <dgm:pt modelId="{44F7DBD9-AFD9-4C4F-B9DB-0CCE785E04F0}" type="sibTrans" cxnId="{B754FA3D-5BA6-440B-BC21-CDF912930702}">
      <dgm:prSet/>
      <dgm:spPr/>
      <dgm:t>
        <a:bodyPr/>
        <a:lstStyle/>
        <a:p>
          <a:endParaRPr lang="ru-RU"/>
        </a:p>
      </dgm:t>
    </dgm:pt>
    <dgm:pt modelId="{9407FF5D-163C-42C5-8332-B1F48A1F612C}">
      <dgm:prSet phldrT="[Текст]"/>
      <dgm:spPr/>
      <dgm:t>
        <a:bodyPr/>
        <a:lstStyle/>
        <a:p>
          <a:r>
            <a:rPr lang="ru-RU" dirty="0" smtClean="0"/>
            <a:t>Постановка и решение проблемы</a:t>
          </a:r>
          <a:endParaRPr lang="ru-RU" dirty="0"/>
        </a:p>
      </dgm:t>
    </dgm:pt>
    <dgm:pt modelId="{193AE2E8-6ADE-4130-A7B9-2F972AEA134B}" type="parTrans" cxnId="{C9111229-E253-4CE8-980D-AC7A703F21C6}">
      <dgm:prSet/>
      <dgm:spPr/>
      <dgm:t>
        <a:bodyPr/>
        <a:lstStyle/>
        <a:p>
          <a:endParaRPr lang="ru-RU"/>
        </a:p>
      </dgm:t>
    </dgm:pt>
    <dgm:pt modelId="{3DA4DA8B-C98E-426A-9E20-DF8CCE00D699}" type="sibTrans" cxnId="{C9111229-E253-4CE8-980D-AC7A703F21C6}">
      <dgm:prSet/>
      <dgm:spPr/>
      <dgm:t>
        <a:bodyPr/>
        <a:lstStyle/>
        <a:p>
          <a:endParaRPr lang="ru-RU"/>
        </a:p>
      </dgm:t>
    </dgm:pt>
    <dgm:pt modelId="{D4840DFD-53C7-44E0-BFD0-5575DD46CAE5}" type="pres">
      <dgm:prSet presAssocID="{4C4A3C99-3B72-4759-9D27-DB4D447170D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358E6-9130-43EE-B044-63D20E623A96}" type="pres">
      <dgm:prSet presAssocID="{4C4A3C99-3B72-4759-9D27-DB4D447170D5}" presName="diamond" presStyleLbl="bgShp" presStyleIdx="0" presStyleCnt="1"/>
      <dgm:spPr/>
    </dgm:pt>
    <dgm:pt modelId="{1F216AA9-3926-4A0E-8C43-CC2031BE67EC}" type="pres">
      <dgm:prSet presAssocID="{4C4A3C99-3B72-4759-9D27-DB4D447170D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190CB-241D-4659-9D9C-946F428A4D63}" type="pres">
      <dgm:prSet presAssocID="{4C4A3C99-3B72-4759-9D27-DB4D447170D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339D4-7438-4229-82AF-A434D0640A59}" type="pres">
      <dgm:prSet presAssocID="{4C4A3C99-3B72-4759-9D27-DB4D447170D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11103-61D3-4490-A5C8-E0FA3598CE3E}" type="pres">
      <dgm:prSet presAssocID="{4C4A3C99-3B72-4759-9D27-DB4D447170D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50EC2-183A-4393-B8D4-15D952BC4A78}" type="presOf" srcId="{19541364-B6FC-45C1-9627-3CFFCD2FEFD1}" destId="{C90190CB-241D-4659-9D9C-946F428A4D63}" srcOrd="0" destOrd="0" presId="urn:microsoft.com/office/officeart/2005/8/layout/matrix3"/>
    <dgm:cxn modelId="{7BAC0F68-4A82-4C1E-8BEC-6979BECADF25}" type="presOf" srcId="{4C4A3C99-3B72-4759-9D27-DB4D447170D5}" destId="{D4840DFD-53C7-44E0-BFD0-5575DD46CAE5}" srcOrd="0" destOrd="0" presId="urn:microsoft.com/office/officeart/2005/8/layout/matrix3"/>
    <dgm:cxn modelId="{BA6A8600-D4BF-4635-90C9-A42752822310}" srcId="{4C4A3C99-3B72-4759-9D27-DB4D447170D5}" destId="{8D4C131F-7C9B-4834-9EBA-7070D36C2506}" srcOrd="0" destOrd="0" parTransId="{CA29A68F-CFCD-418F-811A-F154B78F37B6}" sibTransId="{D148C2D3-114D-45F4-81F6-E04AA79F313C}"/>
    <dgm:cxn modelId="{89AD2DB6-3582-4F51-B992-E25964E45A8F}" type="presOf" srcId="{8D4C131F-7C9B-4834-9EBA-7070D36C2506}" destId="{1F216AA9-3926-4A0E-8C43-CC2031BE67EC}" srcOrd="0" destOrd="0" presId="urn:microsoft.com/office/officeart/2005/8/layout/matrix3"/>
    <dgm:cxn modelId="{25066914-CC1A-43E5-BDC8-A1EDD26B3B3B}" srcId="{4C4A3C99-3B72-4759-9D27-DB4D447170D5}" destId="{19541364-B6FC-45C1-9627-3CFFCD2FEFD1}" srcOrd="1" destOrd="0" parTransId="{7A55D274-833F-4317-80DB-7FD381683D69}" sibTransId="{6B20D56E-DD7B-4FC9-A64F-1E44C1B31315}"/>
    <dgm:cxn modelId="{9A85F894-E4F7-4464-93DE-DE1064F9F7B1}" type="presOf" srcId="{CD64B912-68D8-4C08-AE6A-27A4F7B75236}" destId="{9FE339D4-7438-4229-82AF-A434D0640A59}" srcOrd="0" destOrd="0" presId="urn:microsoft.com/office/officeart/2005/8/layout/matrix3"/>
    <dgm:cxn modelId="{C9111229-E253-4CE8-980D-AC7A703F21C6}" srcId="{4C4A3C99-3B72-4759-9D27-DB4D447170D5}" destId="{9407FF5D-163C-42C5-8332-B1F48A1F612C}" srcOrd="3" destOrd="0" parTransId="{193AE2E8-6ADE-4130-A7B9-2F972AEA134B}" sibTransId="{3DA4DA8B-C98E-426A-9E20-DF8CCE00D699}"/>
    <dgm:cxn modelId="{CF604F5B-3CE7-419A-87DC-5F185DCC2C63}" type="presOf" srcId="{9407FF5D-163C-42C5-8332-B1F48A1F612C}" destId="{0E911103-61D3-4490-A5C8-E0FA3598CE3E}" srcOrd="0" destOrd="0" presId="urn:microsoft.com/office/officeart/2005/8/layout/matrix3"/>
    <dgm:cxn modelId="{B754FA3D-5BA6-440B-BC21-CDF912930702}" srcId="{4C4A3C99-3B72-4759-9D27-DB4D447170D5}" destId="{CD64B912-68D8-4C08-AE6A-27A4F7B75236}" srcOrd="2" destOrd="0" parTransId="{51A1396C-B43C-4C87-886E-39EF71FEA956}" sibTransId="{44F7DBD9-AFD9-4C4F-B9DB-0CCE785E04F0}"/>
    <dgm:cxn modelId="{9B1B73BB-6FF5-4D87-9F7D-70A451E9BA77}" type="presParOf" srcId="{D4840DFD-53C7-44E0-BFD0-5575DD46CAE5}" destId="{2FE358E6-9130-43EE-B044-63D20E623A96}" srcOrd="0" destOrd="0" presId="urn:microsoft.com/office/officeart/2005/8/layout/matrix3"/>
    <dgm:cxn modelId="{3020DB3C-C2A6-4C5B-998E-AC6EBE973EBC}" type="presParOf" srcId="{D4840DFD-53C7-44E0-BFD0-5575DD46CAE5}" destId="{1F216AA9-3926-4A0E-8C43-CC2031BE67EC}" srcOrd="1" destOrd="0" presId="urn:microsoft.com/office/officeart/2005/8/layout/matrix3"/>
    <dgm:cxn modelId="{23C9A37F-4F9E-47AA-A481-E4F4F6692D11}" type="presParOf" srcId="{D4840DFD-53C7-44E0-BFD0-5575DD46CAE5}" destId="{C90190CB-241D-4659-9D9C-946F428A4D63}" srcOrd="2" destOrd="0" presId="urn:microsoft.com/office/officeart/2005/8/layout/matrix3"/>
    <dgm:cxn modelId="{8B0A65B3-215E-499A-BC51-ACF55164D545}" type="presParOf" srcId="{D4840DFD-53C7-44E0-BFD0-5575DD46CAE5}" destId="{9FE339D4-7438-4229-82AF-A434D0640A59}" srcOrd="3" destOrd="0" presId="urn:microsoft.com/office/officeart/2005/8/layout/matrix3"/>
    <dgm:cxn modelId="{647E30CA-5886-43AE-AEEE-A2FB24FD22CD}" type="presParOf" srcId="{D4840DFD-53C7-44E0-BFD0-5575DD46CAE5}" destId="{0E911103-61D3-4490-A5C8-E0FA3598CE3E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0CEF5-76FF-49B9-B35A-F681EADBE364}">
      <dsp:nvSpPr>
        <dsp:cNvPr id="0" name=""/>
        <dsp:cNvSpPr/>
      </dsp:nvSpPr>
      <dsp:spPr>
        <a:xfrm>
          <a:off x="1" y="504066"/>
          <a:ext cx="2307139" cy="2335816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6970" tIns="25400" rIns="12697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Личностные</a:t>
          </a:r>
          <a:endParaRPr lang="ru-RU" sz="2000" kern="1200" dirty="0"/>
        </a:p>
      </dsp:txBody>
      <dsp:txXfrm>
        <a:off x="1" y="504066"/>
        <a:ext cx="2307139" cy="2335816"/>
      </dsp:txXfrm>
    </dsp:sp>
    <dsp:sp modelId="{53064405-8ED8-4C3A-AB72-4CE6EFC69BDB}">
      <dsp:nvSpPr>
        <dsp:cNvPr id="0" name=""/>
        <dsp:cNvSpPr/>
      </dsp:nvSpPr>
      <dsp:spPr>
        <a:xfrm>
          <a:off x="1728191" y="1440153"/>
          <a:ext cx="2307139" cy="2307139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6970" tIns="22860" rIns="12697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Регулятивные</a:t>
          </a:r>
          <a:endParaRPr lang="ru-RU" sz="1800" kern="1200" dirty="0"/>
        </a:p>
      </dsp:txBody>
      <dsp:txXfrm>
        <a:off x="1728191" y="1440153"/>
        <a:ext cx="2307139" cy="2307139"/>
      </dsp:txXfrm>
    </dsp:sp>
    <dsp:sp modelId="{6BA6F336-8E3E-4A0F-94A6-BF3F3B842F88}">
      <dsp:nvSpPr>
        <dsp:cNvPr id="0" name=""/>
        <dsp:cNvSpPr/>
      </dsp:nvSpPr>
      <dsp:spPr>
        <a:xfrm>
          <a:off x="3816424" y="1440153"/>
          <a:ext cx="2307139" cy="2307139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6970" tIns="17780" rIns="1269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Познавательные</a:t>
          </a:r>
          <a:endParaRPr lang="ru-RU" sz="1400" kern="1200" dirty="0"/>
        </a:p>
      </dsp:txBody>
      <dsp:txXfrm>
        <a:off x="3816424" y="1440153"/>
        <a:ext cx="2307139" cy="2307139"/>
      </dsp:txXfrm>
    </dsp:sp>
    <dsp:sp modelId="{5C7903EB-0D54-4DC3-B150-6EBBBB2B20CD}">
      <dsp:nvSpPr>
        <dsp:cNvPr id="0" name=""/>
        <dsp:cNvSpPr/>
      </dsp:nvSpPr>
      <dsp:spPr>
        <a:xfrm>
          <a:off x="5541732" y="360043"/>
          <a:ext cx="2307139" cy="2307139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6970" tIns="15240" rIns="12697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Коммуникативные</a:t>
          </a:r>
          <a:endParaRPr lang="ru-RU" sz="1200" kern="1200" dirty="0"/>
        </a:p>
      </dsp:txBody>
      <dsp:txXfrm>
        <a:off x="5541732" y="360043"/>
        <a:ext cx="2307139" cy="23071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358E6-9130-43EE-B044-63D20E623A96}">
      <dsp:nvSpPr>
        <dsp:cNvPr id="0" name=""/>
        <dsp:cNvSpPr/>
      </dsp:nvSpPr>
      <dsp:spPr>
        <a:xfrm>
          <a:off x="767916" y="0"/>
          <a:ext cx="5328591" cy="5328591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F216AA9-3926-4A0E-8C43-CC2031BE67EC}">
      <dsp:nvSpPr>
        <dsp:cNvPr id="0" name=""/>
        <dsp:cNvSpPr/>
      </dsp:nvSpPr>
      <dsp:spPr>
        <a:xfrm>
          <a:off x="1274132" y="506216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Общеучебные</a:t>
          </a:r>
          <a:r>
            <a:rPr lang="ru-RU" sz="2000" kern="1200" dirty="0" smtClean="0"/>
            <a:t>  универсальные действия</a:t>
          </a:r>
          <a:endParaRPr lang="ru-RU" sz="2000" kern="1200" dirty="0"/>
        </a:p>
      </dsp:txBody>
      <dsp:txXfrm>
        <a:off x="1274132" y="506216"/>
        <a:ext cx="2078150" cy="2078150"/>
      </dsp:txXfrm>
    </dsp:sp>
    <dsp:sp modelId="{C90190CB-241D-4659-9D9C-946F428A4D63}">
      <dsp:nvSpPr>
        <dsp:cNvPr id="0" name=""/>
        <dsp:cNvSpPr/>
      </dsp:nvSpPr>
      <dsp:spPr>
        <a:xfrm>
          <a:off x="3512140" y="506216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Знаково</a:t>
          </a:r>
          <a:r>
            <a:rPr lang="ru-RU" sz="2000" kern="1200" dirty="0" smtClean="0"/>
            <a:t>- символические действия</a:t>
          </a:r>
          <a:endParaRPr lang="ru-RU" sz="2000" kern="1200" dirty="0"/>
        </a:p>
      </dsp:txBody>
      <dsp:txXfrm>
        <a:off x="3512140" y="506216"/>
        <a:ext cx="2078150" cy="2078150"/>
      </dsp:txXfrm>
    </dsp:sp>
    <dsp:sp modelId="{9FE339D4-7438-4229-82AF-A434D0640A59}">
      <dsp:nvSpPr>
        <dsp:cNvPr id="0" name=""/>
        <dsp:cNvSpPr/>
      </dsp:nvSpPr>
      <dsp:spPr>
        <a:xfrm>
          <a:off x="1274132" y="2744224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Логические универсальные действия</a:t>
          </a:r>
          <a:endParaRPr lang="ru-RU" sz="2000" kern="1200" dirty="0"/>
        </a:p>
      </dsp:txBody>
      <dsp:txXfrm>
        <a:off x="1274132" y="2744224"/>
        <a:ext cx="2078150" cy="2078150"/>
      </dsp:txXfrm>
    </dsp:sp>
    <dsp:sp modelId="{0E911103-61D3-4490-A5C8-E0FA3598CE3E}">
      <dsp:nvSpPr>
        <dsp:cNvPr id="0" name=""/>
        <dsp:cNvSpPr/>
      </dsp:nvSpPr>
      <dsp:spPr>
        <a:xfrm>
          <a:off x="3512140" y="2744224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Постановка и решение проблемы</a:t>
          </a:r>
          <a:endParaRPr lang="ru-RU" sz="2000" kern="1200" dirty="0"/>
        </a:p>
      </dsp:txBody>
      <dsp:txXfrm>
        <a:off x="3512140" y="2744224"/>
        <a:ext cx="2078150" cy="207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88DFB-9A02-413B-B206-0150D76339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73843-4405-4155-966D-FD89DD847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opinkadobra.ucoz.ru/publ/fgos/vidy_uud_universalnykh_uchebnykh_dejstvij/2-1-0-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Презентацию </a:t>
            </a:r>
          </a:p>
          <a:p>
            <a:r>
              <a:rPr lang="ru-RU" dirty="0" smtClean="0"/>
              <a:t>Составитель : Савина</a:t>
            </a:r>
            <a:r>
              <a:rPr lang="ru-RU" baseline="0" dirty="0" smtClean="0"/>
              <a:t> О. В.,  воспитатель группы продлённого дня МБОУ ЛИЦЕЙ №11 г. Химки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73843-4405-4155-966D-FD89DD8475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 ресурсы: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http://tropinkadobra.ucoz.ru/publ/fgos/vidy_uud_universalnykh_uchebnykh_dejstvij/2-1-0-4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http://shcola32.ucoz.ru/publ/obuchenie/chto_neobkhodimo_umet_rebenku_v_sovremennom_obshhestve/2-1-0-4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73843-4405-4155-966D-FD89DD8475F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DD85-34F0-45E6-A16C-999F2E2F36A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74C-07D1-4D30-AEC0-99E1C5A14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opinkadobra.ucoz.ru/publ/fgos/vidy_uud_universalnykh_uchebnykh_dejstvij/2-1-0-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99392"/>
            <a:ext cx="9143999" cy="6957392"/>
          </a:xfrm>
        </p:spPr>
      </p:pic>
      <p:pic>
        <p:nvPicPr>
          <p:cNvPr id="10" name="Содержимое 3" descr="1313354929_school-supplies-2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60648"/>
            <a:ext cx="7992888" cy="6264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51720" y="1196752"/>
            <a:ext cx="464416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00B050"/>
                </a:solidFill>
              </a:rPr>
              <a:t>Универсальные  учебные действия</a:t>
            </a:r>
          </a:p>
          <a:p>
            <a:pPr algn="ctr"/>
            <a:r>
              <a:rPr lang="ru-RU" sz="4000" i="1" dirty="0" smtClean="0">
                <a:solidFill>
                  <a:srgbClr val="00B050"/>
                </a:solidFill>
              </a:rPr>
              <a:t> ( УУД</a:t>
            </a:r>
            <a:r>
              <a:rPr lang="ru-RU" sz="4400" i="1" dirty="0" smtClean="0">
                <a:solidFill>
                  <a:srgbClr val="00B050"/>
                </a:solidFill>
              </a:rPr>
              <a:t>)</a:t>
            </a:r>
            <a:endParaRPr lang="ru-RU" sz="4400" i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3501008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Составитель  : Савина О. В.,  воспитатель группы продлённого дня МБОУ Лицей №11 г. Химки </a:t>
            </a: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2012 г.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260648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Особую группу </a:t>
            </a:r>
            <a:r>
              <a:rPr lang="ru-RU" sz="2400" i="1" dirty="0" err="1" smtClean="0">
                <a:solidFill>
                  <a:srgbClr val="FF0000"/>
                </a:solidFill>
              </a:rPr>
              <a:t>общеучебных</a:t>
            </a:r>
            <a:r>
              <a:rPr lang="ru-RU" sz="2400" i="1" dirty="0" smtClean="0">
                <a:solidFill>
                  <a:srgbClr val="FF0000"/>
                </a:solidFill>
              </a:rPr>
              <a:t> универсальных действий составляют знаково-символические действия: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моделирование;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преобразование модели с целью выявления общих законов, определяющих данную предметную область.</a:t>
            </a:r>
          </a:p>
          <a:p>
            <a:endParaRPr lang="ru-RU" sz="20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Логические универсальные действия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анализ;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синтез;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сравнение, классификация объектов по выделенным признакам;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подведение под понятие, выведение следствий;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установление причинно-следственных связей;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построение логической цепи рассуждений;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437112"/>
            <a:ext cx="6174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доказательство;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выдвижение гипотез и их обоснование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5157192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Постановка и решение проблемы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  <a:r>
              <a:rPr lang="ru-RU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формулирование проблемы;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самостоятельное создание способов решения проблем творческого и поискового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</p:spPr>
      </p:pic>
      <p:sp>
        <p:nvSpPr>
          <p:cNvPr id="6" name="Прямоугольник 5"/>
          <p:cNvSpPr/>
          <p:nvPr/>
        </p:nvSpPr>
        <p:spPr>
          <a:xfrm>
            <a:off x="1835696" y="404664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Коммуникативные УУД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908720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Видами коммуникативных действий являются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планирование</a:t>
            </a:r>
            <a:r>
              <a:rPr lang="ru-RU" sz="2000" dirty="0" smtClean="0"/>
              <a:t> учебного сотрудничества с учителем и сверстниками -определение целей, функций участников, способов взаимодействия;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i="1" dirty="0" smtClean="0"/>
              <a:t>постановка вопросов</a:t>
            </a:r>
            <a:r>
              <a:rPr lang="ru-RU" sz="2000" dirty="0" smtClean="0"/>
              <a:t> – инициативное сотрудничество в поиске и сборе информации;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разрешение конфликтов</a:t>
            </a:r>
            <a:r>
              <a:rPr lang="ru-RU" sz="2000" dirty="0" smtClean="0"/>
              <a:t> – выявление, идентификация проблемы, поиск и оценка альтернативных способов разрешение конфликта, принятие решения и его реализация;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управление поведением партнера</a:t>
            </a:r>
            <a:r>
              <a:rPr lang="ru-RU" sz="2000" dirty="0" smtClean="0"/>
              <a:t> – контроль, коррекция, оценка действий партнера;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умение с достаточной полнотой и точностью выражать свои мысли 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030488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84706" y="0"/>
            <a:ext cx="9328706" cy="7095728"/>
          </a:xfrm>
        </p:spPr>
      </p:pic>
      <p:sp>
        <p:nvSpPr>
          <p:cNvPr id="6" name="Прямоугольник 5"/>
          <p:cNvSpPr/>
          <p:nvPr/>
        </p:nvSpPr>
        <p:spPr>
          <a:xfrm>
            <a:off x="642910" y="92867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Интернет ресурсы: </a:t>
            </a:r>
            <a:endParaRPr lang="ru-RU" dirty="0" smtClean="0"/>
          </a:p>
          <a:p>
            <a:pPr lvl="0"/>
            <a:r>
              <a:rPr lang="ru-RU" u="sng" dirty="0" smtClean="0">
                <a:hlinkClick r:id="rId4"/>
              </a:rPr>
              <a:t>http://tropinkadobra.ucoz.ru/publ/fgos/vidy_uud_universalnykh_uchebnykh_dejstvij/2-1-0-4</a:t>
            </a:r>
            <a:endParaRPr lang="ru-RU" dirty="0" smtClean="0"/>
          </a:p>
          <a:p>
            <a:pPr lvl="0"/>
            <a:r>
              <a:rPr lang="ru-RU" dirty="0" smtClean="0"/>
              <a:t>http://shcola32.ucoz.ru/publ/obuchenie/chto_neobkhodimo_umet_rebenku_v_sovremennom_obshhestve/2-1-0-4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755576" y="620689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же такое универсальные учебные действия?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539552" y="548680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В широком значении этот термин означает умение учиться, </a:t>
            </a:r>
            <a:r>
              <a:rPr lang="ru-RU" sz="4000" i="1" smtClean="0">
                <a:solidFill>
                  <a:schemeClr val="tx2">
                    <a:lumMod val="75000"/>
                  </a:schemeClr>
                </a:solidFill>
              </a:rPr>
              <a:t>способность ученика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к саморазвитию.</a:t>
            </a:r>
          </a:p>
          <a:p>
            <a:pPr algn="ctr">
              <a:defRPr/>
            </a:pPr>
            <a:endParaRPr lang="ru-RU" sz="4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4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Ребенку необходимо уметь учиться. 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>Виды УУД</a:t>
            </a:r>
            <a:endParaRPr lang="ru-RU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611560" y="1124744"/>
          <a:ext cx="784887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" y="0"/>
            <a:ext cx="9143999" cy="704664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2068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Личностные УУД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052736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самоопределение</a:t>
            </a:r>
            <a:r>
              <a:rPr lang="ru-RU" sz="2800" dirty="0" smtClean="0"/>
              <a:t> </a:t>
            </a:r>
            <a:r>
              <a:rPr lang="ru-RU" sz="2000" dirty="0" smtClean="0"/>
              <a:t>- личностное, профессиональное, жизненное самоопределение;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/>
              <a:t>  </a:t>
            </a:r>
            <a:r>
              <a:rPr lang="ru-RU" sz="2400" i="1" dirty="0" err="1" smtClean="0">
                <a:solidFill>
                  <a:srgbClr val="FF0000"/>
                </a:solidFill>
              </a:rPr>
              <a:t>смыслообразование</a:t>
            </a:r>
            <a:r>
              <a:rPr lang="ru-RU" sz="2400" dirty="0" smtClean="0"/>
              <a:t> </a:t>
            </a:r>
            <a:r>
              <a:rPr lang="ru-RU" sz="2000" dirty="0" smtClean="0"/>
              <a:t>- установление учащимися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Учащийся должен задаваться вопросом о том, «какое значение, смысл имеет для меня учение», и уметь находить ответ на него;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нравственно-этическая ориентация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действие нравственно – этического оценивания усваиваемого содержания, обеспечивающее личностный моральный выбор на основе социальных и личностных ценностей.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Содержимое 3" descr="0304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Регулятивные УУД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19675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/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целеполагание</a:t>
            </a:r>
            <a:r>
              <a:rPr lang="ru-RU" sz="2400" dirty="0" smtClean="0"/>
              <a:t> </a:t>
            </a:r>
            <a:r>
              <a:rPr lang="ru-RU" dirty="0" smtClean="0"/>
              <a:t>-</a:t>
            </a:r>
            <a:r>
              <a:rPr lang="ru-RU" i="1" dirty="0" smtClean="0"/>
              <a:t> </a:t>
            </a:r>
            <a:r>
              <a:rPr lang="ru-RU" sz="2000" dirty="0" smtClean="0"/>
              <a:t>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pPr>
              <a:buFont typeface="Courier New" pitchFamily="49" charset="0"/>
              <a:buChar char="o"/>
            </a:pP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планирование</a:t>
            </a:r>
            <a:r>
              <a:rPr lang="ru-RU" sz="2400" i="1" dirty="0" smtClean="0"/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действий</a:t>
            </a:r>
            <a:r>
              <a:rPr lang="ru-RU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прогнозирование</a:t>
            </a:r>
            <a:r>
              <a:rPr lang="ru-RU" dirty="0" smtClean="0"/>
              <a:t> – </a:t>
            </a:r>
            <a:r>
              <a:rPr lang="ru-RU" sz="2000" dirty="0" smtClean="0"/>
              <a:t>предвосхищение результата и уровня усвоения; его временных характеристик;</a:t>
            </a:r>
          </a:p>
          <a:p>
            <a:pPr>
              <a:buFont typeface="Courier New" pitchFamily="49" charset="0"/>
              <a:buChar char="o"/>
            </a:pP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 контроль</a:t>
            </a:r>
            <a:r>
              <a:rPr lang="ru-RU" dirty="0" smtClean="0"/>
              <a:t> </a:t>
            </a:r>
            <a:r>
              <a:rPr lang="ru-RU" sz="2000" dirty="0" smtClean="0"/>
              <a:t>в форме сличения способа действия и его результата с заданным эталоном с целью обнаружения отклонений от него;</a:t>
            </a:r>
          </a:p>
          <a:p>
            <a:r>
              <a:rPr lang="ru-RU" sz="2000" dirty="0" smtClean="0"/>
              <a:t> определение последовательности промежуточных целей с учетом конечного результата; составление плана и последовательности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404664"/>
            <a:ext cx="80648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коррекция</a:t>
            </a:r>
            <a:r>
              <a:rPr lang="ru-RU" sz="2000" dirty="0" smtClean="0"/>
              <a:t> </a:t>
            </a:r>
            <a:r>
              <a:rPr lang="ru-RU" sz="2000" i="1" dirty="0" smtClean="0"/>
              <a:t>–</a:t>
            </a:r>
            <a:r>
              <a:rPr lang="ru-RU" sz="2000" dirty="0" smtClean="0"/>
              <a:t> внесение необходимых дополнений и корректив в план и способ действия в случае расхождения ожидаемого результата действия и его реального продукта;</a:t>
            </a:r>
          </a:p>
          <a:p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  </a:t>
            </a:r>
            <a:r>
              <a:rPr lang="ru-RU" sz="2400" i="1" dirty="0" smtClean="0">
                <a:solidFill>
                  <a:srgbClr val="FF0000"/>
                </a:solidFill>
              </a:rPr>
              <a:t>оценка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выделение и осознание учащимся того, что уже усвоено и что еще подлежит усвоению, оценивание качества и уровня усвоения;</a:t>
            </a:r>
          </a:p>
          <a:p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саморегуляция</a:t>
            </a:r>
            <a:r>
              <a:rPr lang="ru-RU" sz="2000" dirty="0" smtClean="0"/>
              <a:t> как способность к мобилизации сил и энергии; способность к волевому усилию – выбору в ситуации мотивационного конфликта и к преодолению препятствий.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907704" y="548680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Познавательные УУД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524000" y="908720"/>
          <a:ext cx="68644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0488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8" name="Прямоугольник 7"/>
          <p:cNvSpPr/>
          <p:nvPr/>
        </p:nvSpPr>
        <p:spPr>
          <a:xfrm>
            <a:off x="539552" y="332656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</a:rPr>
              <a:t>Общеучебные</a:t>
            </a:r>
            <a:r>
              <a:rPr lang="ru-RU" sz="2800" i="1" dirty="0" smtClean="0">
                <a:solidFill>
                  <a:srgbClr val="FF0000"/>
                </a:solidFill>
              </a:rPr>
              <a:t> универсальные действия</a:t>
            </a:r>
            <a:r>
              <a:rPr lang="ru-RU" sz="2800" i="1" dirty="0" smtClean="0"/>
              <a:t>: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самостоятельное выделение и формулирование познавательной цели;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структурирование знаний;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осознанное и произвольное построение речевого высказывания в устной и письменной форме;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выбор наиболее эффективных способов решения задач в зависимости от конкретных условий;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рефлексия способов и условий действия, контроль и оценка процесса и результатов деятельности;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4077072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смысловое чтение; понимание и адекватная оценка языка средств массовой информации;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653</Words>
  <Application>Microsoft Office PowerPoint</Application>
  <PresentationFormat>Экран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Пользователь</cp:lastModifiedBy>
  <cp:revision>34</cp:revision>
  <dcterms:created xsi:type="dcterms:W3CDTF">2012-08-09T12:11:45Z</dcterms:created>
  <dcterms:modified xsi:type="dcterms:W3CDTF">2012-09-28T14:22:37Z</dcterms:modified>
</cp:coreProperties>
</file>