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мнемотехнических приёмов русского языка при изучении </a:t>
            </a:r>
            <a:br>
              <a:rPr lang="ru-RU" dirty="0" smtClean="0"/>
            </a:br>
            <a:r>
              <a:rPr lang="ru-RU" dirty="0" smtClean="0"/>
              <a:t>словарных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7772400" cy="13573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начальных классов </a:t>
            </a:r>
          </a:p>
          <a:p>
            <a:r>
              <a:rPr lang="ru-RU" sz="2000" dirty="0" smtClean="0"/>
              <a:t>МКОУ СОШ №6 г. Бирюсинска</a:t>
            </a:r>
          </a:p>
          <a:p>
            <a:r>
              <a:rPr lang="ru-RU" sz="2000" dirty="0" smtClean="0"/>
              <a:t>Лысенко О. 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Данные способы запоминания целесообразно применять на первом уроке знакомства с новым словарным словом</a:t>
            </a:r>
          </a:p>
          <a:p>
            <a:endParaRPr lang="ru-RU" dirty="0" smtClean="0"/>
          </a:p>
          <a:p>
            <a:r>
              <a:rPr lang="ru-RU" dirty="0" smtClean="0"/>
              <a:t>Предлагаемые способы запоминания эффективны при систематическом их применении</a:t>
            </a:r>
          </a:p>
          <a:p>
            <a:endParaRPr lang="ru-RU" dirty="0" smtClean="0"/>
          </a:p>
          <a:p>
            <a:r>
              <a:rPr lang="ru-RU" dirty="0" smtClean="0"/>
              <a:t>Не все слова с непроверяемым написанием можно запоминать с помощью мнемотехнических приёмов, т. к. не ко всем словам можно подобрать соответствующую ассоциаци</a:t>
            </a:r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занимательного материала, </a:t>
            </a:r>
            <a:r>
              <a:rPr lang="ru-RU" dirty="0" smtClean="0"/>
              <a:t>нетрадиционных </a:t>
            </a:r>
            <a:r>
              <a:rPr lang="ru-RU" dirty="0" smtClean="0"/>
              <a:t>методов и </a:t>
            </a:r>
            <a:r>
              <a:rPr lang="ru-RU" dirty="0" smtClean="0"/>
              <a:t>приёмов </a:t>
            </a:r>
            <a:r>
              <a:rPr lang="ru-RU" dirty="0" smtClean="0"/>
              <a:t>работы способствует более прочному усвоению слов с непроверяемыми орфограммами, развитию речи, творческого потенциала младших школьников, самостоятельности  их мышления и формированию интереса к русскому языку.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4"/>
          </a:xfrm>
        </p:spPr>
        <p:txBody>
          <a:bodyPr>
            <a:normAutofit fontScale="90000"/>
          </a:bodyPr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286808" cy="4853006"/>
          </a:xfrm>
        </p:spPr>
        <p:txBody>
          <a:bodyPr>
            <a:normAutofit/>
          </a:bodyPr>
          <a:lstStyle/>
          <a:p>
            <a:pPr algn="l"/>
            <a:endParaRPr lang="ru-RU" sz="3600" dirty="0" smtClean="0"/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Для эффективного изучения слов 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с непроверяемым написанием на уроках русского языка следует разнообразить работу путём использования различных средств 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и способов обучения</a:t>
            </a:r>
            <a:endParaRPr lang="ru-RU" sz="3600" dirty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863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Установка на запоминание</a:t>
            </a:r>
          </a:p>
          <a:p>
            <a:pPr>
              <a:buNone/>
            </a:pPr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Заинтересованность</a:t>
            </a:r>
          </a:p>
          <a:p>
            <a:pPr>
              <a:buNone/>
            </a:pPr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Яркость восприятия</a:t>
            </a:r>
          </a:p>
          <a:p>
            <a:pPr>
              <a:buNone/>
            </a:pPr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Образность запечатления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716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Условия успешного запоминания словарных слов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2687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Метод зрительных ассоциаций</a:t>
            </a:r>
          </a:p>
          <a:p>
            <a:r>
              <a:rPr lang="ru-RU" sz="3600" dirty="0" smtClean="0">
                <a:latin typeface="Comic Sans MS" pitchFamily="66" charset="0"/>
              </a:rPr>
              <a:t>Метод звуковых ассоциаций</a:t>
            </a:r>
          </a:p>
          <a:p>
            <a:r>
              <a:rPr lang="ru-RU" sz="3600" dirty="0" err="1" smtClean="0">
                <a:latin typeface="Comic Sans MS" pitchFamily="66" charset="0"/>
              </a:rPr>
              <a:t>Мнемосистема</a:t>
            </a:r>
            <a:r>
              <a:rPr lang="ru-RU" sz="3600" dirty="0" smtClean="0">
                <a:latin typeface="Comic Sans MS" pitchFamily="66" charset="0"/>
              </a:rPr>
              <a:t> «связей»</a:t>
            </a:r>
          </a:p>
          <a:p>
            <a:r>
              <a:rPr lang="ru-RU" sz="3600" dirty="0" smtClean="0">
                <a:latin typeface="Comic Sans MS" pitchFamily="66" charset="0"/>
              </a:rPr>
              <a:t>Рифмованные стихи</a:t>
            </a:r>
          </a:p>
          <a:p>
            <a:r>
              <a:rPr lang="ru-RU" sz="3600" dirty="0" smtClean="0">
                <a:latin typeface="Comic Sans MS" pitchFamily="66" charset="0"/>
              </a:rPr>
              <a:t>Сказки, рассказы</a:t>
            </a:r>
          </a:p>
          <a:p>
            <a:r>
              <a:rPr lang="ru-RU" sz="3600" dirty="0" smtClean="0">
                <a:latin typeface="Comic Sans MS" pitchFamily="66" charset="0"/>
              </a:rPr>
              <a:t>Этимологический анализ слов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эффективного запоминания слов </a:t>
            </a:r>
            <a:br>
              <a:rPr lang="ru-RU" dirty="0" smtClean="0"/>
            </a:br>
            <a:r>
              <a:rPr lang="ru-RU" dirty="0" smtClean="0"/>
              <a:t>с непроверяемым написанием: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25963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В основе запоминания – 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                      зрительный  образ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Зрительная память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4857760"/>
            <a:ext cx="42862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357430"/>
            <a:ext cx="78581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857760"/>
            <a:ext cx="32861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рошо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3600" dirty="0" smtClean="0">
                <a:latin typeface="Comic Sans MS" pitchFamily="66" charset="0"/>
              </a:rPr>
              <a:t>П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3600" dirty="0" smtClean="0">
                <a:latin typeface="Comic Sans MS" pitchFamily="66" charset="0"/>
              </a:rPr>
              <a:t>туха спросили дети: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«От чего зовут вас П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3600" dirty="0" smtClean="0">
                <a:latin typeface="Comic Sans MS" pitchFamily="66" charset="0"/>
              </a:rPr>
              <a:t>тей?»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П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3600" dirty="0" smtClean="0">
                <a:latin typeface="Comic Sans MS" pitchFamily="66" charset="0"/>
              </a:rPr>
              <a:t>тушок ответил детям: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«Хорошо умею п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3600" dirty="0" smtClean="0">
                <a:latin typeface="Comic Sans MS" pitchFamily="66" charset="0"/>
              </a:rPr>
              <a:t>ть я!»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Звуковые </a:t>
            </a:r>
            <a:br>
              <a:rPr lang="ru-RU" dirty="0" smtClean="0"/>
            </a:br>
            <a:r>
              <a:rPr lang="ru-RU" dirty="0" smtClean="0"/>
              <a:t>(фонетические) ассоциации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Мысленное представление предметов, явления или действия;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Объединённые в группы предметы должны оживать.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Как ездить на велосипеде?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Быстр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, весел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, скор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, хорош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!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Мнемосистема</a:t>
            </a:r>
            <a:r>
              <a:rPr lang="ru-RU" dirty="0" smtClean="0"/>
              <a:t> «связей»</a:t>
            </a:r>
            <a:br>
              <a:rPr lang="ru-RU" dirty="0" smtClean="0"/>
            </a:br>
            <a:r>
              <a:rPr lang="ru-RU" dirty="0" smtClean="0"/>
              <a:t>(метод группировки)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3600" dirty="0" smtClean="0">
                <a:latin typeface="Comic Sans MS" pitchFamily="66" charset="0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3600" dirty="0" smtClean="0">
                <a:latin typeface="Comic Sans MS" pitchFamily="66" charset="0"/>
              </a:rPr>
              <a:t>ндаш мы подточили,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Букву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«а» </a:t>
            </a:r>
            <a:r>
              <a:rPr lang="ru-RU" sz="3600" dirty="0" smtClean="0">
                <a:latin typeface="Comic Sans MS" pitchFamily="66" charset="0"/>
              </a:rPr>
              <a:t>в нём получили!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                   </a:t>
            </a:r>
            <a:r>
              <a:rPr lang="ru-RU" sz="3600" dirty="0" smtClean="0">
                <a:latin typeface="Comic Sans MS" pitchFamily="66" charset="0"/>
              </a:rPr>
              <a:t>Два ряда деревьев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                 В тенистой а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лл</a:t>
            </a:r>
            <a:r>
              <a:rPr lang="ru-RU" sz="3600" dirty="0" smtClean="0">
                <a:latin typeface="Comic Sans MS" pitchFamily="66" charset="0"/>
              </a:rPr>
              <a:t>ее.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                 Два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«л»</a:t>
            </a:r>
            <a:r>
              <a:rPr lang="ru-RU" sz="3600" dirty="0" smtClean="0">
                <a:latin typeface="Comic Sans MS" pitchFamily="66" charset="0"/>
              </a:rPr>
              <a:t> в этом слове</a:t>
            </a:r>
          </a:p>
          <a:p>
            <a:pPr>
              <a:buNone/>
            </a:pPr>
            <a:r>
              <a:rPr lang="ru-RU" sz="3600" dirty="0" smtClean="0">
                <a:latin typeface="Comic Sans MS" pitchFamily="66" charset="0"/>
              </a:rPr>
              <a:t>                      Пишите смелее!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Стихи, рассказы, сказки, ребусы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Comic Sans MS" pitchFamily="66" charset="0"/>
              </a:rPr>
              <a:t>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3600" dirty="0" smtClean="0">
                <a:latin typeface="Comic Sans MS" pitchFamily="66" charset="0"/>
              </a:rPr>
              <a:t>лкон – от слова «б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3600" dirty="0" smtClean="0">
                <a:latin typeface="Comic Sans MS" pitchFamily="66" charset="0"/>
              </a:rPr>
              <a:t>лка»</a:t>
            </a:r>
          </a:p>
          <a:p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гатый – слово связано со словом «б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г»</a:t>
            </a:r>
          </a:p>
          <a:p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тинок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– от слова «б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smtClean="0">
                <a:latin typeface="Comic Sans MS" pitchFamily="66" charset="0"/>
              </a:rPr>
              <a:t>ты». В переводе с французского «</a:t>
            </a:r>
            <a:r>
              <a:rPr lang="ru-RU" sz="3600" dirty="0" err="1" smtClean="0">
                <a:latin typeface="Comic Sans MS" pitchFamily="66" charset="0"/>
              </a:rPr>
              <a:t>б</a:t>
            </a:r>
            <a:r>
              <a:rPr lang="ru-RU" sz="3600" dirty="0" err="1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3600" dirty="0" err="1" smtClean="0">
                <a:latin typeface="Comic Sans MS" pitchFamily="66" charset="0"/>
              </a:rPr>
              <a:t>тт</a:t>
            </a:r>
            <a:r>
              <a:rPr lang="ru-RU" sz="3600" dirty="0" smtClean="0">
                <a:latin typeface="Comic Sans MS" pitchFamily="66" charset="0"/>
              </a:rPr>
              <a:t>» - </a:t>
            </a:r>
            <a:r>
              <a:rPr lang="ru-RU" sz="3600" dirty="0" smtClean="0">
                <a:latin typeface="Comic Sans MS" pitchFamily="66" charset="0"/>
              </a:rPr>
              <a:t>сапог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pPr algn="ctr"/>
            <a:r>
              <a:rPr lang="ru-RU" dirty="0" smtClean="0"/>
              <a:t>Этимологическая справка</a:t>
            </a:r>
            <a:br>
              <a:rPr lang="ru-RU" dirty="0" smtClean="0"/>
            </a:br>
            <a:r>
              <a:rPr lang="ru-RU" dirty="0" smtClean="0"/>
              <a:t>(происхождение слова)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304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Использование мнемотехнических приёмов русского языка при изучении  словарных слов</vt:lpstr>
      <vt:lpstr>Слайд 2</vt:lpstr>
      <vt:lpstr>Условия успешного запоминания словарных слов</vt:lpstr>
      <vt:lpstr>Способы эффективного запоминания слов  с непроверяемым написанием: </vt:lpstr>
      <vt:lpstr>Зрительная память</vt:lpstr>
      <vt:lpstr>Звуковые  (фонетические) ассоциации</vt:lpstr>
      <vt:lpstr>Мнемосистема «связей» (метод группировки)</vt:lpstr>
      <vt:lpstr>Стихи, рассказы, сказки, ребусы</vt:lpstr>
      <vt:lpstr>Этимологическая справка (происхождение слова)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мнемотехнических приёмов русского языка при изучении словарных слов</dc:title>
  <dc:creator>Андрей</dc:creator>
  <cp:lastModifiedBy>Андрей</cp:lastModifiedBy>
  <cp:revision>8</cp:revision>
  <dcterms:created xsi:type="dcterms:W3CDTF">2012-10-02T12:57:15Z</dcterms:created>
  <dcterms:modified xsi:type="dcterms:W3CDTF">2012-10-02T14:14:20Z</dcterms:modified>
</cp:coreProperties>
</file>