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</p:sldMasterIdLst>
  <p:notesMasterIdLst>
    <p:notesMasterId r:id="rId25"/>
  </p:notesMasterIdLst>
  <p:sldIdLst>
    <p:sldId id="258" r:id="rId8"/>
    <p:sldId id="280" r:id="rId9"/>
    <p:sldId id="281" r:id="rId10"/>
    <p:sldId id="282" r:id="rId11"/>
    <p:sldId id="283" r:id="rId12"/>
    <p:sldId id="284" r:id="rId13"/>
    <p:sldId id="285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8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9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2422D-7293-488D-99CE-2315F21661D7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46D49B-3A28-4199-B252-6C1CAE2119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276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E3FF53A-08E0-4C93-B73D-9E081706B18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8A601EA-F368-4B7B-ACF1-97F277DA6CD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8A601EA-F368-4B7B-ACF1-97F277DA6CD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8A601EA-F368-4B7B-ACF1-97F277DA6CD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8A601EA-F368-4B7B-ACF1-97F277DA6CD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8A601EA-F368-4B7B-ACF1-97F277DA6CD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8A601EA-F368-4B7B-ACF1-97F277DA6CD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8A601EA-F368-4B7B-ACF1-97F277DA6CD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8A601EA-F368-4B7B-ACF1-97F277DA6CD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8A601EA-F368-4B7B-ACF1-97F277DA6CD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8A601EA-F368-4B7B-ACF1-97F277DA6CD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495D4-CE43-48D5-B420-9A1F682BC750}" type="datetimeFigureOut">
              <a:rPr lang="ru-RU"/>
              <a:pPr>
                <a:defRPr/>
              </a:pPr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3C9B1-496E-40E3-AADC-596BD4167E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D7831-C904-4BE8-BE34-8CFDCB6AEAA6}" type="datetimeFigureOut">
              <a:rPr lang="ru-RU"/>
              <a:pPr>
                <a:defRPr/>
              </a:pPr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259E9-3DFA-4578-AE9E-1C22F42EF1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87462-82DD-416C-A4F9-C5535D39D6D4}" type="datetimeFigureOut">
              <a:rPr lang="ru-RU"/>
              <a:pPr>
                <a:defRPr/>
              </a:pPr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B3A68-4BB2-4552-934B-6DA15A7C0F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571612"/>
            <a:ext cx="7772400" cy="1470025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>
              <a:defRPr b="1" cap="all" spc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34290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490E0-F478-4F4F-AC0E-53C457A3F6A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20BE4-DCA3-42AE-B7B0-27DD96C57D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1399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C9346-293F-4EE9-A888-5833C3DA5A1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81C2F-C9F6-402F-BD42-8532F1AFAE3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5212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23EDA-6B54-427F-A39F-0522D77BAA4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2FAB2-A788-49F8-8D51-2A80C5071E7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5446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5B412-8B45-4DB4-8040-BA6375A690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E29C5-8FF0-4E66-860E-FA3122EE657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566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58A3F-75D9-4B26-9B2D-4E546BC0553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F37D8-3583-4759-9542-ECDB2CE5E5E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179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52179-B87B-4CC7-98BF-427A353E147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D068D-1FE4-4044-BB33-53B1943835B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8787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68BDC-C231-4B90-9383-044F9618C4C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DE79A-7BEC-43F0-B992-CE4D4B21F09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0404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385F6-4C91-4AC4-AE31-9138A416C9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73089-5E22-4601-A31F-496DE1AE91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345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442DB-13DE-4ADA-BB15-9D2044A1B54A}" type="datetimeFigureOut">
              <a:rPr lang="ru-RU"/>
              <a:pPr>
                <a:defRPr/>
              </a:pPr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8FF07-FEB5-4BD5-B199-C486921653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78DFC-9ABA-4F6D-B414-E5BA55AE14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67BCF-7ED7-4C8D-BFD2-94565D673F1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2571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EE4E9-2F57-4F77-B239-9FB8D10023D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55ECA-7953-4FAF-8B09-B82BFCA42D8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7449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11946-5B21-4A3D-BF46-EB198132378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E9DBA-CC6E-4A2A-8CD3-D3EC4044980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4472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571612"/>
            <a:ext cx="7772400" cy="1470025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>
              <a:defRPr b="1" cap="all" spc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34290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490E0-F478-4F4F-AC0E-53C457A3F6A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20BE4-DCA3-42AE-B7B0-27DD96C57D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5701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C9346-293F-4EE9-A888-5833C3DA5A1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81C2F-C9F6-402F-BD42-8532F1AFAE3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294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23EDA-6B54-427F-A39F-0522D77BAA4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2FAB2-A788-49F8-8D51-2A80C5071E7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4836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5B412-8B45-4DB4-8040-BA6375A690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E29C5-8FF0-4E66-860E-FA3122EE657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8540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58A3F-75D9-4B26-9B2D-4E546BC0553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F37D8-3583-4759-9542-ECDB2CE5E5E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2185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52179-B87B-4CC7-98BF-427A353E147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D068D-1FE4-4044-BB33-53B1943835B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92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68BDC-C231-4B90-9383-044F9618C4C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DE79A-7BEC-43F0-B992-CE4D4B21F09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796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3D122-AE7B-4A01-896C-8398D00DEDD1}" type="datetimeFigureOut">
              <a:rPr lang="ru-RU"/>
              <a:pPr>
                <a:defRPr/>
              </a:pPr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C0239-23D3-411A-89B8-32AE7E866C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385F6-4C91-4AC4-AE31-9138A416C9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73089-5E22-4601-A31F-496DE1AE91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8754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78DFC-9ABA-4F6D-B414-E5BA55AE14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67BCF-7ED7-4C8D-BFD2-94565D673F1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9162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EE4E9-2F57-4F77-B239-9FB8D10023D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55ECA-7953-4FAF-8B09-B82BFCA42D8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879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11946-5B21-4A3D-BF46-EB198132378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E9DBA-CC6E-4A2A-8CD3-D3EC4044980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1486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571612"/>
            <a:ext cx="7772400" cy="1470025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>
              <a:defRPr b="1" cap="all" spc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34290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490E0-F478-4F4F-AC0E-53C457A3F6A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20BE4-DCA3-42AE-B7B0-27DD96C57D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2884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C9346-293F-4EE9-A888-5833C3DA5A1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81C2F-C9F6-402F-BD42-8532F1AFAE3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7899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23EDA-6B54-427F-A39F-0522D77BAA4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2FAB2-A788-49F8-8D51-2A80C5071E7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1351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5B412-8B45-4DB4-8040-BA6375A690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E29C5-8FF0-4E66-860E-FA3122EE657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9898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58A3F-75D9-4B26-9B2D-4E546BC0553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F37D8-3583-4759-9542-ECDB2CE5E5E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3796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52179-B87B-4CC7-98BF-427A353E147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D068D-1FE4-4044-BB33-53B1943835B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78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F6635-D2F7-4766-B491-AE4B0DDBC8A5}" type="datetimeFigureOut">
              <a:rPr lang="ru-RU"/>
              <a:pPr>
                <a:defRPr/>
              </a:pPr>
              <a:t>17.01.2014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90B0B-50DC-4CD0-B681-CB6D664C76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68BDC-C231-4B90-9383-044F9618C4C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DE79A-7BEC-43F0-B992-CE4D4B21F09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8013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385F6-4C91-4AC4-AE31-9138A416C9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73089-5E22-4601-A31F-496DE1AE91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0790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78DFC-9ABA-4F6D-B414-E5BA55AE14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67BCF-7ED7-4C8D-BFD2-94565D673F1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4863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EE4E9-2F57-4F77-B239-9FB8D10023D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55ECA-7953-4FAF-8B09-B82BFCA42D8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42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11946-5B21-4A3D-BF46-EB198132378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E9DBA-CC6E-4A2A-8CD3-D3EC4044980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0145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571612"/>
            <a:ext cx="7772400" cy="1470025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>
              <a:defRPr b="1" cap="all" spc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34290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490E0-F478-4F4F-AC0E-53C457A3F6A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20BE4-DCA3-42AE-B7B0-27DD96C57D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8261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C9346-293F-4EE9-A888-5833C3DA5A1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81C2F-C9F6-402F-BD42-8532F1AFAE3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7072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23EDA-6B54-427F-A39F-0522D77BAA4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2FAB2-A788-49F8-8D51-2A80C5071E7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5131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5B412-8B45-4DB4-8040-BA6375A690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E29C5-8FF0-4E66-860E-FA3122EE657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6521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58A3F-75D9-4B26-9B2D-4E546BC0553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F37D8-3583-4759-9542-ECDB2CE5E5E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229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84C6C-0280-42A3-8173-732F6134CDF1}" type="datetimeFigureOut">
              <a:rPr lang="ru-RU"/>
              <a:pPr>
                <a:defRPr/>
              </a:pPr>
              <a:t>17.01.2014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E9E4B-D7C3-4DC7-949D-453F772BCE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52179-B87B-4CC7-98BF-427A353E147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D068D-1FE4-4044-BB33-53B1943835B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616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68BDC-C231-4B90-9383-044F9618C4C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DE79A-7BEC-43F0-B992-CE4D4B21F09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6465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385F6-4C91-4AC4-AE31-9138A416C9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73089-5E22-4601-A31F-496DE1AE91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1360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78DFC-9ABA-4F6D-B414-E5BA55AE14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67BCF-7ED7-4C8D-BFD2-94565D673F1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0976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EE4E9-2F57-4F77-B239-9FB8D10023D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55ECA-7953-4FAF-8B09-B82BFCA42D8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614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11946-5B21-4A3D-BF46-EB198132378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E9DBA-CC6E-4A2A-8CD3-D3EC4044980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0927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571612"/>
            <a:ext cx="7772400" cy="1470025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>
              <a:defRPr b="1" cap="all" spc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34290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490E0-F478-4F4F-AC0E-53C457A3F6A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20BE4-DCA3-42AE-B7B0-27DD96C57D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3422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C9346-293F-4EE9-A888-5833C3DA5A1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81C2F-C9F6-402F-BD42-8532F1AFAE3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7767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23EDA-6B54-427F-A39F-0522D77BAA4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2FAB2-A788-49F8-8D51-2A80C5071E7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137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5B412-8B45-4DB4-8040-BA6375A690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E29C5-8FF0-4E66-860E-FA3122EE657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96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07547-8401-472F-AFD0-DC44D928A358}" type="datetimeFigureOut">
              <a:rPr lang="ru-RU"/>
              <a:pPr>
                <a:defRPr/>
              </a:pPr>
              <a:t>17.01.2014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9258C-0B94-47AB-8C67-3DB3525E29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58A3F-75D9-4B26-9B2D-4E546BC0553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F37D8-3583-4759-9542-ECDB2CE5E5E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6555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52179-B87B-4CC7-98BF-427A353E147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D068D-1FE4-4044-BB33-53B1943835B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50368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68BDC-C231-4B90-9383-044F9618C4C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DE79A-7BEC-43F0-B992-CE4D4B21F09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5869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385F6-4C91-4AC4-AE31-9138A416C9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73089-5E22-4601-A31F-496DE1AE91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8404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78DFC-9ABA-4F6D-B414-E5BA55AE14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67BCF-7ED7-4C8D-BFD2-94565D673F1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6328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EE4E9-2F57-4F77-B239-9FB8D10023D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55ECA-7953-4FAF-8B09-B82BFCA42D8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57942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11946-5B21-4A3D-BF46-EB198132378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E9DBA-CC6E-4A2A-8CD3-D3EC4044980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60045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571612"/>
            <a:ext cx="7772400" cy="1470025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>
              <a:defRPr b="1" cap="all" spc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34290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490E0-F478-4F4F-AC0E-53C457A3F6A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20BE4-DCA3-42AE-B7B0-27DD96C57D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29660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C9346-293F-4EE9-A888-5833C3DA5A1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81C2F-C9F6-402F-BD42-8532F1AFAE3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4274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23EDA-6B54-427F-A39F-0522D77BAA4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2FAB2-A788-49F8-8D51-2A80C5071E7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879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3F1FC-7C05-4B41-AE3F-674513E2B858}" type="datetimeFigureOut">
              <a:rPr lang="ru-RU"/>
              <a:pPr>
                <a:defRPr/>
              </a:pPr>
              <a:t>17.01.2014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58DD7-BFBB-4500-9301-A250D032C7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5B412-8B45-4DB4-8040-BA6375A690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E29C5-8FF0-4E66-860E-FA3122EE657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1074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58A3F-75D9-4B26-9B2D-4E546BC0553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F37D8-3583-4759-9542-ECDB2CE5E5E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89340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52179-B87B-4CC7-98BF-427A353E147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D068D-1FE4-4044-BB33-53B1943835B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16004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68BDC-C231-4B90-9383-044F9618C4C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DE79A-7BEC-43F0-B992-CE4D4B21F09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65404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385F6-4C91-4AC4-AE31-9138A416C9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73089-5E22-4601-A31F-496DE1AE91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08838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78DFC-9ABA-4F6D-B414-E5BA55AE14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67BCF-7ED7-4C8D-BFD2-94565D673F1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33366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EE4E9-2F57-4F77-B239-9FB8D10023D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55ECA-7953-4FAF-8B09-B82BFCA42D8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80893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11946-5B21-4A3D-BF46-EB198132378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E9DBA-CC6E-4A2A-8CD3-D3EC4044980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723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024FC-0629-49C2-BF3D-D51F5B68EA55}" type="datetimeFigureOut">
              <a:rPr lang="ru-RU"/>
              <a:pPr>
                <a:defRPr/>
              </a:pPr>
              <a:t>17.01.2014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5E57C-B9B6-4203-BEFA-9D9FDEF2E8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C3435-EA90-4618-92D9-C9AF2FF77797}" type="datetimeFigureOut">
              <a:rPr lang="ru-RU"/>
              <a:pPr>
                <a:defRPr/>
              </a:pPr>
              <a:t>17.01.2014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3C99A-9825-4614-AEBF-067861E888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C43FE6-9300-450A-BDB2-06050EEBEE83}" type="datetimeFigureOut">
              <a:rPr lang="ru-RU"/>
              <a:pPr>
                <a:defRPr/>
              </a:pPr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019FD91-1186-4359-921E-7751AE1927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274638"/>
            <a:ext cx="75723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2750A9-A6CB-4466-B3DA-6DE133D8B8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AEC19C3-955C-413A-93E0-61B1E3D200A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993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 w="10541" cmpd="sng">
            <a:solidFill>
              <a:schemeClr val="accent1">
                <a:shade val="88000"/>
                <a:satMod val="110000"/>
              </a:schemeClr>
            </a:solidFill>
            <a:prstDash val="solid"/>
          </a:ln>
          <a:gradFill>
            <a:gsLst>
              <a:gs pos="0">
                <a:schemeClr val="accent1">
                  <a:tint val="40000"/>
                  <a:satMod val="250000"/>
                </a:schemeClr>
              </a:gs>
              <a:gs pos="9000">
                <a:schemeClr val="accent1">
                  <a:tint val="52000"/>
                  <a:satMod val="300000"/>
                </a:schemeClr>
              </a:gs>
              <a:gs pos="50000">
                <a:schemeClr val="accent1">
                  <a:shade val="20000"/>
                  <a:satMod val="300000"/>
                </a:schemeClr>
              </a:gs>
              <a:gs pos="79000">
                <a:schemeClr val="accent1">
                  <a:tint val="52000"/>
                  <a:satMod val="300000"/>
                </a:schemeClr>
              </a:gs>
              <a:gs pos="100000">
                <a:schemeClr val="accent1">
                  <a:tint val="40000"/>
                  <a:satMod val="250000"/>
                </a:schemeClr>
              </a:gs>
            </a:gsLst>
            <a:lin ang="5400000"/>
          </a:gra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800" i="1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274638"/>
            <a:ext cx="75723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2750A9-A6CB-4466-B3DA-6DE133D8B8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AEC19C3-955C-413A-93E0-61B1E3D200A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225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 w="10541" cmpd="sng">
            <a:solidFill>
              <a:schemeClr val="accent1">
                <a:shade val="88000"/>
                <a:satMod val="110000"/>
              </a:schemeClr>
            </a:solidFill>
            <a:prstDash val="solid"/>
          </a:ln>
          <a:gradFill>
            <a:gsLst>
              <a:gs pos="0">
                <a:schemeClr val="accent1">
                  <a:tint val="40000"/>
                  <a:satMod val="250000"/>
                </a:schemeClr>
              </a:gs>
              <a:gs pos="9000">
                <a:schemeClr val="accent1">
                  <a:tint val="52000"/>
                  <a:satMod val="300000"/>
                </a:schemeClr>
              </a:gs>
              <a:gs pos="50000">
                <a:schemeClr val="accent1">
                  <a:shade val="20000"/>
                  <a:satMod val="300000"/>
                </a:schemeClr>
              </a:gs>
              <a:gs pos="79000">
                <a:schemeClr val="accent1">
                  <a:tint val="52000"/>
                  <a:satMod val="300000"/>
                </a:schemeClr>
              </a:gs>
              <a:gs pos="100000">
                <a:schemeClr val="accent1">
                  <a:tint val="40000"/>
                  <a:satMod val="250000"/>
                </a:schemeClr>
              </a:gs>
            </a:gsLst>
            <a:lin ang="5400000"/>
          </a:gra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800" i="1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274638"/>
            <a:ext cx="75723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2750A9-A6CB-4466-B3DA-6DE133D8B8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AEC19C3-955C-413A-93E0-61B1E3D200A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258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 w="10541" cmpd="sng">
            <a:solidFill>
              <a:schemeClr val="accent1">
                <a:shade val="88000"/>
                <a:satMod val="110000"/>
              </a:schemeClr>
            </a:solidFill>
            <a:prstDash val="solid"/>
          </a:ln>
          <a:gradFill>
            <a:gsLst>
              <a:gs pos="0">
                <a:schemeClr val="accent1">
                  <a:tint val="40000"/>
                  <a:satMod val="250000"/>
                </a:schemeClr>
              </a:gs>
              <a:gs pos="9000">
                <a:schemeClr val="accent1">
                  <a:tint val="52000"/>
                  <a:satMod val="300000"/>
                </a:schemeClr>
              </a:gs>
              <a:gs pos="50000">
                <a:schemeClr val="accent1">
                  <a:shade val="20000"/>
                  <a:satMod val="300000"/>
                </a:schemeClr>
              </a:gs>
              <a:gs pos="79000">
                <a:schemeClr val="accent1">
                  <a:tint val="52000"/>
                  <a:satMod val="300000"/>
                </a:schemeClr>
              </a:gs>
              <a:gs pos="100000">
                <a:schemeClr val="accent1">
                  <a:tint val="40000"/>
                  <a:satMod val="250000"/>
                </a:schemeClr>
              </a:gs>
            </a:gsLst>
            <a:lin ang="5400000"/>
          </a:gra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800" i="1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274638"/>
            <a:ext cx="75723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2750A9-A6CB-4466-B3DA-6DE133D8B8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AEC19C3-955C-413A-93E0-61B1E3D200A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523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 w="10541" cmpd="sng">
            <a:solidFill>
              <a:schemeClr val="accent1">
                <a:shade val="88000"/>
                <a:satMod val="110000"/>
              </a:schemeClr>
            </a:solidFill>
            <a:prstDash val="solid"/>
          </a:ln>
          <a:gradFill>
            <a:gsLst>
              <a:gs pos="0">
                <a:schemeClr val="accent1">
                  <a:tint val="40000"/>
                  <a:satMod val="250000"/>
                </a:schemeClr>
              </a:gs>
              <a:gs pos="9000">
                <a:schemeClr val="accent1">
                  <a:tint val="52000"/>
                  <a:satMod val="300000"/>
                </a:schemeClr>
              </a:gs>
              <a:gs pos="50000">
                <a:schemeClr val="accent1">
                  <a:shade val="20000"/>
                  <a:satMod val="300000"/>
                </a:schemeClr>
              </a:gs>
              <a:gs pos="79000">
                <a:schemeClr val="accent1">
                  <a:tint val="52000"/>
                  <a:satMod val="300000"/>
                </a:schemeClr>
              </a:gs>
              <a:gs pos="100000">
                <a:schemeClr val="accent1">
                  <a:tint val="40000"/>
                  <a:satMod val="250000"/>
                </a:schemeClr>
              </a:gs>
            </a:gsLst>
            <a:lin ang="5400000"/>
          </a:gra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800" i="1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274638"/>
            <a:ext cx="75723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2750A9-A6CB-4466-B3DA-6DE133D8B8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AEC19C3-955C-413A-93E0-61B1E3D200A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140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 w="10541" cmpd="sng">
            <a:solidFill>
              <a:schemeClr val="accent1">
                <a:shade val="88000"/>
                <a:satMod val="110000"/>
              </a:schemeClr>
            </a:solidFill>
            <a:prstDash val="solid"/>
          </a:ln>
          <a:gradFill>
            <a:gsLst>
              <a:gs pos="0">
                <a:schemeClr val="accent1">
                  <a:tint val="40000"/>
                  <a:satMod val="250000"/>
                </a:schemeClr>
              </a:gs>
              <a:gs pos="9000">
                <a:schemeClr val="accent1">
                  <a:tint val="52000"/>
                  <a:satMod val="300000"/>
                </a:schemeClr>
              </a:gs>
              <a:gs pos="50000">
                <a:schemeClr val="accent1">
                  <a:shade val="20000"/>
                  <a:satMod val="300000"/>
                </a:schemeClr>
              </a:gs>
              <a:gs pos="79000">
                <a:schemeClr val="accent1">
                  <a:tint val="52000"/>
                  <a:satMod val="300000"/>
                </a:schemeClr>
              </a:gs>
              <a:gs pos="100000">
                <a:schemeClr val="accent1">
                  <a:tint val="40000"/>
                  <a:satMod val="250000"/>
                </a:schemeClr>
              </a:gs>
            </a:gsLst>
            <a:lin ang="5400000"/>
          </a:gra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800" i="1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274638"/>
            <a:ext cx="75723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2750A9-A6CB-4466-B3DA-6DE133D8B8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AEC19C3-955C-413A-93E0-61B1E3D200A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749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 w="10541" cmpd="sng">
            <a:solidFill>
              <a:schemeClr val="accent1">
                <a:shade val="88000"/>
                <a:satMod val="110000"/>
              </a:schemeClr>
            </a:solidFill>
            <a:prstDash val="solid"/>
          </a:ln>
          <a:gradFill>
            <a:gsLst>
              <a:gs pos="0">
                <a:schemeClr val="accent1">
                  <a:tint val="40000"/>
                  <a:satMod val="250000"/>
                </a:schemeClr>
              </a:gs>
              <a:gs pos="9000">
                <a:schemeClr val="accent1">
                  <a:tint val="52000"/>
                  <a:satMod val="300000"/>
                </a:schemeClr>
              </a:gs>
              <a:gs pos="50000">
                <a:schemeClr val="accent1">
                  <a:shade val="20000"/>
                  <a:satMod val="300000"/>
                </a:schemeClr>
              </a:gs>
              <a:gs pos="79000">
                <a:schemeClr val="accent1">
                  <a:tint val="52000"/>
                  <a:satMod val="300000"/>
                </a:schemeClr>
              </a:gs>
              <a:gs pos="100000">
                <a:schemeClr val="accent1">
                  <a:tint val="40000"/>
                  <a:satMod val="250000"/>
                </a:schemeClr>
              </a:gs>
            </a:gsLst>
            <a:lin ang="5400000"/>
          </a:gra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800" i="1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5" Type="http://schemas.openxmlformats.org/officeDocument/2006/relationships/hyperlink" Target="http://www.solnet.ee/parents/p1_s00.html" TargetMode="External"/><Relationship Id="rId4" Type="http://schemas.openxmlformats.org/officeDocument/2006/relationships/hyperlink" Target="http://www.solnet.ee/sol/001/s_000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jpeg"/><Relationship Id="rId4" Type="http://schemas.openxmlformats.org/officeDocument/2006/relationships/hyperlink" Target="http://www.solnet.ee/gallery/dream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5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2000">
                <a:schemeClr val="tx2">
                  <a:alpha val="50000"/>
                </a:schemeClr>
              </a:gs>
              <a:gs pos="100000">
                <a:srgbClr val="663012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00206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rgbClr val="00206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00206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rgbClr val="00206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00206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rgbClr val="00206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00206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rgbClr val="00206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          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" name="Рамка 3"/>
          <p:cNvSpPr/>
          <p:nvPr/>
        </p:nvSpPr>
        <p:spPr>
          <a:xfrm rot="16200000" flipV="1">
            <a:off x="1535885" y="-750123"/>
            <a:ext cx="6143668" cy="8358246"/>
          </a:xfrm>
          <a:prstGeom prst="frame">
            <a:avLst>
              <a:gd name="adj1" fmla="val 7951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85786" y="385044"/>
            <a:ext cx="7500990" cy="461664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i="1" dirty="0" smtClean="0">
                <a:ln w="50800"/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itchFamily="18" charset="0"/>
              </a:rPr>
              <a:t>Портфолио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i="1" dirty="0" smtClean="0">
                <a:ln w="50800"/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itchFamily="18" charset="0"/>
              </a:rPr>
              <a:t>ученика начальной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i="1" dirty="0" smtClean="0">
                <a:ln w="50800"/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itchFamily="18" charset="0"/>
              </a:rPr>
              <a:t>школы</a:t>
            </a:r>
            <a:endParaRPr lang="ru-RU" sz="6600" b="1" i="1" dirty="0">
              <a:ln w="50800"/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  <a:latin typeface="Cambria" pitchFamily="18" charset="0"/>
            </a:endParaRPr>
          </a:p>
        </p:txBody>
      </p:sp>
      <p:sp>
        <p:nvSpPr>
          <p:cNvPr id="18434" name="AutoShape 2" descr="data:image/jpeg;base64,/9j/4AAQSkZJRgABAQAAAQABAAD/2wCEAAkGBhQSEBQSExAUFRMWFBUaGBgVFhYVFBYYGBcVFxcYGBUXGyYeFxwlHRcVHy8gIycpLCwtFx4xNTAqNSw3LSkBCQoKDgwOGg8PGiwkHyQqLCssLCkrLCwyLywsLDAvLCwsMiwpLC8sLC0sLCwsKSwsLywsLCwsKiosLSwsLDQsKv/AABEIAOIA3wMBIgACEQEDEQH/xAAbAAEAAgMBAQAAAAAAAAAAAAAABQYDBAcCAf/EAEYQAAIBAwIEAwUEBwQIBwEAAAECAwAREgQhBRMxQQYiURQyYXGBI0JSkQczYnKCkqFjorHBFjRDU3OTstEVRIOUo7PSJP/EABsBAQACAwEBAAAAAAAAAAAAAAAEBQIDBgEH/8QAMREAAgIBAgMGBgEEAwAAAAAAAAECAxEEIRIxQQUTUWFx8CKBkaGx4dEUIzLxJELB/9oADAMBAAIRAxEAPwDuNKUoBSlKAUpSgFKUoBSlKAUpSgFKUoBSlKAUpSgFKUoBSlKAUpSgFKUoBSlKAUpSgFKUoBSlKAUqD1niF8yungEoUkM8knJiyGxVWCOzkHYkLiDcXuCB90XiUF1jniMLsbIchJDI34UlAHm9FcKTvYGseJZwZcLxnBN0pSsjEUpSgFKUoBSlKAUpSgFKUoBSlKAUpSgFKUoBSlKAUpSgFKUoBUX4j1zR6c4G0jlY0Pozm2XxxGT/ACQ1KVUPH2rKmADsJ3/lQRD/AO81hOXDFs20195ZGC6sqnGuNm4ii8sSAKoB7AWG/etXScbYApJ542FmVtwRUY+5vXxap+LLyfQ46SpV93wrB1Lwb4g5oaBnLPGAysxuzxMSFLHu6kFWPfyt96wmdfxmKEqrv5291FDPI3qRGgLEDubWHeuPcH4TLqpgkUkkKquTzo0kZWNz0RlIzLlNhuvkyN7AG4EJGTpdNmosvtE5dmnbbypzmJYyEb5X8ikWsWFpM9dGqPxczidXpIwucanlfjyJTUeNyZDFBo5ZpQbMoZFEd/8AeOLpGbb4swf9mszajiTMCE0Ua/gLTSsf/UCoB/Kf86h5+MjTIkMEN2IIjiTyrtuSznZB3LG5N+5Njqo+rfeZgT+COZ4ox8PIhdvmzWPoOlQX2q2srZGtaSXItCcS1qfrNJDIt9+ROQ9vgkyKp/5grd4dx2OYsq5LKou0UimOUD1xbqt9slup9aqmk1xia5hZf2gxkH13y/Na39freYFJjDMpurZYOlx1jcA4np8CLg7VlX2ss4meS0k1yJzhfHEnaRAGWSJsXRwAy+h2JDKexBNSNcyVNSZUtgZWLcwo9pHDy6d3ZgLLCoSARjzMTewG5tdX8RrGwE8UkKkgCRsWhuTYAyIxwvcWLhQegN9qtqtRCfJkWUHF7kxSlKkGApSlAKUpQClKUApSlAKUpQClKUApSlAKof6RX+1jHpBL/ekg/wDyKtXEfEengYJJMoci4QXeQj15aAtb42qjeOuNQzPCY2JPLnUhleNtzC48rqDbyNvUfUSXA1ncn9np/wBTB9MlP1WowRmPYH6nsPqbCrF4O8OrMrarUgGCK4VLXWV0/WOw+8ikFQvQkNfoKq3EtOXRgOqxzSW9TDDJKB/Min6V1pYhp9NFAnRI1HzsBc/G5ub/ABqnnNVV8fU6LtXUzc/6eDxnGTSinKx+awd2yk/fewC/JRhGPggqN0shW8agNKSXkP3ELnKxPc2sAvWwF7Cxr1xuVlhZkAZ8osQehYyoFv8AC5FbOg0QijCAlj1Zj7zsd2dviTv/AE6VRTm5Jzl1fv8AJXRgo/CjYEYve29rX72NiR/QflX0ivQrHNHkLZMPipsaiozPleWrTlgnTdJBKPwS2Vj8pY12/iU/MU0HE1mDWBV0OLowAdG62YAkbjcEEgjcE1u4HjK3RlGW+DaikxNxtv8A1ra9tZhgJrswa0UgjZHFvMMSFJ27ZAevrWixuDY+tiLG3+VRfPyY6eYWe2UbpdcsfvJ3SRCRcXPUEEgkCTp5yhLKMLqo2LBP+E+NGPUHQyKVGOUQJJC26xAt57W8yqwNgsgVnVRa51zb2R+JaIqxC6/SSERyr5bTR4ujbdEkBjYr0GX7Iq6+GeM+16SKfHFnXzr+CRSUkT+F1YfSuu01vHEobIcLwSlKVE8Z4yY2EaY5lS7M9ykaA2yYAgsSdgtxezG+28ltJZZgk5PCJalVXgPjLmagaeQxsXyMckYZVYqLlGjYko2N2BDMGCt7trG1V5GSksoysrlXLhmsMUpSsjAUpSgFKUoBSlKAVEeKeIyQ6ZjCpaZ2WOMABjm5Cg2O2wu2+3l3sKwazxWuRj08Z1DqSGKkJBGR1DzkEXHdUDsO6iq7xXxBJ/tdXY/7vSqEA+cr5OT2uuHyrVZbGC3ZIo09l0sQjkrfIdHZTMAC7h+WodppBtJ9rKCXCm6tKwFyDZVABOvxYKeWkYRcWDNKHiYrdWUgQ8xDMbMRta3a52rw7wAWTSxm3QygzN+cpY9h0tWlp+FS6iQhMZAtgysiLpk74lVAJJBBsMjuOlxVE1BTdmft+9/n+joZaS+mrMtvn19+BaOHeFmTka2DUR62FWJdFjwdo2R4pAoyIZgHa8ZAN1t12qe4hKoljVWvG0Pk3Jvhj3PU4sPjsaivC+gbSMzLhHn+sjid3hZh0dVk80TDoRcgi3SwtF8Xmn1E6SRzhQJbRnl3DkZX6vuirzLvtlcgWuDWi+6Fy4I7Lx/0V8e9c+8seWWcqD19QfqDcf1ArJeo2DX4yJp3fKUxs98cA2LKDiu4+90vtb4174dr87o20sdg6/4OvqjWuD8x1BAp5VySz79SZlZN6SYKLkH+FWY/koJrSIh1FyCCy7XUlJYz6XFnQ/A2rdBrQ4pwoS2ZWMcyjySr76n0P40J6obg/Pesa8J7vHmYSTMOj1jxy+zzNkWBaKSwBkVfeVwNhItwdrBgbgCxA1ePx8qWLVrtiyxy/tQyMF3/AHHZXB7DP1rTPFzPo+eyYT6ZkldetsffKnurR80D+IHcGpHxYmWjmQdXUIv77sqJ/eK1M4HCxZWMvD9+af8ABinmLx6oyxNjO6dmQSAejXKvb/4z8yT3qM8YSlIFmUXeKWN19dms4+sZkH1rchk5mtkI3WKNYye2btzGX5hRGf4xXjXQ86CWfFjCiPHDiLmfUTg6dTGPvKvMYA9CzXGy3O/SUSsujtyw36ftHt1qhW/sbHhjW8vVahusUk8KE+jGCFUb5FiqfNh6Grb4SFva0+6utmt8MxHK396RvzqieyvDp9bHIQsiJI7C9wkgUyqVNt0tyiD8D3rofheL7DmEENNJJMQfeAkYmMEdiI+WCPhV3oItNp9Nvpgq9XhtSXXci/HPE5ouWIpmiukreURkkq0AF80bazt0tVNk4vLLpXklfKSWUx5ABbxweUAgbe+0p2t16Crn4+QcqJrFjmy4qCzkNGx2VQSbMqE+gBJ6VzqXWAQRRWPNUy3RgVILzSOCf2bEeYXHbrtWeqlJNrphFn2VGqXA2t1JvPy2+5rxTMjpJG+LxuGU2BsbEbg7HZj+ddP8F+NU1kMYchdTj5lxZFYre7R32YEDKwJIB39a5dEQRtuB97sT3t61JcOgdQZF2dmVIfVpiRy8R3sfMfRVYnatOmulB8K5Ft2rpKr6u/bw0vr5HZ6UpVwcSKUpQClKUAqocb151MssOZTSwECYqcWnksGMIYbrGoK5W3YtjcANe31RPEOn5InhtbmO80Z/EHIMov8AiVyTb8Lp6G2q2TjHKJOlrjZbGMurIDiviIkCKFRHEosAoCgAdAANgPhUEzk0NfKp5Ze7Po1NEKY8MEeWewv2r7wad5eXC2SxABjEhKNNJJk32jDe20jsOiqFHmvRlBBB6VK+DtH9pPMRtdY1N+llRpLD43QX/s+3eNc1Gtsr+1I5hF+ePf0+5K8STGJYkVUMjqh5YxAB3kK26HBXsflX2ID2rEABY4FxA2A5jkbDtYQgfWtjUQhip7q1x+RU/wBGNa84wmWX7pUo59N8kY/C5cE/tjtVWnlY9fr/AKKlwxuZeL8KTUR4OOhDK1rlHHRhf6/MEiq5Pw2TNUEzxalQeVmzPFJ3PKna8q3AF42LAW3RwL1bb1HcawKYTKeUxXzgkGN7+RrjdLG1nB2PW3WsqLZRfD09+8Gu2tPc0OAeIJrhNUq3z5eajFkltcRzJ0BYEFXU4tcdCQKs16p8cbtNNppTeb2ZxzLAc0R/aaaaw6OjCUNboQCNiKm+I8QYacMpCySqAl+ilkLF2/ZRQ0jfBDUjU6ZScJVr/LbC5Z8vJmqueE+J8jR1mhP/AIbHqVUkyrq4iB1ZNRJPJB3FyGxA/wCM1Suu8N66Z0whjjRNwZZFJD2sGwTIHEE2F7XNzewFTXCOHzvpoF5MSQRckxRSFjMyxAcppGAxjbZWxAaxA361bB0rpJaKqclKS5LBUf1M0sI5twzwLPIuPPRNOrNe6NIdQ2RLs/nUurNe5JAffyBbXueh0r5qs8aMYwTHJGCke4xI5RY4MAbDdhYmxG4rNqNdHp0CWPkTZd7lUG+JOzsFBOIN9qwjxEvMwtf7TG4NwVKwsrjbcXniX61IhXCvaCwapTlPmVTx1CPbBEGVfaYUWQsQFWKJ3M8hJ2FoWfc9wtaHG+OaqWeV4VnfTll5cglbSx44LcKGkjL+YOcgGBDCx9JTxvErayN2AKwxxs4PeNpJNyPwCZNMx7eXfYVSeJcUkmclnub972H0qFqJKtvHN7/bBcdmaR6l8TxiO26zzJPQcfZecNS7JeIiNpJzMAVLPIoZnYrkoU9r8v1tWlqfDMupmggaJ4Xb7VHlUY4LbMgXIY2ZRyzZtwSABeomfQmQCMDN5CEAPVmJGCAdAC2N/gDf1rpvjbKKLRqJGRkcgSjEWYaeWNfeB94uNgCxAawJrXVFTXeSz8JI1s5aN91DGJb8uX02/ZA8G8GsdTLpn1UQePAiyF3kRlvkFaSyEG4K4sOh71c+CcD0sExtLzdUFIyldXmVdiVVBZYl3BIRVB2vVek1loY0VZYHReeJGKSyTS4OoEZVn55YnzEkHEgDZrrm0PGdtKfZtU8SXlaVdO7B5GjZSyrs7BjK7lgvb47S6nVjihj5FNddbb/nLOC+UrQ4bx6CckRyguvvIwZJV/eicB1+orfqURBXjmi+OQv6X3/KvE8rDZEyPxOKj5mxP5A1ETRxO4h1WljUyE4MLOjt1sJMVZJOp3AO11JsbeNgnaVGcLd43bTyMXxGUbtuzx3tZj950NgT3DITck1J16BWlxbhMeojMcgNuqsDZ0axAZG+6wufoSDcEg7tKBPByHxL4H1cKvhH7QhVrPEAJOhtnD1v8Uyv1xXpUBptSr+76An1FywsR2IKkEHpau36TXZTTRG94+WRcWurrsR6jJXHzBqj/pL4MkckWqSNV5hMcrKoBZjZoi5HX3XW57soqFbRHhbidL2d2ta7Y1WvKe2fwUxhU/4LmX2crfztNqmt8ElCk/3k/OoI1teD5Qur5RIB/wD6GX4ib2Zx+TQzD6CqfVQ4qn5b/RMt+1G1GL8yx6vVBOzEm9goudupt8P8x3Ne4Jw6hlN1IuD6g1hd8mje1skk2vexDR3Hz2/oawwLhIy/de7r8G25g+pIb5s9VXCseZAi879CQjAAsBYfDpX2VAwKsAVIIIIuCDsQR3FeFavoNa8GTiVqXOKSNVu0sL8lDsZHg1itFFuSASkii5J35V/vGug6TwpkkjyBQ7QtFGl7rDGQAQW+87WGTAWsAo2F2rU2iJ1ulH+8Cn/2+o083/TzPzrpadK63s+OalKS33x8+ZzureJtIw6rVhBsMmtcIpGZA64gkXqPh40GYIQHVymLLsDHKshQkHveNlI+R2vYRXiQzh1THLmvjD0IV9yrB1jDQsgBk3zVlR16kA7Ol8LSRWddUWlUkhWjQQX+02CgcxR9pJbzm2XfpU8hnjjXBmzihjlKxyyeYe80XLBkLwlgccgpjKny/aAi1iG9DwiICsumZ2kjGySyGRH63Hm/VsbtZlsBfcEbVk4pqpH041EMd54GkvH7xyCPG67buBkHAG7BVt1rm/hL9JcsfGH0cuvGt0r5YzGMRlXEZkIRVF7XBTEX3tb0Pp4XTinD/aNbptQmpeAS6fFDgjB7FnaFxJcXZHJx3/VMeqgiueJP0dS6bmTadjLCWDGPEmWMGwflqgsyj3sQBYXABsBV2ihB0xj1EWzSSuFy8yK0ryRnJfckUFTdT5SNjtetaPjkmjt7TKJdIdl1JAWSI9k1IAxIPRZFAubAi5BOudcZrDJdF92nasgc/wDBfE4l4lAXPkUSKWIIjjkdLRh3PlRmGagEgnKuucS0qSo0ciB0YEMrC6sD1BFcp474jwjkiZHWSeWZzzVtzEd2KbEncRctSjeZQtiLCtXwt4/k0xEUzNJp7WFzd4fSzHrH2IJ8o3GwtU2vs6cNPxw38V1I+o7TWp1Tc1jP0LhwHQO6z6ZpXEEUphttnIAA5JfqqlHjBtY5CQgi+10TT4qLWAA2A2AA6ACq14elUTauMEE81JjvfaaMD/GJrfArVh9oNrVxF9lVOosVuV1jjbc3uL5Iw6rSRzW5iAlfdbo6H1RxZkPxUg15XUSQDzlpofxgDmoPV1XaRf2lAI2uDu1e69e2KiszmyqCSfQDcmsOz+1Zqars3z1MZV+BnnUyW5c5TYHyCNr36E5A7fK3zrVlheWN4JSBJa6uosCQbpIoJOLKwU2ubEA9xVWPA4tNo5tUsKRaoc+dXUASK7s7pCWXd18yxlDcHp6VfRXU0XwvXFB7GlrBqaJxKkUxFmwvb0yAyU/Ij81FblYtNpwi4j1Y/wAxLH/GstSEYivjC4tX2leg554u13KkSUyPDqYVdCRYNNDkCJI7gpKAbFozc+Y7XC5QPE+Py66Awe0mdHtukQiRRcEPJJ+JSAwVSCWA2tuOrcS4VHqEwlTIXuCCVZT6q6kMp7XBHUiqfxbwbBFvJrdesdiSVCSRqB1DNyGI/iNQL6bW81yx8/1/6ibRbVFfGs/L9/yVPRcLlMvJMD6g4lg8LRq+AIF5Y5GVQbm11bzG9gLG2PjOkMOoDppys2kieZQzqXdQYuej4EqLxybAE77/AAqy6fxdodHEV0X2sj7tLM7KGPQGSWSzSW7JGD6DG96rml1Uk8s0ihnmkDwRZqUMszfrXwO6xpig391YW9Ki3fDBQXxSezx+Pn+Mk56m67Kk2o9M+Xv64JuZgLPYhCeapNtg4tKpIuNi3M62IJtsKyMK2ItJ7Gw0TElFVeQzb5xbJZr9WRiEPwaM99vcujCqAqhVAsAAAAPQAbCqC6Lqm65LdfglaW1NeTNUGs+lW7AVH6+RkXMXspBYAXJTcNb4gHLbrjbvW9w6YZKQQQbEEbgg9CD3FeKPJkub2eCW4XGJdfI4Xy6aJYVb1eTGWa3wAEAv63q2KagPCO8Bk7ySzufmZpAPyUKPpUxLqQtdrVFRgl5HKzzJmDjELFUkRSzxSK4UWuwsyOovtco72v3tXJPFH6W9bpNVDNfTPo5S5WFd5xGj4nm3s0UpG9ugIKkXBrrP/iovUdrPCeh1Uonm0cMko+8yAk9PeHR+n3r1nszyVUo80bfBtUJJppI7GFxEc77GTEhwBbeyCIE367dQbRHifw3DCx18EKrqzJECV/24eWNGjkU+VgwI3tcEAg7VaI4FRcUUIN/dAFvja1q04eGAOrySvK63KZ4hVNiCVRFVb2JGRBIBIuL17g14MHGENRg0yzJJp5BeOZGRh8GFrj0Ive/wqxaqIMKipNMI/tCbKl2JPYLuT+QrFrcsK7IutwkcEnkeSBJHZpBgA4YlmBXylkY7ncE26jse1a0UtjZmGJ3VydiOtifX496leEoTp47jcjMj95uYB/UVb/0e+BBJOZWa0UEkRIAuXnX7VgGJ8qqTETtuchcb11Ntn9NTGfktvPH4/Bx9H962UPBv6ZLP4V4Y2n4fpJnjwZFfmrazcmV8gXHXJAImN9wFcdasMjYm1S5W4selVGfXNDM+jSBpRHGjo+SokaSM6pHIzbkjltYqrHEC4vufnXbOiV0e9WzR01MsPhJKfWBVLMwVQLkkgAD1JPStWCJpmDuCsSkFEIIZ2G6u4PQA7qp3vYmxAA19LoGZhJMwZgbqii0SHsQDu7ftN07Ba+avjJkYRwmymVI3mFiFLMFKxAgiSQb3PurY3uRjXKV1OU1Cvm9s9Fn3/BJnsbbQ+0zrGP1MDq8p7NItmiiHricZG9LRje5tZawaHRJDGsca2VRsNyd9ySTuxJJJJ3JJJ3rPXfaPSx0tSrj8/UgylxPIpSlSzEUpSgFKUoCE4pwOWW+GoWC/3o4VMtrm9pWOxINrgXHY164D4Ug0m6As+OOb2LhR91bAKi9NlABsCbnepmlY8Kzk94njBE+JfDy6yHAsY5FOUUii7RuOjW+8OxU9QT06ikc+TnvBIOVqRGj4m5jbBmVmU/fiYOm43HcBltXTa0OL8Fj1KhZAbqbo6nGSNrWyRux7EdCNiCNqh6zRx1EfCS5P+TdTc635HPptTzPKpaOdN2QqXt81Xd0PZ09Oo3WojhGj10h5mk08Z05J9+UpE5ucmgDRh1F/UFDvb1Nh8W+EtR7NKME1IVHKOPs9ShxO4W1i1u6Mt/w9qtPENQI9OXgwxEQMRteMLYYtZSLoos1gdwKg6TQcOVcvl09f48CbPVyeOBle8Mz6+ESRNoQF5hdcphdOYSz2YKVkXMswswYZ2IFr1N66ZsQGO9t7Cwv8rm35mtrgJkxIlmaRgBfJY8bn70ckSqGQ9QCMhte1eeIaa9XCjiOEaKJJzzIhRIa39NKxVgjBXxOJIuA1tiR3ANjatb2U36VIaXQ3Ug3sQQbGxsdtj2okT75R4SN4Z+kjSPEGlk5EgHnjkVwVa24Bxs49COot0qT4dK08vtBQpGIysQcWdg5VmkZeqA4IFU+a2RIF7Cs8V8NQya64LjJo84OU1pMMVzWUeQRFFXK9z5SPeNqvRas4t75K2cYYXA3y38mfS1Ur9I/GgsB0in7SdbPbqkJuHJ9MrFB82P3a2PFHjhYLxQYy6jod/s4fjIR1b+zG574jeqJp4GlkMkjM7Owya13kc7KqgWBJsAFFgAB0Aq00ek7z+7ZtBfcqNbrVUu6r3m9vQ98H4Y7soRQZHOMan3b93b9hB5m+gG7AHsHCOGJptOkK3IRdyfeZjdndrdWZizH4k1HeFfDY06mRwOc4ANtxGgN1jU9wOpb7zXPQACY1usWJM3NlBUE9luQLn0AJFz269K0a3VPUWcXRcj3R6VaeGOr5mvqtfZYpQbRllzNhsjIwUn0GRjue3U7XrBxHhjmUzRYFmRUdXJVWClmQhwCVKl37G+XwBrGs4014pv8AVzflyEXRFP8AspT0UDcKxspWynceba0XJUhY5b3HlXmFxb9kXJt/QfCq6cI2RcZcmTltuiObw00yMs8uKsLYQEr69ZT5m+gUdiCOu5w3w6kRVi7yFBZMsFWMWt5EjVVBtcXtexIFgSKlaVrr0lNeOCKWD1zk+bFKUqSYClKUApSlAKUpQCleJZQqlmICqCSTsABuSa0tDxgSPgY5IyVzTMKOYmwLLiTa11urWYZC4oCQpSlAavEpZFjLRRiRxbyFsMh3AY7BvS9h8apvEfE8WnukOStlc6eeOSJUJN2ZZSMY13JNs1P3R63yvEkan3gDb1ANvzrCcW1szOEknlnK9b4rnCK8Kww6XmgM0SswlkszqiuAnMB5ZVgm/mUZE3WpfS/pFUNy9Vp3ilCOziMiZV5bYPfGzbNfop6dTUlxDiGlEpeJpNRqEBCCMtqEhY3u3nbkwvY2uzKbbdCQaVJwy8jnUERxjO4D5zyyOQzO0q47bL7oQe+Au+beV6e+bShv79/Q9nqqYZc9vfv6l8/0o0YBLThQCwJdXjsVvkPOo3FmuO1j6VlTxRpiPLNn/wANJJD+SKSKr3BvHkA0sUDwSJIixxhVUGNnuqKUkvYKTb3rbE3B72j/AEaCC0OqngQdEUxvGo9FWZHwX0VSAOwrdOuyt4msPzWDCGojYsxefQxycdPlCaeZi7hVzXkqSQzb8yzWAViSFOw6VXPE2p1bLKplEXLIzSEkHFhdWMxsxBFx5Qm6sN+ptUPCfLzY9QZJSv2csoWRFDWPljjwSx2uVsT61UPCvFV1AkM4DyagKZL+4RhiEVegQC4A73JNyb1I0sG5ceMqO7TIeuv4YcHFhy5YKpo9FdsAOhACqNyWvZVXuTY/kSe5rpvhbwmILSygGaxxUbrECLEA/ecjYv8AQWF7x3gXg0cGo1MbXaeMqUdzcnTuLRY+hBR0Y9WKXJ3AF2rfrddLUPhW0V0NGh0UaVxt5k+ory6AgggEEWIO4IPUEd69UquLI0dBwkQmyPII7bRkhkX90sC6j0XLEdgK2otOq3xRVv1sAL/O1ZKV5gClKV6BSlKAUpSgFKUoBSla3E9OzwyIj4O0bhWFwVYqQGuNxY77UBX3n1Os08m0KRTLKmDczmqpyjOTjZXG91xOJ2ubXrY0M/PUabVLjqY1VrozKGt5efA6kMASSCOq5FTcEFobT6nSLIYhpp4pE2cadZ2XLqcpdKSrN+/5vUC9bssgi1kU7ZCBtMYg75XjfmK4EhfdcxYXb70YB3IvrTNriZ+OafVwwlodS8iggveONtSIx7xhYKEZh1xdGJ3AN7VTeIeMDGhOm1uoZ7Agu0ciONjbzxkJcbBlAte9j0rpyz1wDjmhOn1U8JIISV8bbDF7SoPorqv0q07Oqrum4TXQrtfKyqKnDxLbw79JTSEq+pmswyQhYEJHRkb7I2dT1sd79rGvmr8RQt70bzH+3kkmX/luxQfQVzUSYPfss4P0kAy/q5qxJuL1dafQafdSW69/nJS6nV3rGHs/f4NocSYOxjAjXJtkGIKsAxFh1s9yPS5A2rw0xJ3N6wswAuSAPU7AfWtvhPDZtT/q8Eko/GoCw/8AOeyH+EsfhVhxUaWO7SK/hu1D2TZheMOrIe43tsRe9iD2O3X4VZE8ca0w8p5oybW5qxlZiPW+ZUN8QvyAqm6NpeZIXCAglCgf3CjMpyJW5OQbcbWNSgG29vj6VrdVOrSslHPgY97fpG4RljPMkuGTat19kgnmMeBPKDRqqouIKiVlzVfMAFDd7CwG2LTzGN1ZVZQCQclxIZTiyehKkEEi422JrV4VrpdNqRLEFK4MrK5fEglTs2+LAqLWFrXv1FvczZu0jKvMZmZmC2uWJJ+Nhew36AVW0VamOtsjwRVLSw1zb6++RvvtqlpoNzbsX2XvHmX+TWgPpdaDsriGX/hTlUF/3ZRC3wGdXSubeF3WaGXTSe7IjKfUBhYkeh3v9KvHh7WNLpYnf9ZjjJtb7RLpJt++rVT62nurXE6Ds6/vaUSNKUqGWIpSlAKUpQClKUApSlAKUpQClKUBUeKaCTTSDlSYaduYxLRmTluzh7XVhijZSG7AgEWuLgV70nE1CkPK0oN7sIJCnS2N44yoHzJq10rDg8DcrXjBV34tGVxTnEWsBBBMSLdgeXivpuR9K5txzwdqefLK2nmXmyF1AEmpOJChQ7x5kPt5gdr9CRvXcaVv09s6JcceZovir48MuRwbh36MNdK4PI5aF1cNMyqLKBYFFJkDEjoVGx3I6VdNF+iO1uZq7DuIIlTf9+Qv/wBIrotK3y1t8v8Atj02Iy0lPWOfUrnDP0e6GEhhp1kcffmJma/qOZcL/CBVitX2lRW23lklJJYRw/jK2nl2/wDM6v8AL2matQGtrjU4aQuOjyTP9HmkYf41oBq7rRL/AI8PRHDa1Zvn6sySTFfu3Hc3At/NYf1qZm4Wh0Gm1UUrM8uAdbqytmrFwisQFaMg97WRr5GoR1yFv8gbfHe4ppY1j9xQCRubeY363bqb9/WoWv0N+osrlVa4KMstLqvA26S+qmE1OHE2sLy9+ROeF9WUnXa29rEgn03IrpPh82bUR9hNmB6CVEc/m/NrkmimxkU/EV1fgj3nc/iggP5NOCf6rUDtmvDjIs+xp7yiTtKUqgOiFKUoBSlKAUpSgFKUoBSlKAUpSgFKUoBSlKAUpSgPjGw6XrmGv/SbqtNrL6rSPDpTcctk+0xG/MWQErIwG5RSRb4i7dA8QaV5NJPHEzLI0UgQqxRg5U4kMNxvbeuCf6PySaeLV6hz7PJNaNJWYtMRHI6nzH3SVtfq1zbY3MiiEZZ4sdF57+HoabZNYx6/QkNauKxD+xi/qik1qQvcAnuL/nvWnP4g8iJILGNFXIbhwnlF7bhsce1rqd97BoeIxsMRKhK7HzDt0PXuN66/TWxUYwezSxhnJ6imXFKWMpvmSQNfQ1a/taDrIg+bKP8AOtc8Wj+62f7gLD+b3f61LdkV1Iiqk+SJFJLMPnXRuC8fVNRECpKvFFEzjpHI7uYlYftdNumSXFmuOTrI8hxFkB73Bf8AP3V+e/0q28CZeWsUcpSNDzmmWznNSMXAb9bGjYtI3pja4uRQ9sWRdazt4eZc9mQcJ5Ox0qO4DxXnw5MoWVCUlQG4SRbZAHupuGU91ZT3qRrmzpBSlKAUpSgFKUoBSlKAUpSgFKUoBSlKAUpSgFKUoBWN9MptdFNulwDb5elZKUBi9lT8C/yivLaGM9Y0PzUf9qz0pkGuOHx/7pP5V/7V69kT8C/yis1KAxeyJ0wX+UV6EQ/CPyFe6UB5VAOgA+X5V6pSgFKUoBSlKAUpSgFKUoBSlKAUpSgFKUoBSlKAUpSgFKUoBSlKAUpSgFKUoBSlKAUpSgFKUoBSlKAUpSg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data:image/jpeg;base64,/9j/4AAQSkZJRgABAQAAAQABAAD/2wCEAAkGBhQSEBQSExAUFRMWFBUaGBgVFhYVFBYYGBcVFxcYGBUXGyYeFxwlHRcVHy8gIycpLCwtFx4xNTAqNSw3LSkBCQoKDgwOGg8PGiwkHyQqLCssLCkrLCwyLywsLDAvLCwsMiwpLC8sLC0sLCwsKSwsLywsLCwsKiosLSwsLDQsKv/AABEIAOIA3wMBIgACEQEDEQH/xAAbAAEAAgMBAQAAAAAAAAAAAAAABQYDBAcCAf/EAEYQAAIBAwIEAwUEBwQIBwEAAAECAwAREgQhBRMxQQYiURQyYXGBI0JSkQczYnKCkqFjorHBFjRDU3OTstEVRIOUo7PSJP/EABsBAQACAwEBAAAAAAAAAAAAAAAEBQIDBgEH/8QAMREAAgIBAgMGBgEEAwAAAAAAAAECAxEEIRIxQQUTUWFx8CKBkaGx4dEUIzLxJELB/9oADAMBAAIRAxEAPwDuNKUoBSlKAUpSgFKUoBSlKAUpSgFKUoBSlKAUpSgFKUoBSlKAUpSgFKUoBSlKAUpSgFKUoBSlKAUqD1niF8yungEoUkM8knJiyGxVWCOzkHYkLiDcXuCB90XiUF1jniMLsbIchJDI34UlAHm9FcKTvYGseJZwZcLxnBN0pSsjEUpSgFKUoBSlKAUpSgFKUoBSlKAUpSgFKUoBSlKAUpSgFKUoBUX4j1zR6c4G0jlY0Pozm2XxxGT/ACQ1KVUPH2rKmADsJ3/lQRD/AO81hOXDFs20195ZGC6sqnGuNm4ii8sSAKoB7AWG/etXScbYApJ542FmVtwRUY+5vXxap+LLyfQ46SpV93wrB1Lwb4g5oaBnLPGAysxuzxMSFLHu6kFWPfyt96wmdfxmKEqrv5291FDPI3qRGgLEDubWHeuPcH4TLqpgkUkkKquTzo0kZWNz0RlIzLlNhuvkyN7AG4EJGTpdNmosvtE5dmnbbypzmJYyEb5X8ikWsWFpM9dGqPxczidXpIwucanlfjyJTUeNyZDFBo5ZpQbMoZFEd/8AeOLpGbb4swf9mszajiTMCE0Ua/gLTSsf/UCoB/Kf86h5+MjTIkMEN2IIjiTyrtuSznZB3LG5N+5Njqo+rfeZgT+COZ4ox8PIhdvmzWPoOlQX2q2srZGtaSXItCcS1qfrNJDIt9+ROQ9vgkyKp/5grd4dx2OYsq5LKou0UimOUD1xbqt9slup9aqmk1xia5hZf2gxkH13y/Na39freYFJjDMpurZYOlx1jcA4np8CLg7VlX2ss4meS0k1yJzhfHEnaRAGWSJsXRwAy+h2JDKexBNSNcyVNSZUtgZWLcwo9pHDy6d3ZgLLCoSARjzMTewG5tdX8RrGwE8UkKkgCRsWhuTYAyIxwvcWLhQegN9qtqtRCfJkWUHF7kxSlKkGApSlAKUpQClKUApSlAKUpQClKUApSlAKof6RX+1jHpBL/ekg/wDyKtXEfEengYJJMoci4QXeQj15aAtb42qjeOuNQzPCY2JPLnUhleNtzC48rqDbyNvUfUSXA1ncn9np/wBTB9MlP1WowRmPYH6nsPqbCrF4O8OrMrarUgGCK4VLXWV0/WOw+8ikFQvQkNfoKq3EtOXRgOqxzSW9TDDJKB/Min6V1pYhp9NFAnRI1HzsBc/G5ub/ABqnnNVV8fU6LtXUzc/6eDxnGTSinKx+awd2yk/fewC/JRhGPggqN0shW8agNKSXkP3ELnKxPc2sAvWwF7Cxr1xuVlhZkAZ8osQehYyoFv8AC5FbOg0QijCAlj1Zj7zsd2dviTv/AE6VRTm5Jzl1fv8AJXRgo/CjYEYve29rX72NiR/QflX0ivQrHNHkLZMPipsaiozPleWrTlgnTdJBKPwS2Vj8pY12/iU/MU0HE1mDWBV0OLowAdG62YAkbjcEEgjcE1u4HjK3RlGW+DaikxNxtv8A1ra9tZhgJrswa0UgjZHFvMMSFJ27ZAevrWixuDY+tiLG3+VRfPyY6eYWe2UbpdcsfvJ3SRCRcXPUEEgkCTp5yhLKMLqo2LBP+E+NGPUHQyKVGOUQJJC26xAt57W8yqwNgsgVnVRa51zb2R+JaIqxC6/SSERyr5bTR4ujbdEkBjYr0GX7Iq6+GeM+16SKfHFnXzr+CRSUkT+F1YfSuu01vHEobIcLwSlKVE8Z4yY2EaY5lS7M9ykaA2yYAgsSdgtxezG+28ltJZZgk5PCJalVXgPjLmagaeQxsXyMckYZVYqLlGjYko2N2BDMGCt7trG1V5GSksoysrlXLhmsMUpSsjAUpSgFKUoBSlKAVEeKeIyQ6ZjCpaZ2WOMABjm5Cg2O2wu2+3l3sKwazxWuRj08Z1DqSGKkJBGR1DzkEXHdUDsO6iq7xXxBJ/tdXY/7vSqEA+cr5OT2uuHyrVZbGC3ZIo09l0sQjkrfIdHZTMAC7h+WodppBtJ9rKCXCm6tKwFyDZVABOvxYKeWkYRcWDNKHiYrdWUgQ8xDMbMRta3a52rw7wAWTSxm3QygzN+cpY9h0tWlp+FS6iQhMZAtgysiLpk74lVAJJBBsMjuOlxVE1BTdmft+9/n+joZaS+mrMtvn19+BaOHeFmTka2DUR62FWJdFjwdo2R4pAoyIZgHa8ZAN1t12qe4hKoljVWvG0Pk3Jvhj3PU4sPjsaivC+gbSMzLhHn+sjid3hZh0dVk80TDoRcgi3SwtF8Xmn1E6SRzhQJbRnl3DkZX6vuirzLvtlcgWuDWi+6Fy4I7Lx/0V8e9c+8seWWcqD19QfqDcf1ArJeo2DX4yJp3fKUxs98cA2LKDiu4+90vtb4174dr87o20sdg6/4OvqjWuD8x1BAp5VySz79SZlZN6SYKLkH+FWY/koJrSIh1FyCCy7XUlJYz6XFnQ/A2rdBrQ4pwoS2ZWMcyjySr76n0P40J6obg/Pesa8J7vHmYSTMOj1jxy+zzNkWBaKSwBkVfeVwNhItwdrBgbgCxA1ePx8qWLVrtiyxy/tQyMF3/AHHZXB7DP1rTPFzPo+eyYT6ZkldetsffKnurR80D+IHcGpHxYmWjmQdXUIv77sqJ/eK1M4HCxZWMvD9+af8ABinmLx6oyxNjO6dmQSAejXKvb/4z8yT3qM8YSlIFmUXeKWN19dms4+sZkH1rchk5mtkI3WKNYye2btzGX5hRGf4xXjXQ86CWfFjCiPHDiLmfUTg6dTGPvKvMYA9CzXGy3O/SUSsujtyw36ftHt1qhW/sbHhjW8vVahusUk8KE+jGCFUb5FiqfNh6Grb4SFva0+6utmt8MxHK396RvzqieyvDp9bHIQsiJI7C9wkgUyqVNt0tyiD8D3rofheL7DmEENNJJMQfeAkYmMEdiI+WCPhV3oItNp9Nvpgq9XhtSXXci/HPE5ouWIpmiukreURkkq0AF80bazt0tVNk4vLLpXklfKSWUx5ABbxweUAgbe+0p2t16Crn4+QcqJrFjmy4qCzkNGx2VQSbMqE+gBJ6VzqXWAQRRWPNUy3RgVILzSOCf2bEeYXHbrtWeqlJNrphFn2VGqXA2t1JvPy2+5rxTMjpJG+LxuGU2BsbEbg7HZj+ddP8F+NU1kMYchdTj5lxZFYre7R32YEDKwJIB39a5dEQRtuB97sT3t61JcOgdQZF2dmVIfVpiRy8R3sfMfRVYnatOmulB8K5Ft2rpKr6u/bw0vr5HZ6UpVwcSKUpQClKUAqocb151MssOZTSwECYqcWnksGMIYbrGoK5W3YtjcANe31RPEOn5InhtbmO80Z/EHIMov8AiVyTb8Lp6G2q2TjHKJOlrjZbGMurIDiviIkCKFRHEosAoCgAdAANgPhUEzk0NfKp5Ze7Po1NEKY8MEeWewv2r7wad5eXC2SxABjEhKNNJJk32jDe20jsOiqFHmvRlBBB6VK+DtH9pPMRtdY1N+llRpLD43QX/s+3eNc1Gtsr+1I5hF+ePf0+5K8STGJYkVUMjqh5YxAB3kK26HBXsflX2ID2rEABY4FxA2A5jkbDtYQgfWtjUQhip7q1x+RU/wBGNa84wmWX7pUo59N8kY/C5cE/tjtVWnlY9fr/AKKlwxuZeL8KTUR4OOhDK1rlHHRhf6/MEiq5Pw2TNUEzxalQeVmzPFJ3PKna8q3AF42LAW3RwL1bb1HcawKYTKeUxXzgkGN7+RrjdLG1nB2PW3WsqLZRfD09+8Gu2tPc0OAeIJrhNUq3z5eajFkltcRzJ0BYEFXU4tcdCQKs16p8cbtNNppTeb2ZxzLAc0R/aaaaw6OjCUNboQCNiKm+I8QYacMpCySqAl+ilkLF2/ZRQ0jfBDUjU6ZScJVr/LbC5Z8vJmqueE+J8jR1mhP/AIbHqVUkyrq4iB1ZNRJPJB3FyGxA/wCM1Suu8N66Z0whjjRNwZZFJD2sGwTIHEE2F7XNzewFTXCOHzvpoF5MSQRckxRSFjMyxAcppGAxjbZWxAaxA361bB0rpJaKqclKS5LBUf1M0sI5twzwLPIuPPRNOrNe6NIdQ2RLs/nUurNe5JAffyBbXueh0r5qs8aMYwTHJGCke4xI5RY4MAbDdhYmxG4rNqNdHp0CWPkTZd7lUG+JOzsFBOIN9qwjxEvMwtf7TG4NwVKwsrjbcXniX61IhXCvaCwapTlPmVTx1CPbBEGVfaYUWQsQFWKJ3M8hJ2FoWfc9wtaHG+OaqWeV4VnfTll5cglbSx44LcKGkjL+YOcgGBDCx9JTxvErayN2AKwxxs4PeNpJNyPwCZNMx7eXfYVSeJcUkmclnub972H0qFqJKtvHN7/bBcdmaR6l8TxiO26zzJPQcfZecNS7JeIiNpJzMAVLPIoZnYrkoU9r8v1tWlqfDMupmggaJ4Xb7VHlUY4LbMgXIY2ZRyzZtwSABeomfQmQCMDN5CEAPVmJGCAdAC2N/gDf1rpvjbKKLRqJGRkcgSjEWYaeWNfeB94uNgCxAawJrXVFTXeSz8JI1s5aN91DGJb8uX02/ZA8G8GsdTLpn1UQePAiyF3kRlvkFaSyEG4K4sOh71c+CcD0sExtLzdUFIyldXmVdiVVBZYl3BIRVB2vVek1loY0VZYHReeJGKSyTS4OoEZVn55YnzEkHEgDZrrm0PGdtKfZtU8SXlaVdO7B5GjZSyrs7BjK7lgvb47S6nVjihj5FNddbb/nLOC+UrQ4bx6CckRyguvvIwZJV/eicB1+orfqURBXjmi+OQv6X3/KvE8rDZEyPxOKj5mxP5A1ETRxO4h1WljUyE4MLOjt1sJMVZJOp3AO11JsbeNgnaVGcLd43bTyMXxGUbtuzx3tZj950NgT3DITck1J16BWlxbhMeojMcgNuqsDZ0axAZG+6wufoSDcEg7tKBPByHxL4H1cKvhH7QhVrPEAJOhtnD1v8Uyv1xXpUBptSr+76An1FywsR2IKkEHpau36TXZTTRG94+WRcWurrsR6jJXHzBqj/pL4MkckWqSNV5hMcrKoBZjZoi5HX3XW57soqFbRHhbidL2d2ta7Y1WvKe2fwUxhU/4LmX2crfztNqmt8ElCk/3k/OoI1teD5Qur5RIB/wD6GX4ib2Zx+TQzD6CqfVQ4qn5b/RMt+1G1GL8yx6vVBOzEm9goudupt8P8x3Ne4Jw6hlN1IuD6g1hd8mje1skk2vexDR3Hz2/oawwLhIy/de7r8G25g+pIb5s9VXCseZAi879CQjAAsBYfDpX2VAwKsAVIIIIuCDsQR3FeFavoNa8GTiVqXOKSNVu0sL8lDsZHg1itFFuSASkii5J35V/vGug6TwpkkjyBQ7QtFGl7rDGQAQW+87WGTAWsAo2F2rU2iJ1ulH+8Cn/2+o083/TzPzrpadK63s+OalKS33x8+ZzureJtIw6rVhBsMmtcIpGZA64gkXqPh40GYIQHVymLLsDHKshQkHveNlI+R2vYRXiQzh1THLmvjD0IV9yrB1jDQsgBk3zVlR16kA7Ol8LSRWddUWlUkhWjQQX+02CgcxR9pJbzm2XfpU8hnjjXBmzihjlKxyyeYe80XLBkLwlgccgpjKny/aAi1iG9DwiICsumZ2kjGySyGRH63Hm/VsbtZlsBfcEbVk4pqpH041EMd54GkvH7xyCPG67buBkHAG7BVt1rm/hL9JcsfGH0cuvGt0r5YzGMRlXEZkIRVF7XBTEX3tb0Pp4XTinD/aNbptQmpeAS6fFDgjB7FnaFxJcXZHJx3/VMeqgiueJP0dS6bmTadjLCWDGPEmWMGwflqgsyj3sQBYXABsBV2ihB0xj1EWzSSuFy8yK0ryRnJfckUFTdT5SNjtetaPjkmjt7TKJdIdl1JAWSI9k1IAxIPRZFAubAi5BOudcZrDJdF92nasgc/wDBfE4l4lAXPkUSKWIIjjkdLRh3PlRmGagEgnKuucS0qSo0ciB0YEMrC6sD1BFcp474jwjkiZHWSeWZzzVtzEd2KbEncRctSjeZQtiLCtXwt4/k0xEUzNJp7WFzd4fSzHrH2IJ8o3GwtU2vs6cNPxw38V1I+o7TWp1Tc1jP0LhwHQO6z6ZpXEEUphttnIAA5JfqqlHjBtY5CQgi+10TT4qLWAA2A2AA6ACq14elUTauMEE81JjvfaaMD/GJrfArVh9oNrVxF9lVOosVuV1jjbc3uL5Iw6rSRzW5iAlfdbo6H1RxZkPxUg15XUSQDzlpofxgDmoPV1XaRf2lAI2uDu1e69e2KiszmyqCSfQDcmsOz+1Zqars3z1MZV+BnnUyW5c5TYHyCNr36E5A7fK3zrVlheWN4JSBJa6uosCQbpIoJOLKwU2ubEA9xVWPA4tNo5tUsKRaoc+dXUASK7s7pCWXd18yxlDcHp6VfRXU0XwvXFB7GlrBqaJxKkUxFmwvb0yAyU/Ij81FblYtNpwi4j1Y/wAxLH/GstSEYivjC4tX2leg554u13KkSUyPDqYVdCRYNNDkCJI7gpKAbFozc+Y7XC5QPE+Py66Awe0mdHtukQiRRcEPJJ+JSAwVSCWA2tuOrcS4VHqEwlTIXuCCVZT6q6kMp7XBHUiqfxbwbBFvJrdesdiSVCSRqB1DNyGI/iNQL6bW81yx8/1/6ibRbVFfGs/L9/yVPRcLlMvJMD6g4lg8LRq+AIF5Y5GVQbm11bzG9gLG2PjOkMOoDppys2kieZQzqXdQYuej4EqLxybAE77/AAqy6fxdodHEV0X2sj7tLM7KGPQGSWSzSW7JGD6DG96rml1Uk8s0ihnmkDwRZqUMszfrXwO6xpig391YW9Ki3fDBQXxSezx+Pn+Mk56m67Kk2o9M+Xv64JuZgLPYhCeapNtg4tKpIuNi3M62IJtsKyMK2ItJ7Gw0TElFVeQzb5xbJZr9WRiEPwaM99vcujCqAqhVAsAAAAPQAbCqC6Lqm65LdfglaW1NeTNUGs+lW7AVH6+RkXMXspBYAXJTcNb4gHLbrjbvW9w6YZKQQQbEEbgg9CD3FeKPJkub2eCW4XGJdfI4Xy6aJYVb1eTGWa3wAEAv63q2KagPCO8Bk7ySzufmZpAPyUKPpUxLqQtdrVFRgl5HKzzJmDjELFUkRSzxSK4UWuwsyOovtco72v3tXJPFH6W9bpNVDNfTPo5S5WFd5xGj4nm3s0UpG9ugIKkXBrrP/iovUdrPCeh1Uonm0cMko+8yAk9PeHR+n3r1nszyVUo80bfBtUJJppI7GFxEc77GTEhwBbeyCIE367dQbRHifw3DCx18EKrqzJECV/24eWNGjkU+VgwI3tcEAg7VaI4FRcUUIN/dAFvja1q04eGAOrySvK63KZ4hVNiCVRFVb2JGRBIBIuL17g14MHGENRg0yzJJp5BeOZGRh8GFrj0Ive/wqxaqIMKipNMI/tCbKl2JPYLuT+QrFrcsK7IutwkcEnkeSBJHZpBgA4YlmBXylkY7ncE26jse1a0UtjZmGJ3VydiOtifX496leEoTp47jcjMj95uYB/UVb/0e+BBJOZWa0UEkRIAuXnX7VgGJ8qqTETtuchcb11Ntn9NTGfktvPH4/Bx9H962UPBv6ZLP4V4Y2n4fpJnjwZFfmrazcmV8gXHXJAImN9wFcdasMjYm1S5W4selVGfXNDM+jSBpRHGjo+SokaSM6pHIzbkjltYqrHEC4vufnXbOiV0e9WzR01MsPhJKfWBVLMwVQLkkgAD1JPStWCJpmDuCsSkFEIIZ2G6u4PQA7qp3vYmxAA19LoGZhJMwZgbqii0SHsQDu7ftN07Ba+avjJkYRwmymVI3mFiFLMFKxAgiSQb3PurY3uRjXKV1OU1Cvm9s9Fn3/BJnsbbQ+0zrGP1MDq8p7NItmiiHricZG9LRje5tZawaHRJDGsca2VRsNyd9ySTuxJJJJ3JJJ3rPXfaPSx0tSrj8/UgylxPIpSlSzEUpSgFKUoCE4pwOWW+GoWC/3o4VMtrm9pWOxINrgXHY164D4Ug0m6As+OOb2LhR91bAKi9NlABsCbnepmlY8Kzk94njBE+JfDy6yHAsY5FOUUii7RuOjW+8OxU9QT06ikc+TnvBIOVqRGj4m5jbBmVmU/fiYOm43HcBltXTa0OL8Fj1KhZAbqbo6nGSNrWyRux7EdCNiCNqh6zRx1EfCS5P+TdTc635HPptTzPKpaOdN2QqXt81Xd0PZ09Oo3WojhGj10h5mk08Z05J9+UpE5ucmgDRh1F/UFDvb1Nh8W+EtR7NKME1IVHKOPs9ShxO4W1i1u6Mt/w9qtPENQI9OXgwxEQMRteMLYYtZSLoos1gdwKg6TQcOVcvl09f48CbPVyeOBle8Mz6+ESRNoQF5hdcphdOYSz2YKVkXMswswYZ2IFr1N66ZsQGO9t7Cwv8rm35mtrgJkxIlmaRgBfJY8bn70ckSqGQ9QCMhte1eeIaa9XCjiOEaKJJzzIhRIa39NKxVgjBXxOJIuA1tiR3ANjatb2U36VIaXQ3Ug3sQQbGxsdtj2okT75R4SN4Z+kjSPEGlk5EgHnjkVwVa24Bxs49COot0qT4dK08vtBQpGIysQcWdg5VmkZeqA4IFU+a2RIF7Cs8V8NQya64LjJo84OU1pMMVzWUeQRFFXK9z5SPeNqvRas4t75K2cYYXA3y38mfS1Ur9I/GgsB0in7SdbPbqkJuHJ9MrFB82P3a2PFHjhYLxQYy6jod/s4fjIR1b+zG574jeqJp4GlkMkjM7Owya13kc7KqgWBJsAFFgAB0Aq00ek7z+7ZtBfcqNbrVUu6r3m9vQ98H4Y7soRQZHOMan3b93b9hB5m+gG7AHsHCOGJptOkK3IRdyfeZjdndrdWZizH4k1HeFfDY06mRwOc4ANtxGgN1jU9wOpb7zXPQACY1usWJM3NlBUE9luQLn0AJFz269K0a3VPUWcXRcj3R6VaeGOr5mvqtfZYpQbRllzNhsjIwUn0GRjue3U7XrBxHhjmUzRYFmRUdXJVWClmQhwCVKl37G+XwBrGs4014pv8AVzflyEXRFP8AspT0UDcKxspWynceba0XJUhY5b3HlXmFxb9kXJt/QfCq6cI2RcZcmTltuiObw00yMs8uKsLYQEr69ZT5m+gUdiCOu5w3w6kRVi7yFBZMsFWMWt5EjVVBtcXtexIFgSKlaVrr0lNeOCKWD1zk+bFKUqSYClKUApSlAKUpQCleJZQqlmICqCSTsABuSa0tDxgSPgY5IyVzTMKOYmwLLiTa11urWYZC4oCQpSlAavEpZFjLRRiRxbyFsMh3AY7BvS9h8apvEfE8WnukOStlc6eeOSJUJN2ZZSMY13JNs1P3R63yvEkan3gDb1ANvzrCcW1szOEknlnK9b4rnCK8Kww6XmgM0SswlkszqiuAnMB5ZVgm/mUZE3WpfS/pFUNy9Vp3ilCOziMiZV5bYPfGzbNfop6dTUlxDiGlEpeJpNRqEBCCMtqEhY3u3nbkwvY2uzKbbdCQaVJwy8jnUERxjO4D5zyyOQzO0q47bL7oQe+Au+beV6e+bShv79/Q9nqqYZc9vfv6l8/0o0YBLThQCwJdXjsVvkPOo3FmuO1j6VlTxRpiPLNn/wANJJD+SKSKr3BvHkA0sUDwSJIixxhVUGNnuqKUkvYKTb3rbE3B72j/AEaCC0OqngQdEUxvGo9FWZHwX0VSAOwrdOuyt4msPzWDCGojYsxefQxycdPlCaeZi7hVzXkqSQzb8yzWAViSFOw6VXPE2p1bLKplEXLIzSEkHFhdWMxsxBFx5Qm6sN+ptUPCfLzY9QZJSv2csoWRFDWPljjwSx2uVsT61UPCvFV1AkM4DyagKZL+4RhiEVegQC4A73JNyb1I0sG5ceMqO7TIeuv4YcHFhy5YKpo9FdsAOhACqNyWvZVXuTY/kSe5rpvhbwmILSygGaxxUbrECLEA/ecjYv8AQWF7x3gXg0cGo1MbXaeMqUdzcnTuLRY+hBR0Y9WKXJ3AF2rfrddLUPhW0V0NGh0UaVxt5k+ory6AgggEEWIO4IPUEd69UquLI0dBwkQmyPII7bRkhkX90sC6j0XLEdgK2otOq3xRVv1sAL/O1ZKV5gClKV6BSlKAUpSgFKUoBSla3E9OzwyIj4O0bhWFwVYqQGuNxY77UBX3n1Os08m0KRTLKmDczmqpyjOTjZXG91xOJ2ubXrY0M/PUabVLjqY1VrozKGt5efA6kMASSCOq5FTcEFobT6nSLIYhpp4pE2cadZ2XLqcpdKSrN+/5vUC9bssgi1kU7ZCBtMYg75XjfmK4EhfdcxYXb70YB3IvrTNriZ+OafVwwlodS8iggveONtSIx7xhYKEZh1xdGJ3AN7VTeIeMDGhOm1uoZ7Agu0ciONjbzxkJcbBlAte9j0rpyz1wDjmhOn1U8JIISV8bbDF7SoPorqv0q07Oqrum4TXQrtfKyqKnDxLbw79JTSEq+pmswyQhYEJHRkb7I2dT1sd79rGvmr8RQt70bzH+3kkmX/luxQfQVzUSYPfss4P0kAy/q5qxJuL1dafQafdSW69/nJS6nV3rGHs/f4NocSYOxjAjXJtkGIKsAxFh1s9yPS5A2rw0xJ3N6wswAuSAPU7AfWtvhPDZtT/q8Eko/GoCw/8AOeyH+EsfhVhxUaWO7SK/hu1D2TZheMOrIe43tsRe9iD2O3X4VZE8ca0w8p5oybW5qxlZiPW+ZUN8QvyAqm6NpeZIXCAglCgf3CjMpyJW5OQbcbWNSgG29vj6VrdVOrSslHPgY97fpG4RljPMkuGTat19kgnmMeBPKDRqqouIKiVlzVfMAFDd7CwG2LTzGN1ZVZQCQclxIZTiyehKkEEi422JrV4VrpdNqRLEFK4MrK5fEglTs2+LAqLWFrXv1FvczZu0jKvMZmZmC2uWJJ+Nhew36AVW0VamOtsjwRVLSw1zb6++RvvtqlpoNzbsX2XvHmX+TWgPpdaDsriGX/hTlUF/3ZRC3wGdXSubeF3WaGXTSe7IjKfUBhYkeh3v9KvHh7WNLpYnf9ZjjJtb7RLpJt++rVT62nurXE6Ds6/vaUSNKUqGWIpSlAKUpQClKUApSlAKUpQClKUBUeKaCTTSDlSYaduYxLRmTluzh7XVhijZSG7AgEWuLgV70nE1CkPK0oN7sIJCnS2N44yoHzJq10rDg8DcrXjBV34tGVxTnEWsBBBMSLdgeXivpuR9K5txzwdqefLK2nmXmyF1AEmpOJChQ7x5kPt5gdr9CRvXcaVv09s6JcceZovir48MuRwbh36MNdK4PI5aF1cNMyqLKBYFFJkDEjoVGx3I6VdNF+iO1uZq7DuIIlTf9+Qv/wBIrotK3y1t8v8Atj02Iy0lPWOfUrnDP0e6GEhhp1kcffmJma/qOZcL/CBVitX2lRW23lklJJYRw/jK2nl2/wDM6v8AL2matQGtrjU4aQuOjyTP9HmkYf41oBq7rRL/AI8PRHDa1Zvn6sySTFfu3Hc3At/NYf1qZm4Wh0Gm1UUrM8uAdbqytmrFwisQFaMg97WRr5GoR1yFv8gbfHe4ppY1j9xQCRubeY363bqb9/WoWv0N+osrlVa4KMstLqvA26S+qmE1OHE2sLy9+ROeF9WUnXa29rEgn03IrpPh82bUR9hNmB6CVEc/m/NrkmimxkU/EV1fgj3nc/iggP5NOCf6rUDtmvDjIs+xp7yiTtKUqgOiFKUoBSlKAUpSgFKUoBSlKAUpSgFKUoBSlKAUpSgPjGw6XrmGv/SbqtNrL6rSPDpTcctk+0xG/MWQErIwG5RSRb4i7dA8QaV5NJPHEzLI0UgQqxRg5U4kMNxvbeuCf6PySaeLV6hz7PJNaNJWYtMRHI6nzH3SVtfq1zbY3MiiEZZ4sdF57+HoabZNYx6/QkNauKxD+xi/qik1qQvcAnuL/nvWnP4g8iJILGNFXIbhwnlF7bhsce1rqd97BoeIxsMRKhK7HzDt0PXuN66/TWxUYwezSxhnJ6imXFKWMpvmSQNfQ1a/taDrIg+bKP8AOtc8Wj+62f7gLD+b3f61LdkV1Iiqk+SJFJLMPnXRuC8fVNRECpKvFFEzjpHI7uYlYftdNumSXFmuOTrI8hxFkB73Bf8AP3V+e/0q28CZeWsUcpSNDzmmWznNSMXAb9bGjYtI3pja4uRQ9sWRdazt4eZc9mQcJ5Ox0qO4DxXnw5MoWVCUlQG4SRbZAHupuGU91ZT3qRrmzpBSlKAUpSgFKUoBSlKAUpSgFKUoBSlKAUpSgFKUoBWN9MptdFNulwDb5elZKUBi9lT8C/yivLaGM9Y0PzUf9qz0pkGuOHx/7pP5V/7V69kT8C/yis1KAxeyJ0wX+UV6EQ/CPyFe6UB5VAOgA+X5V6pSgFKUoBSlKAUpSgFKUoBSlKAUpSgFKUoBSlKAUpSgFKUoBSlKAUpSgFKUoBSlKAUpSgFKUoBSlKAUpSg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5" descr="D:\My private\Портфолио и инструкция\портфолио.456\0_11cf08_4dbd453a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3575891"/>
            <a:ext cx="2203241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2000">
                <a:schemeClr val="tx2">
                  <a:alpha val="50000"/>
                </a:schemeClr>
              </a:gs>
              <a:gs pos="100000">
                <a:srgbClr val="663012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/>
          </a:p>
        </p:txBody>
      </p:sp>
      <p:sp>
        <p:nvSpPr>
          <p:cNvPr id="4" name="Рамка 3"/>
          <p:cNvSpPr/>
          <p:nvPr/>
        </p:nvSpPr>
        <p:spPr>
          <a:xfrm rot="16200000" flipV="1">
            <a:off x="1535885" y="-750123"/>
            <a:ext cx="6143668" cy="8358246"/>
          </a:xfrm>
          <a:prstGeom prst="frame">
            <a:avLst>
              <a:gd name="adj1" fmla="val 7951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22313" y="5357826"/>
            <a:ext cx="7772400" cy="78581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</a:rPr>
              <a:t>РАЗДЕЛ "МОЯ УЧЁБА"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857225" y="857233"/>
            <a:ext cx="5500726" cy="4572031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0066"/>
                </a:solidFill>
                <a:latin typeface="Times New Roman"/>
                <a:ea typeface="Times New Roman"/>
              </a:rPr>
              <a:t>В этом разделе заголовки листов посвящены конкретному школьному предмету. Ученик наполняет этот раздел удачно написанными контрольными работами, интересными проектами, отзывами о прочитанных книгах, графиками роста скорости чтения, творческими работами. 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1987" name="Picture 3" descr="C:\Users\Галина\Desktop\Портфолио\solnet-ee-z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1500174"/>
            <a:ext cx="2161103" cy="3286148"/>
          </a:xfrm>
          <a:prstGeom prst="rect">
            <a:avLst/>
          </a:prstGeom>
          <a:noFill/>
        </p:spPr>
      </p:pic>
      <p:pic>
        <p:nvPicPr>
          <p:cNvPr id="10" name="Picture 2" descr="C:\Users\Галина\Desktop\Портфолио\solnet-ee-z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1500174"/>
            <a:ext cx="2161103" cy="3286148"/>
          </a:xfrm>
          <a:prstGeom prst="rect">
            <a:avLst/>
          </a:prstGeom>
          <a:noFill/>
        </p:spPr>
      </p:pic>
      <p:pic>
        <p:nvPicPr>
          <p:cNvPr id="11" name="Picture 3" descr="C:\Users\Галина\Desktop\Портфолио\solnet-ee-z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1500174"/>
            <a:ext cx="2161103" cy="3286148"/>
          </a:xfrm>
          <a:prstGeom prst="rect">
            <a:avLst/>
          </a:prstGeom>
          <a:noFill/>
        </p:spPr>
      </p:pic>
      <p:pic>
        <p:nvPicPr>
          <p:cNvPr id="12" name="Picture 4" descr="C:\Users\Галина\Desktop\Портфолио\solnet-ee-z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7" y="1500174"/>
            <a:ext cx="2161103" cy="3286148"/>
          </a:xfrm>
          <a:prstGeom prst="rect">
            <a:avLst/>
          </a:prstGeom>
          <a:noFill/>
        </p:spPr>
      </p:pic>
      <p:pic>
        <p:nvPicPr>
          <p:cNvPr id="13" name="Picture 5" descr="C:\Users\Галина\Desktop\Портфолио\solnet-ee-z1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72198" y="1500174"/>
            <a:ext cx="2161102" cy="3286148"/>
          </a:xfrm>
          <a:prstGeom prst="rect">
            <a:avLst/>
          </a:prstGeom>
          <a:noFill/>
        </p:spPr>
      </p:pic>
      <p:pic>
        <p:nvPicPr>
          <p:cNvPr id="14" name="Picture 6" descr="C:\Users\Галина\Desktop\Портфолио\solnet-ee-z1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72197" y="1500174"/>
            <a:ext cx="2161103" cy="3286148"/>
          </a:xfrm>
          <a:prstGeom prst="rect">
            <a:avLst/>
          </a:prstGeom>
          <a:noFill/>
        </p:spPr>
      </p:pic>
      <p:pic>
        <p:nvPicPr>
          <p:cNvPr id="15" name="Picture 7" descr="C:\Users\Галина\Desktop\Портфолио\solnet-ee-z1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00760" y="1500173"/>
            <a:ext cx="2214578" cy="3367461"/>
          </a:xfrm>
          <a:prstGeom prst="rect">
            <a:avLst/>
          </a:prstGeom>
          <a:noFill/>
        </p:spPr>
      </p:pic>
      <p:pic>
        <p:nvPicPr>
          <p:cNvPr id="16" name="Picture 8" descr="C:\Users\Галина\Desktop\Портфолио\solnet-ee-z16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00760" y="1500174"/>
            <a:ext cx="2214578" cy="3367460"/>
          </a:xfrm>
          <a:prstGeom prst="rect">
            <a:avLst/>
          </a:prstGeom>
          <a:noFill/>
        </p:spPr>
      </p:pic>
      <p:pic>
        <p:nvPicPr>
          <p:cNvPr id="17" name="Picture 9" descr="C:\Users\Галина\Desktop\Портфолио\solnet-ee-z17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00760" y="1500174"/>
            <a:ext cx="2161102" cy="3286148"/>
          </a:xfrm>
          <a:prstGeom prst="rect">
            <a:avLst/>
          </a:prstGeom>
          <a:noFill/>
        </p:spPr>
      </p:pic>
      <p:pic>
        <p:nvPicPr>
          <p:cNvPr id="18" name="Picture 10" descr="C:\Users\Галина\Desktop\Портфолио\solnet-ee-z18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215074" y="1500174"/>
            <a:ext cx="2161103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2000">
                <a:schemeClr val="tx2">
                  <a:alpha val="50000"/>
                </a:schemeClr>
              </a:gs>
              <a:gs pos="100000">
                <a:srgbClr val="663012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/>
          </a:p>
        </p:txBody>
      </p:sp>
      <p:sp>
        <p:nvSpPr>
          <p:cNvPr id="4" name="Рамка 3"/>
          <p:cNvSpPr/>
          <p:nvPr/>
        </p:nvSpPr>
        <p:spPr>
          <a:xfrm rot="16200000" flipV="1">
            <a:off x="1535885" y="-750123"/>
            <a:ext cx="6143668" cy="8358246"/>
          </a:xfrm>
          <a:prstGeom prst="frame">
            <a:avLst>
              <a:gd name="adj1" fmla="val 7951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282" y="5000636"/>
            <a:ext cx="7786742" cy="14287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</a:rPr>
              <a:t>РАЗДЕЛ "МОЯ ОБЩЕСТВЕННАЯ РАБОТА"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928661" y="857233"/>
            <a:ext cx="5715041" cy="4357717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0066"/>
                </a:solidFill>
                <a:latin typeface="Times New Roman"/>
                <a:ea typeface="Times New Roman"/>
              </a:rPr>
              <a:t>Все мероприятия, которые проводятся вне рамок учебной деятельности можно отнести к общественной работе (поручениям). Может быть, ребенок играл роль в школьном спектакле, или читал </a:t>
            </a:r>
            <a:r>
              <a:rPr lang="ru-RU" sz="2400" b="1" u="sng" dirty="0" smtClean="0">
                <a:solidFill>
                  <a:srgbClr val="0000CC"/>
                </a:solidFill>
                <a:latin typeface="Times New Roman"/>
                <a:ea typeface="Times New Roman"/>
                <a:hlinkClick r:id="rId4"/>
              </a:rPr>
              <a:t>стихи</a:t>
            </a:r>
            <a:r>
              <a:rPr lang="ru-RU" sz="2400" b="1" dirty="0" smtClean="0">
                <a:solidFill>
                  <a:srgbClr val="000066"/>
                </a:solidFill>
                <a:latin typeface="Times New Roman"/>
                <a:ea typeface="Times New Roman"/>
              </a:rPr>
              <a:t> на торжественной линейке, или оформил </a:t>
            </a:r>
            <a:r>
              <a:rPr lang="ru-RU" sz="2400" b="1" u="sng" dirty="0" smtClean="0">
                <a:solidFill>
                  <a:srgbClr val="0000CC"/>
                </a:solidFill>
                <a:latin typeface="Times New Roman"/>
                <a:ea typeface="Times New Roman"/>
                <a:hlinkClick r:id="rId5"/>
              </a:rPr>
              <a:t>стенгазету</a:t>
            </a:r>
            <a:r>
              <a:rPr lang="ru-RU" sz="2400" b="1" dirty="0" smtClean="0">
                <a:solidFill>
                  <a:srgbClr val="000066"/>
                </a:solidFill>
                <a:latin typeface="Times New Roman"/>
                <a:ea typeface="Times New Roman"/>
              </a:rPr>
              <a:t> к празднику или выступал на утреннике… Вариантов очень много. Оформлять этот раздел желательно с использованием фотографий и кратких сообщений на тему. 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5058" name="Picture 2" descr="C:\Users\Галина\Desktop\Портфолио\solnet-ee-z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1643050"/>
            <a:ext cx="2114107" cy="3214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2000">
                <a:schemeClr val="tx2">
                  <a:alpha val="50000"/>
                </a:schemeClr>
              </a:gs>
              <a:gs pos="100000">
                <a:srgbClr val="663012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/>
          </a:p>
        </p:txBody>
      </p:sp>
      <p:sp>
        <p:nvSpPr>
          <p:cNvPr id="4" name="Рамка 3"/>
          <p:cNvSpPr/>
          <p:nvPr/>
        </p:nvSpPr>
        <p:spPr>
          <a:xfrm rot="16200000" flipV="1">
            <a:off x="1535885" y="-750123"/>
            <a:ext cx="6143668" cy="8358246"/>
          </a:xfrm>
          <a:prstGeom prst="frame">
            <a:avLst>
              <a:gd name="adj1" fmla="val 7951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85786" y="4929198"/>
            <a:ext cx="7423207" cy="14287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</a:rPr>
              <a:t>РАЗДЕЛ "МОЁ ТВОРЧЕСТВО"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000100" y="785794"/>
            <a:ext cx="5715041" cy="4429156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0066"/>
                </a:solidFill>
                <a:latin typeface="Times New Roman"/>
                <a:ea typeface="Times New Roman"/>
              </a:rPr>
              <a:t>В этот раздел ребенок помещает свои творческие работы: </a:t>
            </a:r>
            <a:r>
              <a:rPr lang="ru-RU" sz="2800" b="1" u="sng" dirty="0" smtClean="0">
                <a:solidFill>
                  <a:srgbClr val="0000CC"/>
                </a:solidFill>
                <a:latin typeface="Times New Roman"/>
                <a:ea typeface="Times New Roman"/>
                <a:hlinkClick r:id="rId4"/>
              </a:rPr>
              <a:t>рисунки</a:t>
            </a:r>
            <a:r>
              <a:rPr lang="ru-RU" sz="2800" b="1" dirty="0" smtClean="0">
                <a:solidFill>
                  <a:srgbClr val="000066"/>
                </a:solidFill>
                <a:latin typeface="Times New Roman"/>
                <a:ea typeface="Times New Roman"/>
              </a:rPr>
              <a:t>, сказки, стихи. Если выполнена объемная работа (поделка), нужно поместить ее фотографию. Родителям необходимо предоставить полную свободу ребенку при наполнении этого раздела!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0" name="Picture 3" descr="D:\My private\Портфолио и инструкция\Листы портфолио и инструкция по заполнению\Resize of 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476672"/>
            <a:ext cx="2116039" cy="307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2000">
                <a:schemeClr val="tx2">
                  <a:alpha val="50000"/>
                </a:schemeClr>
              </a:gs>
              <a:gs pos="100000">
                <a:srgbClr val="663012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/>
          </a:p>
        </p:txBody>
      </p:sp>
      <p:sp>
        <p:nvSpPr>
          <p:cNvPr id="4" name="Рамка 3"/>
          <p:cNvSpPr/>
          <p:nvPr/>
        </p:nvSpPr>
        <p:spPr>
          <a:xfrm rot="16200000" flipV="1">
            <a:off x="1535885" y="-750123"/>
            <a:ext cx="6143668" cy="8358246"/>
          </a:xfrm>
          <a:prstGeom prst="frame">
            <a:avLst>
              <a:gd name="adj1" fmla="val 7951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85786" y="4929198"/>
            <a:ext cx="7423207" cy="14287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</a:rPr>
              <a:t>РАЗДЕЛ "МОИ ВПЕЧАТЛЕНИЯ"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000100" y="785794"/>
            <a:ext cx="5715041" cy="4143404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0066"/>
                </a:solidFill>
                <a:latin typeface="Times New Roman"/>
                <a:ea typeface="Times New Roman"/>
              </a:rPr>
              <a:t>Дети принимают активное участие в экскурсионно-познавательных программах, ходят в театр, на выставки, посещают музеи. Необходимо в завершение экскурсии или похода предложить ребенку творческое домашнее задание, выполняя которое, он не только вспомнит содержание экскурсии, но и получит возможность выразить свои впечатления.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7106" name="Picture 2" descr="C:\Users\Галина\Desktop\Портфолио\solnet-ee-z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1285860"/>
            <a:ext cx="2396006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2000">
                <a:schemeClr val="tx2">
                  <a:alpha val="50000"/>
                </a:schemeClr>
              </a:gs>
              <a:gs pos="100000">
                <a:srgbClr val="663012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/>
          </a:p>
        </p:txBody>
      </p:sp>
      <p:sp>
        <p:nvSpPr>
          <p:cNvPr id="4" name="Рамка 3"/>
          <p:cNvSpPr/>
          <p:nvPr/>
        </p:nvSpPr>
        <p:spPr>
          <a:xfrm rot="16200000" flipV="1">
            <a:off x="1535885" y="-750123"/>
            <a:ext cx="6143668" cy="8358246"/>
          </a:xfrm>
          <a:prstGeom prst="frame">
            <a:avLst>
              <a:gd name="adj1" fmla="val 7951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42910" y="4929198"/>
            <a:ext cx="7566083" cy="14287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</a:rPr>
              <a:t>РАЗДЕЛ "МОИ ДОСТИЖЕНИЯ"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000100" y="785794"/>
            <a:ext cx="5715041" cy="4143404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0066"/>
                </a:solidFill>
                <a:latin typeface="Times New Roman"/>
                <a:ea typeface="Times New Roman"/>
              </a:rPr>
              <a:t>Здесь размещаются грамоты, сертификаты, дипломы, благодарственные письма, а также итоговые аттестационные ведомости. </a:t>
            </a:r>
          </a:p>
          <a:p>
            <a:r>
              <a:rPr lang="ru-RU" sz="2800" b="1" dirty="0" smtClean="0">
                <a:solidFill>
                  <a:srgbClr val="000066"/>
                </a:solidFill>
                <a:latin typeface="Times New Roman"/>
                <a:ea typeface="Times New Roman"/>
              </a:rPr>
              <a:t>Лучше выбрать расположение не в порядке значимости, а, например, в хронологическом порядке. 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0" name="Picture 2" descr="D:\My private\Портфолио и инструкция\наталия порт 1\пнгшщщ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620688"/>
            <a:ext cx="2461716" cy="356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2000">
                <a:schemeClr val="tx2">
                  <a:alpha val="50000"/>
                </a:schemeClr>
              </a:gs>
              <a:gs pos="100000">
                <a:srgbClr val="663012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/>
          </a:p>
        </p:txBody>
      </p:sp>
      <p:sp>
        <p:nvSpPr>
          <p:cNvPr id="4" name="Рамка 3"/>
          <p:cNvSpPr/>
          <p:nvPr/>
        </p:nvSpPr>
        <p:spPr>
          <a:xfrm rot="16200000" flipV="1">
            <a:off x="1535885" y="-750123"/>
            <a:ext cx="6143668" cy="8358246"/>
          </a:xfrm>
          <a:prstGeom prst="frame">
            <a:avLst>
              <a:gd name="adj1" fmla="val 7951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5" y="3861048"/>
            <a:ext cx="5500727" cy="14287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0066"/>
                </a:solidFill>
                <a:latin typeface="Times New Roman"/>
                <a:ea typeface="Times New Roman"/>
              </a:rPr>
              <a:t>РАЗДЕЛ </a:t>
            </a:r>
            <a:br>
              <a:rPr lang="ru-RU" dirty="0" smtClean="0">
                <a:solidFill>
                  <a:srgbClr val="000066"/>
                </a:solidFill>
                <a:latin typeface="Times New Roman"/>
                <a:ea typeface="Times New Roman"/>
              </a:rPr>
            </a:br>
            <a:r>
              <a:rPr lang="ru-RU" dirty="0" smtClean="0">
                <a:solidFill>
                  <a:srgbClr val="000066"/>
                </a:solidFill>
                <a:latin typeface="Times New Roman"/>
                <a:ea typeface="Times New Roman"/>
              </a:rPr>
              <a:t>"ОТЗЫВЫ И </a:t>
            </a:r>
            <a:br>
              <a:rPr lang="ru-RU" dirty="0" smtClean="0">
                <a:solidFill>
                  <a:srgbClr val="000066"/>
                </a:solidFill>
                <a:latin typeface="Times New Roman"/>
                <a:ea typeface="Times New Roman"/>
              </a:rPr>
            </a:br>
            <a:r>
              <a:rPr lang="ru-RU" dirty="0" smtClean="0">
                <a:solidFill>
                  <a:srgbClr val="000066"/>
                </a:solidFill>
                <a:latin typeface="Times New Roman"/>
                <a:ea typeface="Times New Roman"/>
              </a:rPr>
              <a:t>      ПОЖЕЛАНИЯ" </a:t>
            </a:r>
            <a:r>
              <a:rPr lang="ru-RU" dirty="0" smtClean="0">
                <a:solidFill>
                  <a:srgbClr val="FF0000"/>
                </a:solidFill>
                <a:latin typeface="Times New Roman"/>
                <a:ea typeface="Times New Roman"/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901955" y="188640"/>
            <a:ext cx="5000660" cy="3384376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0066"/>
                </a:solidFill>
                <a:latin typeface="Times New Roman"/>
                <a:ea typeface="Times New Roman"/>
              </a:rPr>
              <a:t>Здесь учителя могут высказать свои рекомендации и пожелания, например, по итогам учебного года. 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9154" name="Picture 2" descr="C:\Users\Галина\Desktop\Портфолио\solnet-ee-z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857232"/>
            <a:ext cx="2683692" cy="40807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2000">
                <a:schemeClr val="tx2">
                  <a:alpha val="50000"/>
                </a:schemeClr>
              </a:gs>
              <a:gs pos="100000">
                <a:srgbClr val="663012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/>
          </a:p>
        </p:txBody>
      </p:sp>
      <p:sp>
        <p:nvSpPr>
          <p:cNvPr id="4" name="Рамка 3"/>
          <p:cNvSpPr/>
          <p:nvPr/>
        </p:nvSpPr>
        <p:spPr>
          <a:xfrm rot="16200000" flipV="1">
            <a:off x="1535885" y="-750123"/>
            <a:ext cx="6143668" cy="8358246"/>
          </a:xfrm>
          <a:prstGeom prst="frame">
            <a:avLst>
              <a:gd name="adj1" fmla="val 7951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42910" y="4929198"/>
            <a:ext cx="7566083" cy="14287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0066"/>
                </a:solidFill>
                <a:latin typeface="Times New Roman"/>
                <a:ea typeface="Times New Roman"/>
              </a:rPr>
              <a:t>РАЗДЕЛ "РАБОТЫ, КОТОРЫМИ Я ГОРЖУСЬ" </a:t>
            </a:r>
            <a:r>
              <a:rPr lang="ru-RU" dirty="0" smtClean="0">
                <a:solidFill>
                  <a:srgbClr val="FF0000"/>
                </a:solidFill>
                <a:latin typeface="Times New Roman"/>
                <a:ea typeface="Times New Roman"/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928662" y="785794"/>
            <a:ext cx="5286412" cy="4143404"/>
          </a:xfrm>
        </p:spPr>
        <p:txBody>
          <a:bodyPr/>
          <a:lstStyle/>
          <a:p>
            <a:r>
              <a:rPr lang="ru-RU" b="1" dirty="0" smtClean="0">
                <a:solidFill>
                  <a:srgbClr val="000066"/>
                </a:solidFill>
                <a:latin typeface="Times New Roman"/>
                <a:ea typeface="Times New Roman"/>
              </a:rPr>
              <a:t>В начале нового учебного года необходимо внимательно изучить </a:t>
            </a:r>
            <a:r>
              <a:rPr lang="ru-RU" b="1" dirty="0" err="1" smtClean="0">
                <a:solidFill>
                  <a:srgbClr val="000066"/>
                </a:solidFill>
                <a:latin typeface="Times New Roman"/>
                <a:ea typeface="Times New Roman"/>
              </a:rPr>
              <a:t>портфолио</a:t>
            </a:r>
            <a:r>
              <a:rPr lang="ru-RU" b="1" dirty="0" smtClean="0">
                <a:solidFill>
                  <a:srgbClr val="000066"/>
                </a:solidFill>
                <a:latin typeface="Times New Roman"/>
                <a:ea typeface="Times New Roman"/>
              </a:rPr>
              <a:t>, проанализировать собранный в нем материал. При переходе в старший класс содержимое всех разделов надо полностью обновить.</a:t>
            </a:r>
            <a:br>
              <a:rPr lang="ru-RU" b="1" dirty="0" smtClean="0">
                <a:solidFill>
                  <a:srgbClr val="000066"/>
                </a:solidFill>
                <a:latin typeface="Times New Roman"/>
                <a:ea typeface="Times New Roman"/>
              </a:rPr>
            </a:br>
            <a:r>
              <a:rPr lang="ru-RU" b="1" dirty="0" smtClean="0">
                <a:solidFill>
                  <a:srgbClr val="000066"/>
                </a:solidFill>
                <a:latin typeface="Times New Roman"/>
                <a:ea typeface="Times New Roman"/>
              </a:rPr>
              <a:t>Менее значимые работы и документы извлекаются (можно поместить в отдельную папку), а то, что представляет большую ценность, размещается в специальном разделе. Его можно озаглавить "РАБОТЫ, КОТОРЫМИ Я ГОРЖУСЬ" 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0178" name="Picture 2" descr="C:\Users\Галина\Desktop\Портфолио\solnet-ee-z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5646" y="1000108"/>
            <a:ext cx="2489967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2000">
                <a:schemeClr val="tx2">
                  <a:alpha val="50000"/>
                </a:schemeClr>
              </a:gs>
              <a:gs pos="100000">
                <a:srgbClr val="663012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/>
          </a:p>
        </p:txBody>
      </p:sp>
      <p:sp>
        <p:nvSpPr>
          <p:cNvPr id="4" name="Рамка 3"/>
          <p:cNvSpPr/>
          <p:nvPr/>
        </p:nvSpPr>
        <p:spPr>
          <a:xfrm rot="16200000" flipV="1">
            <a:off x="1535885" y="-750123"/>
            <a:ext cx="6143668" cy="8358246"/>
          </a:xfrm>
          <a:prstGeom prst="frame">
            <a:avLst>
              <a:gd name="adj1" fmla="val 7951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88958" y="116632"/>
            <a:ext cx="7566083" cy="714404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Важно помнить! </a:t>
            </a:r>
            <a:r>
              <a:rPr lang="ru-RU" dirty="0" smtClean="0">
                <a:solidFill>
                  <a:srgbClr val="FF0000"/>
                </a:solidFill>
                <a:latin typeface="Times New Roman"/>
                <a:ea typeface="Times New Roman"/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971314" y="-99392"/>
            <a:ext cx="7272808" cy="4176464"/>
          </a:xfrm>
        </p:spPr>
        <p:txBody>
          <a:bodyPr/>
          <a:lstStyle/>
          <a:p>
            <a:endParaRPr lang="ru-RU" b="1" dirty="0" smtClean="0">
              <a:solidFill>
                <a:schemeClr val="bg2">
                  <a:lumMod val="10000"/>
                </a:schemeClr>
              </a:solidFill>
              <a:cs typeface="Arial" pitchFamily="34" charset="0"/>
            </a:endParaRPr>
          </a:p>
          <a:p>
            <a:endParaRPr lang="ru-RU" b="1" dirty="0" smtClean="0">
              <a:solidFill>
                <a:schemeClr val="bg2">
                  <a:lumMod val="10000"/>
                </a:schemeClr>
              </a:solidFill>
              <a:cs typeface="Arial" pitchFamily="34" charset="0"/>
            </a:endParaRPr>
          </a:p>
          <a:p>
            <a:endParaRPr lang="ru-RU" b="1" dirty="0">
              <a:solidFill>
                <a:schemeClr val="bg2">
                  <a:lumMod val="10000"/>
                </a:schemeClr>
              </a:solidFill>
              <a:cs typeface="Arial" pitchFamily="34" charset="0"/>
            </a:endParaRPr>
          </a:p>
          <a:p>
            <a:endParaRPr lang="ru-RU" b="1" dirty="0">
              <a:solidFill>
                <a:schemeClr val="bg2">
                  <a:lumMod val="10000"/>
                </a:schemeClr>
              </a:solidFill>
              <a:cs typeface="Arial" pitchFamily="34" charset="0"/>
            </a:endParaRPr>
          </a:p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cs typeface="Arial" pitchFamily="34" charset="0"/>
              </a:rPr>
              <a:t>В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cs typeface="Arial" pitchFamily="34" charset="0"/>
              </a:rPr>
              <a:t>самом начале, когда ребенок только начинает работать над составлением портфолио, без помощи родителей ему не обойтись. Но по мере того, как он взрослеет эту помощь надо сводить к минимуму. Старайтесь с самого начала построить работу ребенка таким образом, чтобы он сам прикладывал определенные усилия к формированию портфолио. В процессе работы неизбежно происходит процесс осмысления своих достижений, формирование личного отношения к полученным результатам и осознание своих возможностей.</a:t>
            </a:r>
          </a:p>
          <a:p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7" name="Picture 2" descr="https://encrypted-tbn0.gstatic.com/images?q=tbn:ANd9GcSqEEsqFbxv66v0_56iObClGeMaP8IqLR2pALcqTCAATbgYff2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03461" y="3573016"/>
            <a:ext cx="4860827" cy="2448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629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928688" y="1285875"/>
            <a:ext cx="7786687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FF3300"/>
                </a:solidFill>
                <a:latin typeface="Arial" pitchFamily="34" charset="0"/>
              </a:rPr>
              <a:t/>
            </a:r>
            <a:br>
              <a:rPr lang="ru-RU" dirty="0">
                <a:solidFill>
                  <a:srgbClr val="FF3300"/>
                </a:solidFill>
                <a:latin typeface="Arial" pitchFamily="34" charset="0"/>
              </a:rPr>
            </a:br>
            <a:r>
              <a:rPr lang="ru-RU" sz="2800" b="1" dirty="0">
                <a:solidFill>
                  <a:prstClr val="black"/>
                </a:solidFill>
                <a:latin typeface="Arial" pitchFamily="34" charset="0"/>
              </a:rPr>
              <a:t>"У каждого ученика будет "портфолио", то есть индивидуальный "портфель" образовательных достижений - результаты районных, областных олимпиад, интересные самостоятельные проекты и творческие работы. Это очень важно при определении готовности школьника к углубленному изучению ряда предметов"</a:t>
            </a:r>
          </a:p>
        </p:txBody>
      </p:sp>
      <p:pic>
        <p:nvPicPr>
          <p:cNvPr id="3" name="TextBox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3775" y="622300"/>
            <a:ext cx="7656513" cy="1066800"/>
          </a:xfrm>
          <a:prstGeom prst="rect">
            <a:avLst/>
          </a:prstGeom>
          <a:noFill/>
        </p:spPr>
      </p:pic>
      <p:pic>
        <p:nvPicPr>
          <p:cNvPr id="6148" name="Picture 2" descr="D:\My private\картинки Татьяны\85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13" y="3571875"/>
            <a:ext cx="1352551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55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428604"/>
            <a:ext cx="750099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i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Основные цели и задачи ведения </a:t>
            </a:r>
            <a:r>
              <a:rPr lang="ru-RU" sz="2800" b="1" i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портфолио</a:t>
            </a:r>
            <a:endParaRPr lang="ru-RU" sz="28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94884" y="999969"/>
            <a:ext cx="85696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Arial" pitchFamily="34" charset="0"/>
              </a:rPr>
              <a:t>► Создание </a:t>
            </a:r>
            <a:r>
              <a:rPr lang="ru-RU" sz="2000" b="1" dirty="0">
                <a:latin typeface="Arial" pitchFamily="34" charset="0"/>
              </a:rPr>
              <a:t>ситуации успеха для каждого ученика, повышение самооценки и уверенности в собственных возможностях.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94881" y="1737425"/>
            <a:ext cx="856960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Arial" pitchFamily="34" charset="0"/>
              </a:rPr>
              <a:t>► </a:t>
            </a:r>
            <a:r>
              <a:rPr lang="ru-RU" sz="2000" b="1" dirty="0">
                <a:latin typeface="Arial" pitchFamily="34" charset="0"/>
              </a:rPr>
              <a:t>Максимальное раскрытие индивидуальных способностей каждого ребенка, создание условий для его самореализации и </a:t>
            </a:r>
            <a:r>
              <a:rPr lang="ru-RU" sz="2000" b="1" dirty="0" err="1">
                <a:latin typeface="Arial" pitchFamily="34" charset="0"/>
              </a:rPr>
              <a:t>самоактуализации</a:t>
            </a:r>
            <a:r>
              <a:rPr lang="ru-RU" sz="2000" b="1" dirty="0">
                <a:latin typeface="Arial" pitchFamily="34" charset="0"/>
              </a:rPr>
              <a:t> в различных областях школьной и внешкольной жизни.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31213" y="3058330"/>
            <a:ext cx="842559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Arial" pitchFamily="34" charset="0"/>
              </a:rPr>
              <a:t>► </a:t>
            </a:r>
            <a:r>
              <a:rPr lang="ru-RU" sz="2000" b="1" dirty="0">
                <a:latin typeface="Arial" pitchFamily="34" charset="0"/>
              </a:rPr>
              <a:t>Развитие познавательных интересов учащихся и формирование готовности к самостоятельному </a:t>
            </a:r>
            <a:r>
              <a:rPr lang="ru-RU" sz="2000" b="1" dirty="0" smtClean="0">
                <a:latin typeface="Arial" pitchFamily="34" charset="0"/>
              </a:rPr>
              <a:t>познанию</a:t>
            </a:r>
            <a:r>
              <a:rPr lang="ru-RU" sz="2000" b="1" dirty="0">
                <a:latin typeface="Arial" pitchFamily="34" charset="0"/>
              </a:rPr>
              <a:t>.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44907" y="3827771"/>
            <a:ext cx="841189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Arial" pitchFamily="34" charset="0"/>
              </a:rPr>
              <a:t>► </a:t>
            </a:r>
            <a:r>
              <a:rPr lang="ru-RU" sz="2000" b="1" dirty="0" smtClean="0">
                <a:latin typeface="Arial" pitchFamily="34" charset="0"/>
              </a:rPr>
              <a:t>Формирование </a:t>
            </a:r>
            <a:r>
              <a:rPr lang="ru-RU" sz="2000" b="1" dirty="0">
                <a:latin typeface="Arial" pitchFamily="34" charset="0"/>
              </a:rPr>
              <a:t>установки на творческую деятельность , развитие мотивации дальнейшего творческого роста;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51335" y="4725144"/>
            <a:ext cx="69127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► Приобретение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навыков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саморефлексии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, формирование умения анализировать собственные интересы, склонности, потребности и соотносить их с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имеющимися возможностями </a:t>
            </a: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(«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я реальный», «я идеальный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»).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24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357166"/>
            <a:ext cx="650085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Что это даёт?</a:t>
            </a:r>
          </a:p>
        </p:txBody>
      </p:sp>
      <p:graphicFrame>
        <p:nvGraphicFramePr>
          <p:cNvPr id="3" name="Group 15"/>
          <p:cNvGraphicFramePr>
            <a:graphicFrameLocks noGrp="1"/>
          </p:cNvGraphicFramePr>
          <p:nvPr/>
        </p:nvGraphicFramePr>
        <p:xfrm>
          <a:off x="381000" y="1066800"/>
          <a:ext cx="8534400" cy="5474208"/>
        </p:xfrm>
        <a:graphic>
          <a:graphicData uri="http://schemas.openxmlformats.org/drawingml/2006/table">
            <a:tbl>
              <a:tblPr/>
              <a:tblGrid>
                <a:gridCol w="3340100"/>
                <a:gridCol w="5194300"/>
              </a:tblGrid>
              <a:tr h="469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ученику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учителю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92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Arial" pitchFamily="34" charset="0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  <a:sym typeface="Wingdings" pitchFamily="2" charset="2"/>
                        </a:rPr>
                        <a:t> Формировать навык самоконтроля и самооценки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Arial" pitchFamily="34" charset="0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  <a:sym typeface="Wingdings" pitchFamily="2" charset="2"/>
                        </a:rPr>
                        <a:t> Видеть своё   продвижение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Arial" pitchFamily="34" charset="0"/>
                        <a:sym typeface="Wingdings" pitchFamily="2" charset="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  <a:sym typeface="Wingdings" pitchFamily="2" charset="2"/>
                        </a:rPr>
                        <a:t> 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Наглядно видеть  процесс формирования предметного знания у детей, обеспечивать своевременную  и  целенаправленную коррекцию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  <a:sym typeface="Wingdings" pitchFamily="2" charset="2"/>
                        </a:rPr>
                        <a:t> 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Сделать отметку содержательной и для ученика и для родителей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  <a:sym typeface="Wingdings" pitchFamily="2" charset="2"/>
                        </a:rPr>
                        <a:t> 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Сделать оценку работы оптимистичной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472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500042"/>
            <a:ext cx="7286676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Для чего все это нужно?</a:t>
            </a:r>
          </a:p>
        </p:txBody>
      </p:sp>
      <p:sp>
        <p:nvSpPr>
          <p:cNvPr id="11267" name="Прямоугольник 2"/>
          <p:cNvSpPr>
            <a:spLocks noChangeArrowheads="1"/>
          </p:cNvSpPr>
          <p:nvPr/>
        </p:nvSpPr>
        <p:spPr bwMode="auto">
          <a:xfrm>
            <a:off x="571500" y="1143000"/>
            <a:ext cx="8072438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prstClr val="black"/>
                </a:solidFill>
                <a:latin typeface="Arial" pitchFamily="34" charset="0"/>
              </a:rPr>
              <a:t>Материал портфолио собирается не один год, а в течение всего периода обучения. Портфолио является формой аутентичного оценивания образовательных результатов по продукту, созданному учащимся в ходе учебной, творческой, социальной и других видов деятельности. Таким образом, портфолио соответствует целям, задачам и  	идеологии практико-	ориентированного обучения.</a:t>
            </a:r>
          </a:p>
        </p:txBody>
      </p:sp>
    </p:spTree>
    <p:extLst>
      <p:ext uri="{BB962C8B-B14F-4D97-AF65-F5344CB8AC3E}">
        <p14:creationId xmlns:p14="http://schemas.microsoft.com/office/powerpoint/2010/main" val="16352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500042"/>
            <a:ext cx="6143668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spc="100" dirty="0">
                <a:ln w="18000">
                  <a:solidFill>
                    <a:srgbClr val="4F81BD">
                      <a:satMod val="200000"/>
                      <a:tint val="72000"/>
                    </a:srgbClr>
                  </a:solidFill>
                  <a:prstDash val="solid"/>
                </a:ln>
                <a:solidFill>
                  <a:srgbClr val="4F81BD">
                    <a:satMod val="280000"/>
                    <a:tint val="100000"/>
                    <a:alpha val="5700"/>
                  </a:srgbClr>
                </a:solidFill>
                <a:effectLst>
                  <a:outerShdw blurRad="25000" dist="20000" dir="16020000" algn="tl">
                    <a:srgbClr val="4F81BD">
                      <a:satMod val="200000"/>
                      <a:shade val="1000"/>
                      <a:alpha val="60000"/>
                    </a:srgbClr>
                  </a:outerShdw>
                </a:effectLst>
              </a:rPr>
              <a:t>Как выглядит </a:t>
            </a:r>
            <a:r>
              <a:rPr lang="ru-RU" sz="3200" b="1" spc="100" dirty="0" err="1">
                <a:ln w="18000">
                  <a:solidFill>
                    <a:srgbClr val="4F81BD">
                      <a:satMod val="200000"/>
                      <a:tint val="72000"/>
                    </a:srgbClr>
                  </a:solidFill>
                  <a:prstDash val="solid"/>
                </a:ln>
                <a:solidFill>
                  <a:srgbClr val="4F81BD">
                    <a:satMod val="280000"/>
                    <a:tint val="100000"/>
                    <a:alpha val="5700"/>
                  </a:srgbClr>
                </a:solidFill>
                <a:effectLst>
                  <a:outerShdw blurRad="25000" dist="20000" dir="16020000" algn="tl">
                    <a:srgbClr val="4F81BD">
                      <a:satMod val="200000"/>
                      <a:shade val="1000"/>
                      <a:alpha val="60000"/>
                    </a:srgbClr>
                  </a:outerShdw>
                </a:effectLst>
              </a:rPr>
              <a:t>портфолио</a:t>
            </a:r>
            <a:r>
              <a:rPr lang="ru-RU" sz="3200" b="1" spc="100" dirty="0">
                <a:ln w="18000">
                  <a:solidFill>
                    <a:srgbClr val="4F81BD">
                      <a:satMod val="200000"/>
                      <a:tint val="72000"/>
                    </a:srgbClr>
                  </a:solidFill>
                  <a:prstDash val="solid"/>
                </a:ln>
                <a:solidFill>
                  <a:srgbClr val="4F81BD">
                    <a:satMod val="280000"/>
                    <a:tint val="100000"/>
                    <a:alpha val="5700"/>
                  </a:srgbClr>
                </a:solidFill>
                <a:effectLst>
                  <a:outerShdw blurRad="25000" dist="20000" dir="16020000" algn="tl">
                    <a:srgbClr val="4F81BD">
                      <a:satMod val="200000"/>
                      <a:shade val="1000"/>
                      <a:alpha val="60000"/>
                    </a:srgbClr>
                  </a:outerShdw>
                </a:effectLst>
              </a:rPr>
              <a:t>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2938" y="1285875"/>
            <a:ext cx="7929562" cy="30464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latin typeface="Arial" charset="0"/>
              </a:rPr>
              <a:t> </a:t>
            </a:r>
            <a: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Как правило, для создания </a:t>
            </a:r>
            <a:r>
              <a:rPr lang="ru-RU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портфолио</a:t>
            </a:r>
            <a: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требуется папка "на кольцах" (обычная или архивная), которая наполнена файлами с перфорацией. Желательно приобрести </a:t>
            </a:r>
            <a:r>
              <a:rPr lang="ru-RU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разноформатные</a:t>
            </a:r>
            <a: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файлы для хранения документов или работ формата А4, А5 и А3. Дополнительно можно вложить разделители, которые помогут структурировать папку по разделам. </a:t>
            </a:r>
          </a:p>
        </p:txBody>
      </p:sp>
    </p:spTree>
    <p:extLst>
      <p:ext uri="{BB962C8B-B14F-4D97-AF65-F5344CB8AC3E}">
        <p14:creationId xmlns:p14="http://schemas.microsoft.com/office/powerpoint/2010/main" val="32083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500042"/>
            <a:ext cx="6143668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spc="100" dirty="0">
                <a:ln w="18000">
                  <a:solidFill>
                    <a:srgbClr val="4F81BD">
                      <a:satMod val="200000"/>
                      <a:tint val="72000"/>
                    </a:srgbClr>
                  </a:solidFill>
                  <a:prstDash val="solid"/>
                </a:ln>
                <a:solidFill>
                  <a:srgbClr val="4F81BD">
                    <a:satMod val="280000"/>
                    <a:tint val="100000"/>
                    <a:alpha val="5700"/>
                  </a:srgbClr>
                </a:solidFill>
                <a:effectLst>
                  <a:outerShdw blurRad="25000" dist="20000" dir="16020000" algn="tl">
                    <a:srgbClr val="4F81BD">
                      <a:satMod val="200000"/>
                      <a:shade val="1000"/>
                      <a:alpha val="60000"/>
                    </a:srgbClr>
                  </a:outerShdw>
                </a:effectLst>
              </a:rPr>
              <a:t>Как выглядит </a:t>
            </a:r>
            <a:r>
              <a:rPr lang="ru-RU" sz="3200" b="1" spc="100" dirty="0" err="1">
                <a:ln w="18000">
                  <a:solidFill>
                    <a:srgbClr val="4F81BD">
                      <a:satMod val="200000"/>
                      <a:tint val="72000"/>
                    </a:srgbClr>
                  </a:solidFill>
                  <a:prstDash val="solid"/>
                </a:ln>
                <a:solidFill>
                  <a:srgbClr val="4F81BD">
                    <a:satMod val="280000"/>
                    <a:tint val="100000"/>
                    <a:alpha val="5700"/>
                  </a:srgbClr>
                </a:solidFill>
                <a:effectLst>
                  <a:outerShdw blurRad="25000" dist="20000" dir="16020000" algn="tl">
                    <a:srgbClr val="4F81BD">
                      <a:satMod val="200000"/>
                      <a:shade val="1000"/>
                      <a:alpha val="60000"/>
                    </a:srgbClr>
                  </a:outerShdw>
                </a:effectLst>
              </a:rPr>
              <a:t>портфолио</a:t>
            </a:r>
            <a:r>
              <a:rPr lang="ru-RU" sz="3200" b="1" spc="100" dirty="0">
                <a:ln w="18000">
                  <a:solidFill>
                    <a:srgbClr val="4F81BD">
                      <a:satMod val="200000"/>
                      <a:tint val="72000"/>
                    </a:srgbClr>
                  </a:solidFill>
                  <a:prstDash val="solid"/>
                </a:ln>
                <a:solidFill>
                  <a:srgbClr val="4F81BD">
                    <a:satMod val="280000"/>
                    <a:tint val="100000"/>
                    <a:alpha val="5700"/>
                  </a:srgbClr>
                </a:solidFill>
                <a:effectLst>
                  <a:outerShdw blurRad="25000" dist="20000" dir="16020000" algn="tl">
                    <a:srgbClr val="4F81BD">
                      <a:satMod val="200000"/>
                      <a:shade val="1000"/>
                      <a:alpha val="60000"/>
                    </a:srgbClr>
                  </a:outerShdw>
                </a:effectLst>
              </a:rPr>
              <a:t>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8625" y="1304925"/>
            <a:ext cx="8215313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Жестких требований (государственного образца) на данный момент не существует. И это радует! Ведь работа над </a:t>
            </a:r>
            <a:r>
              <a:rPr lang="ru-RU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портфолио</a:t>
            </a:r>
            <a: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- хорошая возможность проявить себя, подойти  творчески к этой задаче, придумать что-то свое, оригинальное. Единственное, чего стоит опасаться, так это того, чтобы </a:t>
            </a:r>
            <a:r>
              <a:rPr lang="ru-RU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портфолио</a:t>
            </a:r>
            <a: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ученика начальной школы не назывался "Портфель моих достижений" ("Мои достижения" и т.п.) и чтобы не выводился на передний план раздел, документально     	подтверждающий эти достижения 	(всевозможные грамоты и сертификаты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)</a:t>
            </a:r>
            <a:r>
              <a:rPr lang="ru-RU" sz="2400" b="1" dirty="0">
                <a:solidFill>
                  <a:srgbClr val="7030A0"/>
                </a:solidFill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202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2000">
                <a:schemeClr val="tx2">
                  <a:alpha val="50000"/>
                </a:schemeClr>
              </a:gs>
              <a:gs pos="100000">
                <a:srgbClr val="663012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/>
          </a:p>
        </p:txBody>
      </p:sp>
      <p:sp>
        <p:nvSpPr>
          <p:cNvPr id="4" name="Рамка 3"/>
          <p:cNvSpPr/>
          <p:nvPr/>
        </p:nvSpPr>
        <p:spPr>
          <a:xfrm rot="16200000" flipV="1">
            <a:off x="1535885" y="-750123"/>
            <a:ext cx="6143668" cy="8358246"/>
          </a:xfrm>
          <a:prstGeom prst="frame">
            <a:avLst>
              <a:gd name="adj1" fmla="val 7951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22313" y="5357826"/>
            <a:ext cx="7772400" cy="78581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</a:rPr>
              <a:t>ТИТУЛЬНЫЙ ЛИСТ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928661" y="857233"/>
            <a:ext cx="7358115" cy="4572031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0066"/>
                </a:solidFill>
                <a:latin typeface="Times New Roman"/>
                <a:ea typeface="Times New Roman"/>
              </a:rPr>
              <a:t>Содержит основную информацию </a:t>
            </a:r>
          </a:p>
          <a:p>
            <a:r>
              <a:rPr lang="ru-RU" sz="4000" b="1" dirty="0" smtClean="0">
                <a:solidFill>
                  <a:srgbClr val="000066"/>
                </a:solidFill>
                <a:latin typeface="Times New Roman"/>
                <a:ea typeface="Times New Roman"/>
              </a:rPr>
              <a:t>(фамилия имя и отчество; учебное заведение, класс), контактную информацию и фото ученика.</a:t>
            </a:r>
            <a:endParaRPr lang="ru-RU" sz="4000" b="1" dirty="0"/>
          </a:p>
        </p:txBody>
      </p:sp>
      <p:pic>
        <p:nvPicPr>
          <p:cNvPr id="7" name="Picture 3" descr="C:\Users\Галина\Desktop\Портфолио\solnet-ee-z01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72720" y="285728"/>
            <a:ext cx="2114122" cy="2639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2000">
                <a:schemeClr val="tx2">
                  <a:alpha val="50000"/>
                </a:schemeClr>
              </a:gs>
              <a:gs pos="100000">
                <a:srgbClr val="663012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/>
          </a:p>
        </p:txBody>
      </p:sp>
      <p:sp>
        <p:nvSpPr>
          <p:cNvPr id="4" name="Рамка 3"/>
          <p:cNvSpPr/>
          <p:nvPr/>
        </p:nvSpPr>
        <p:spPr>
          <a:xfrm rot="16200000" flipV="1">
            <a:off x="1535885" y="-750123"/>
            <a:ext cx="6143668" cy="8358246"/>
          </a:xfrm>
          <a:prstGeom prst="frame">
            <a:avLst>
              <a:gd name="adj1" fmla="val 7951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22313" y="5357826"/>
            <a:ext cx="7772400" cy="78581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</a:rPr>
              <a:t>РАЗДЕЛ "МОЙ МИР"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928661" y="857233"/>
            <a:ext cx="7358115" cy="4572031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0066"/>
                </a:solidFill>
                <a:latin typeface="Times New Roman"/>
                <a:ea typeface="Times New Roman"/>
              </a:rPr>
              <a:t>Здесь можно поместить любую информацию, которая интересна и важна для ребенка. Возможные заголовки листов:</a:t>
            </a:r>
          </a:p>
          <a:p>
            <a:endParaRPr lang="ru-RU" sz="2400" b="1" dirty="0" smtClean="0">
              <a:solidFill>
                <a:srgbClr val="000066"/>
              </a:solidFill>
              <a:latin typeface="Times New Roman"/>
              <a:ea typeface="Times New Roman"/>
            </a:endParaRPr>
          </a:p>
          <a:p>
            <a:pPr>
              <a:buFont typeface="Symbol" pitchFamily="18" charset="2"/>
              <a:buChar char="·"/>
            </a:pPr>
            <a:r>
              <a:rPr lang="ru-RU" sz="2400" b="1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 "Мое имя "</a:t>
            </a:r>
          </a:p>
          <a:p>
            <a:pPr>
              <a:buFont typeface="Symbol" pitchFamily="18" charset="2"/>
              <a:buChar char="·"/>
            </a:pP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"Моя семья"</a:t>
            </a: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 </a:t>
            </a:r>
          </a:p>
          <a:p>
            <a:pPr>
              <a:buFont typeface="Symbol" pitchFamily="18" charset="2"/>
              <a:buChar char="·"/>
            </a:pPr>
            <a:r>
              <a:rPr lang="ru-RU" sz="2400" b="1" i="1" dirty="0" smtClean="0">
                <a:solidFill>
                  <a:srgbClr val="002060"/>
                </a:solidFill>
              </a:rPr>
              <a:t> "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Мой город</a:t>
            </a:r>
            <a:r>
              <a:rPr lang="ru-RU" sz="2400" b="1" i="1" dirty="0">
                <a:solidFill>
                  <a:srgbClr val="002060"/>
                </a:solidFill>
                <a:latin typeface="Times New Roman"/>
                <a:ea typeface="Times New Roman"/>
              </a:rPr>
              <a:t> " </a:t>
            </a: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Symbol" pitchFamily="18" charset="2"/>
              <a:buChar char="·"/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"Мои друзья"</a:t>
            </a: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buFont typeface="Symbol" pitchFamily="18" charset="2"/>
              <a:buChar char="·"/>
            </a:pP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"Мои увлечения"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</a:p>
          <a:p>
            <a:pPr>
              <a:buFont typeface="Symbol" pitchFamily="18" charset="2"/>
              <a:buChar char="·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"Моя школа"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buFont typeface="Symbol" pitchFamily="18" charset="2"/>
              <a:buChar char="·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"Мои любимые школьные предметы"</a:t>
            </a:r>
            <a:r>
              <a:rPr lang="ru-RU" sz="2400" dirty="0" smtClean="0">
                <a:solidFill>
                  <a:srgbClr val="002060"/>
                </a:solidFill>
              </a:rPr>
              <a:t> 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3015" name="Picture 7" descr="C:\Users\Галина\Desktop\Портфолио\solnet-ee-z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2214554"/>
            <a:ext cx="1714512" cy="2607066"/>
          </a:xfrm>
          <a:prstGeom prst="rect">
            <a:avLst/>
          </a:prstGeom>
          <a:noFill/>
        </p:spPr>
      </p:pic>
      <p:pic>
        <p:nvPicPr>
          <p:cNvPr id="43017" name="Picture 9" descr="C:\Users\Галина\Desktop\Портфолио\solnet-ee-z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2214554"/>
            <a:ext cx="1714511" cy="2607065"/>
          </a:xfrm>
          <a:prstGeom prst="rect">
            <a:avLst/>
          </a:prstGeom>
          <a:noFill/>
        </p:spPr>
      </p:pic>
      <p:pic>
        <p:nvPicPr>
          <p:cNvPr id="43018" name="Picture 10" descr="C:\Users\Галина\Desktop\Портфолио\solnet-ee-z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2214554"/>
            <a:ext cx="1714512" cy="2607066"/>
          </a:xfrm>
          <a:prstGeom prst="rect">
            <a:avLst/>
          </a:prstGeom>
          <a:noFill/>
        </p:spPr>
      </p:pic>
      <p:pic>
        <p:nvPicPr>
          <p:cNvPr id="43019" name="Picture 11" descr="C:\Users\Галина\Desktop\Портфолио\solnet-ee-z0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72133" y="2214555"/>
            <a:ext cx="1714512" cy="2607066"/>
          </a:xfrm>
          <a:prstGeom prst="rect">
            <a:avLst/>
          </a:prstGeom>
          <a:noFill/>
        </p:spPr>
      </p:pic>
      <p:pic>
        <p:nvPicPr>
          <p:cNvPr id="43020" name="Picture 12" descr="C:\Users\Галина\Desktop\Портфолио\solnet-ee-z0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15075" y="2214555"/>
            <a:ext cx="1691298" cy="2571768"/>
          </a:xfrm>
          <a:prstGeom prst="rect">
            <a:avLst/>
          </a:prstGeom>
          <a:noFill/>
        </p:spPr>
      </p:pic>
      <p:pic>
        <p:nvPicPr>
          <p:cNvPr id="43021" name="Picture 13" descr="C:\Users\Галина\Desktop\Портфолио\solnet-ee-z0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72331" y="2214554"/>
            <a:ext cx="1691298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11">
      <a:dk1>
        <a:srgbClr val="934B21"/>
      </a:dk1>
      <a:lt1>
        <a:sysClr val="window" lastClr="FFFFFF"/>
      </a:lt1>
      <a:dk2>
        <a:srgbClr val="FFF2CB"/>
      </a:dk2>
      <a:lt2>
        <a:srgbClr val="FFF3AB"/>
      </a:lt2>
      <a:accent1>
        <a:srgbClr val="53548A"/>
      </a:accent1>
      <a:accent2>
        <a:srgbClr val="438086"/>
      </a:accent2>
      <a:accent3>
        <a:srgbClr val="A04DA3"/>
      </a:accent3>
      <a:accent4>
        <a:srgbClr val="C00000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резентация c кнопкам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Презентация c кнопкам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Презентация c кнопкам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Презентация c кнопкам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Презентация c кнопкам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Презентация c кнопкам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716</Words>
  <Application>Microsoft Office PowerPoint</Application>
  <PresentationFormat>Экран (4:3)</PresentationFormat>
  <Paragraphs>81</Paragraphs>
  <Slides>17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1_Тема Office</vt:lpstr>
      <vt:lpstr>Презентация c кнопками</vt:lpstr>
      <vt:lpstr>1_Презентация c кнопками</vt:lpstr>
      <vt:lpstr>2_Презентация c кнопками</vt:lpstr>
      <vt:lpstr>3_Презентация c кнопками</vt:lpstr>
      <vt:lpstr>4_Презентация c кнопками</vt:lpstr>
      <vt:lpstr>5_Презентация c кнопками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ТИТУЛЬНЫЙ ЛИСТ </vt:lpstr>
      <vt:lpstr>РАЗДЕЛ "МОЙ МИР"  </vt:lpstr>
      <vt:lpstr>РАЗДЕЛ "МОЯ УЧЁБА"  </vt:lpstr>
      <vt:lpstr>РАЗДЕЛ "МОЯ ОБЩЕСТВЕННАЯ РАБОТА" </vt:lpstr>
      <vt:lpstr>РАЗДЕЛ "МОЁ ТВОРЧЕСТВО" </vt:lpstr>
      <vt:lpstr>РАЗДЕЛ "МОИ ВПЕЧАТЛЕНИЯ" </vt:lpstr>
      <vt:lpstr>РАЗДЕЛ "МОИ ДОСТИЖЕНИЯ"  </vt:lpstr>
      <vt:lpstr>РАЗДЕЛ  "ОТЗЫВЫ И        ПОЖЕЛАНИЯ"   </vt:lpstr>
      <vt:lpstr>РАЗДЕЛ "РАБОТЫ, КОТОРЫМИ Я ГОРЖУСЬ"   </vt:lpstr>
      <vt:lpstr>Важно помнить!  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</dc:creator>
  <cp:lastModifiedBy>user</cp:lastModifiedBy>
  <cp:revision>20</cp:revision>
  <dcterms:created xsi:type="dcterms:W3CDTF">2013-01-21T14:50:09Z</dcterms:created>
  <dcterms:modified xsi:type="dcterms:W3CDTF">2014-01-17T08:08:53Z</dcterms:modified>
</cp:coreProperties>
</file>