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8" r:id="rId2"/>
    <p:sldId id="259" r:id="rId3"/>
    <p:sldId id="260" r:id="rId4"/>
    <p:sldId id="261" r:id="rId5"/>
    <p:sldId id="262" r:id="rId6"/>
    <p:sldId id="263" r:id="rId7"/>
    <p:sldId id="273" r:id="rId8"/>
    <p:sldId id="265" r:id="rId9"/>
    <p:sldId id="266" r:id="rId10"/>
    <p:sldId id="267" r:id="rId11"/>
    <p:sldId id="264" r:id="rId12"/>
    <p:sldId id="268" r:id="rId13"/>
    <p:sldId id="269" r:id="rId14"/>
    <p:sldId id="274" r:id="rId15"/>
    <p:sldId id="275" r:id="rId16"/>
    <p:sldId id="270" r:id="rId17"/>
    <p:sldId id="271" r:id="rId18"/>
    <p:sldId id="272" r:id="rId19"/>
    <p:sldId id="257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98" autoAdjust="0"/>
    <p:restoredTop sz="94660"/>
  </p:normalViewPr>
  <p:slideViewPr>
    <p:cSldViewPr>
      <p:cViewPr>
        <p:scale>
          <a:sx n="66" d="100"/>
          <a:sy n="66" d="100"/>
        </p:scale>
        <p:origin x="-147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447385-7588-4A10-BDAB-14778C5E1029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A3AD0-9A99-4C15-AE62-516BE97C71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012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A3AD0-9A99-4C15-AE62-516BE97C712B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708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E7ACC-CA9B-4B93-9EA2-EA52C16021FD}" type="datetimeFigureOut">
              <a:rPr lang="ru-RU"/>
              <a:pPr>
                <a:defRPr/>
              </a:pPr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40C2A-23AA-4BDA-94EE-0DA7A4A2C6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49A96-BD9B-4283-817C-44F0CBAC6ABB}" type="datetimeFigureOut">
              <a:rPr lang="ru-RU"/>
              <a:pPr>
                <a:defRPr/>
              </a:pPr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456BE-40AF-46C6-B494-A8840C98F3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7F6F9-EF16-4DBA-A1C3-AA61F259420D}" type="datetimeFigureOut">
              <a:rPr lang="ru-RU"/>
              <a:pPr>
                <a:defRPr/>
              </a:pPr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236C3-0756-42A5-AB71-5006B3D592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6D833-417D-4B2F-88DF-D5E6E1B4B5DF}" type="datetimeFigureOut">
              <a:rPr lang="ru-RU"/>
              <a:pPr>
                <a:defRPr/>
              </a:pPr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E5544-82BF-4430-BCDA-CE590C7C52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125A5-25DF-4F39-8763-B1BFCD6FCCE8}" type="datetimeFigureOut">
              <a:rPr lang="ru-RU"/>
              <a:pPr>
                <a:defRPr/>
              </a:pPr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265EB-AFCC-4FAE-8C61-8243B374BB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C63A6-0205-4C16-B91B-1ADB9AD839A9}" type="datetimeFigureOut">
              <a:rPr lang="ru-RU"/>
              <a:pPr>
                <a:defRPr/>
              </a:pPr>
              <a:t>27.04.2014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BF2E1-45ED-4D05-AC09-943413B021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7F3E7-F559-4C7D-A4E7-8EB0D1F0647A}" type="datetimeFigureOut">
              <a:rPr lang="ru-RU"/>
              <a:pPr>
                <a:defRPr/>
              </a:pPr>
              <a:t>27.04.2014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8B946-E8F7-4B40-A27F-7018550ADA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C761E-0CD4-485C-B7B7-D2B203244CAE}" type="datetimeFigureOut">
              <a:rPr lang="ru-RU"/>
              <a:pPr>
                <a:defRPr/>
              </a:pPr>
              <a:t>27.04.2014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C36C4-2761-459C-894E-696B9E827D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7DBB4-71DF-43F3-BFD8-0A7D28E70D9C}" type="datetimeFigureOut">
              <a:rPr lang="ru-RU"/>
              <a:pPr>
                <a:defRPr/>
              </a:pPr>
              <a:t>27.04.2014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2DD03-9AFD-4D6B-BD04-66A5BFE52C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46C10-9058-41CD-B961-82878665F9D8}" type="datetimeFigureOut">
              <a:rPr lang="ru-RU"/>
              <a:pPr>
                <a:defRPr/>
              </a:pPr>
              <a:t>27.04.2014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522B7-703F-40D2-B040-58F17CDFD2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9DB96-E4B9-4FE3-94F8-F3C93363BC2D}" type="datetimeFigureOut">
              <a:rPr lang="ru-RU"/>
              <a:pPr>
                <a:defRPr/>
              </a:pPr>
              <a:t>27.04.2014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3852C-2CCC-4C35-8AD3-2A5E1B36F0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25000"/>
              </a:schemeClr>
            </a:gs>
            <a:gs pos="64999">
              <a:srgbClr val="F0EBD5"/>
            </a:gs>
            <a:gs pos="100000">
              <a:srgbClr val="D1C39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Капля 7"/>
          <p:cNvSpPr/>
          <p:nvPr/>
        </p:nvSpPr>
        <p:spPr>
          <a:xfrm rot="16200000">
            <a:off x="1165312" y="-1057808"/>
            <a:ext cx="6597352" cy="8712968"/>
          </a:xfrm>
          <a:prstGeom prst="teardrop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215900" cmpd="thickThin">
            <a:solidFill>
              <a:schemeClr val="bg2">
                <a:lumMod val="25000"/>
              </a:schemeClr>
            </a:solidFill>
            <a:prstDash val="soli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29" name="Рисунок 8" descr="69415893_08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7950" y="4727575"/>
            <a:ext cx="1657350" cy="213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66AA21-2CB9-412C-A824-33F7C8A465EF}" type="datetimeFigureOut">
              <a:rPr lang="ru-RU"/>
              <a:pPr>
                <a:defRPr/>
              </a:pPr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6B40D0-37CB-4B68-A3AE-46B83E7A1F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8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6" name="Рисунок 9" descr="69415901_09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67625" y="4581525"/>
            <a:ext cx="1384300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5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02513" y="0"/>
            <a:ext cx="1741487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img0.liveinternet.ru/images/attach/c/2/69/415/69415901_09.png" TargetMode="External"/><Relationship Id="rId2" Type="http://schemas.openxmlformats.org/officeDocument/2006/relationships/hyperlink" Target="http://i001.radikal.ru/0711/b8/d9de2e060dd9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mg0.liveinternet.ru/images/attach/c/2/69/415/69415893_08.pn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pedsovet.su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«УМНОЖЕНИЕ ДВУЗНАЧНОГО</a:t>
            </a:r>
            <a:br>
              <a:rPr lang="ru-RU" dirty="0"/>
            </a:br>
            <a:r>
              <a:rPr lang="ru-RU" dirty="0"/>
              <a:t> ЧИСЛА НА ОДНОЗНАЧНОЕ»</a:t>
            </a:r>
            <a:br>
              <a:rPr lang="ru-RU" dirty="0"/>
            </a:b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1800" dirty="0" smtClean="0">
                <a:solidFill>
                  <a:schemeClr val="accent2"/>
                </a:solidFill>
              </a:rPr>
              <a:t>Подготовила учитель </a:t>
            </a:r>
            <a:r>
              <a:rPr lang="ru-RU" sz="1800" dirty="0" err="1" smtClean="0">
                <a:solidFill>
                  <a:schemeClr val="accent2"/>
                </a:solidFill>
              </a:rPr>
              <a:t>нач.классов</a:t>
            </a:r>
            <a:r>
              <a:rPr lang="ru-RU" sz="1800" dirty="0" smtClean="0">
                <a:solidFill>
                  <a:schemeClr val="accent2"/>
                </a:solidFill>
              </a:rPr>
              <a:t> МОБУ </a:t>
            </a:r>
          </a:p>
          <a:p>
            <a:r>
              <a:rPr lang="ru-RU" sz="1800" dirty="0" smtClean="0">
                <a:solidFill>
                  <a:schemeClr val="accent2"/>
                </a:solidFill>
              </a:rPr>
              <a:t>«</a:t>
            </a:r>
            <a:r>
              <a:rPr lang="ru-RU" sz="1800" dirty="0" err="1" smtClean="0">
                <a:solidFill>
                  <a:schemeClr val="accent2"/>
                </a:solidFill>
              </a:rPr>
              <a:t>Барсуковская</a:t>
            </a:r>
            <a:r>
              <a:rPr lang="ru-RU" sz="1800" dirty="0" smtClean="0">
                <a:solidFill>
                  <a:schemeClr val="accent2"/>
                </a:solidFill>
              </a:rPr>
              <a:t> СОШ </a:t>
            </a:r>
            <a:r>
              <a:rPr lang="ru-RU" sz="1800" dirty="0" err="1" smtClean="0">
                <a:solidFill>
                  <a:schemeClr val="accent2"/>
                </a:solidFill>
              </a:rPr>
              <a:t>им.Е.Н.Волкова</a:t>
            </a:r>
            <a:r>
              <a:rPr lang="ru-RU" sz="1800" dirty="0" smtClean="0">
                <a:solidFill>
                  <a:schemeClr val="accent2"/>
                </a:solidFill>
              </a:rPr>
              <a:t>»</a:t>
            </a:r>
          </a:p>
          <a:p>
            <a:r>
              <a:rPr lang="ru-RU" sz="1800" dirty="0" smtClean="0">
                <a:solidFill>
                  <a:schemeClr val="accent2"/>
                </a:solidFill>
              </a:rPr>
              <a:t>Храповицкая Е.С.</a:t>
            </a:r>
            <a:endParaRPr lang="ru-RU" sz="1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42992" cy="1426170"/>
          </a:xfrm>
        </p:spPr>
        <p:txBody>
          <a:bodyPr/>
          <a:lstStyle/>
          <a:p>
            <a:r>
              <a:rPr lang="ru-RU" dirty="0"/>
              <a:t>Что заметили в записях?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36х5                8х32                    23х4  </a:t>
            </a:r>
          </a:p>
          <a:p>
            <a:r>
              <a:rPr lang="ru-RU" dirty="0" smtClean="0"/>
              <a:t>4х17                </a:t>
            </a:r>
            <a:r>
              <a:rPr lang="ru-RU" dirty="0"/>
              <a:t>91х2       </a:t>
            </a:r>
            <a:r>
              <a:rPr lang="ru-RU" dirty="0" smtClean="0"/>
              <a:t>             53х3 </a:t>
            </a:r>
          </a:p>
          <a:p>
            <a:endParaRPr lang="ru-RU" dirty="0"/>
          </a:p>
          <a:p>
            <a:r>
              <a:rPr lang="ru-RU" b="1" dirty="0" smtClean="0">
                <a:solidFill>
                  <a:schemeClr val="accent2"/>
                </a:solidFill>
              </a:rPr>
              <a:t>Переместительное </a:t>
            </a:r>
            <a:r>
              <a:rPr lang="ru-RU" b="1" dirty="0">
                <a:solidFill>
                  <a:schemeClr val="accent2"/>
                </a:solidFill>
              </a:rPr>
              <a:t>свойство умножения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sz="4400" b="1" dirty="0" smtClean="0"/>
              <a:t>                   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а </a:t>
            </a:r>
            <a:r>
              <a:rPr lang="ru-RU" sz="4400" b="1" dirty="0">
                <a:solidFill>
                  <a:schemeClr val="accent1">
                    <a:lumMod val="75000"/>
                  </a:schemeClr>
                </a:solidFill>
              </a:rPr>
              <a:t>+ </a:t>
            </a: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>b = b + </a:t>
            </a:r>
            <a:r>
              <a:rPr lang="ru-RU" sz="4400" b="1" dirty="0">
                <a:solidFill>
                  <a:schemeClr val="accent1">
                    <a:lumMod val="75000"/>
                  </a:schemeClr>
                </a:solidFill>
              </a:rPr>
              <a:t>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1602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36</a:t>
            </a:r>
            <a:r>
              <a:rPr lang="en-US" dirty="0" smtClean="0"/>
              <a:t> </a:t>
            </a:r>
            <a:r>
              <a:rPr lang="ru-RU" dirty="0" smtClean="0"/>
              <a:t> 32  7  9  42  48  44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525963"/>
          </a:xfrm>
        </p:spPr>
        <p:txBody>
          <a:bodyPr/>
          <a:lstStyle/>
          <a:p>
            <a:r>
              <a:rPr lang="ru-RU" dirty="0"/>
              <a:t>Представьте в виде суммы разрядных слагаемых двузначные числа</a:t>
            </a:r>
          </a:p>
          <a:p>
            <a:r>
              <a:rPr lang="ru-RU" dirty="0" smtClean="0"/>
              <a:t>36= 30+6     48=40+8</a:t>
            </a:r>
          </a:p>
          <a:p>
            <a:r>
              <a:rPr lang="ru-RU" dirty="0" smtClean="0"/>
              <a:t>32= 30+2     44=40+4</a:t>
            </a:r>
          </a:p>
          <a:p>
            <a:r>
              <a:rPr lang="ru-RU" dirty="0" smtClean="0"/>
              <a:t>           42=40 +2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5147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Проверь себя!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ru-RU" dirty="0" smtClean="0"/>
              <a:t>1вариант:</a:t>
            </a:r>
          </a:p>
          <a:p>
            <a:r>
              <a:rPr lang="ru-RU" dirty="0" smtClean="0"/>
              <a:t>36х5= (30х5)+ (6х5)=180</a:t>
            </a:r>
          </a:p>
          <a:p>
            <a:r>
              <a:rPr lang="ru-RU" dirty="0" smtClean="0"/>
              <a:t>32х8= (30х8)+ (2х8)=256</a:t>
            </a:r>
          </a:p>
          <a:p>
            <a:r>
              <a:rPr lang="ru-RU" dirty="0" smtClean="0"/>
              <a:t>23х4= (20х4)+ (3х4)=92</a:t>
            </a:r>
          </a:p>
          <a:p>
            <a:r>
              <a:rPr lang="ru-RU" dirty="0" smtClean="0"/>
              <a:t>2вариант</a:t>
            </a:r>
          </a:p>
          <a:p>
            <a:r>
              <a:rPr lang="ru-RU" dirty="0" smtClean="0"/>
              <a:t>17х4= (10х4)+ (7х4)=68</a:t>
            </a:r>
          </a:p>
          <a:p>
            <a:r>
              <a:rPr lang="ru-RU" dirty="0" smtClean="0"/>
              <a:t>91х2= (90х2)+ (1х2)=182</a:t>
            </a:r>
          </a:p>
          <a:p>
            <a:r>
              <a:rPr lang="ru-RU" dirty="0" smtClean="0"/>
              <a:t>         53х3= (50х3)+ (3х3)=159       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008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Длина</a:t>
            </a:r>
          </a:p>
          <a:p>
            <a:pPr marL="0" indent="0">
              <a:buNone/>
            </a:pPr>
            <a:r>
              <a:rPr lang="ru-RU" dirty="0" smtClean="0"/>
              <a:t>Прямоугольника</a:t>
            </a:r>
          </a:p>
          <a:p>
            <a:pPr marL="0" indent="0">
              <a:buNone/>
            </a:pPr>
            <a:r>
              <a:rPr lang="ru-RU" dirty="0" smtClean="0"/>
              <a:t>12 см, ширина 5 см       Найти площадь и периметр прямоугольника.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3923928" y="1600200"/>
            <a:ext cx="4762872" cy="4525963"/>
          </a:xfrm>
        </p:spPr>
        <p:txBody>
          <a:bodyPr/>
          <a:lstStyle/>
          <a:p>
            <a:r>
              <a:rPr lang="ru-RU" dirty="0"/>
              <a:t>Площадь прямоугольной клумбы 24м².  Каким может быть периметр этой клумбы, если длина и ширина клумбы – целое количество метров? Попробуй найти все возможные решения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979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87008" cy="2218258"/>
          </a:xfrm>
        </p:spPr>
        <p:txBody>
          <a:bodyPr/>
          <a:lstStyle/>
          <a:p>
            <a:r>
              <a:rPr lang="ru-RU" sz="2800" dirty="0" smtClean="0"/>
              <a:t>Три </a:t>
            </a:r>
            <a:r>
              <a:rPr lang="ru-RU" sz="2800" dirty="0"/>
              <a:t>класса сделали к празднику каждый по 7 масок зверей и по 5 масок птиц. Сколько всего масок они сделали? </a:t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143125"/>
            <a:ext cx="1071562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143125"/>
            <a:ext cx="1071562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131112"/>
            <a:ext cx="1071562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131112"/>
            <a:ext cx="1071562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538" y="2143125"/>
            <a:ext cx="1071562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9100" y="2131112"/>
            <a:ext cx="1071562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8719" y="2143125"/>
            <a:ext cx="1071562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988362"/>
            <a:ext cx="857250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4617" y="2935383"/>
            <a:ext cx="857250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351" y="2973287"/>
            <a:ext cx="857250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8640" y="2949577"/>
            <a:ext cx="857250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9100" y="2925867"/>
            <a:ext cx="857250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Прямоугольник 18"/>
          <p:cNvSpPr/>
          <p:nvPr/>
        </p:nvSpPr>
        <p:spPr>
          <a:xfrm flipH="1" flipV="1">
            <a:off x="7628718" y="5229199"/>
            <a:ext cx="21998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altLang="ru-RU" sz="4000" b="1" dirty="0" smtClean="0">
                <a:solidFill>
                  <a:prstClr val="black"/>
                </a:solidFill>
              </a:rPr>
              <a:t> </a:t>
            </a:r>
            <a:endParaRPr lang="ru-RU" altLang="ru-RU" sz="4000" b="1" dirty="0">
              <a:solidFill>
                <a:prstClr val="black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87301" y="3735389"/>
            <a:ext cx="62475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altLang="ru-RU" sz="4000" b="1" dirty="0">
                <a:solidFill>
                  <a:prstClr val="black"/>
                </a:solidFill>
              </a:rPr>
              <a:t>(7 + 5) </a:t>
            </a:r>
            <a:r>
              <a:rPr lang="ru-RU" altLang="ru-RU" sz="4000" b="1" dirty="0" smtClean="0">
                <a:solidFill>
                  <a:prstClr val="black"/>
                </a:solidFill>
              </a:rPr>
              <a:t>х3 </a:t>
            </a:r>
            <a:r>
              <a:rPr lang="ru-RU" altLang="ru-RU" sz="4000" b="1" dirty="0">
                <a:solidFill>
                  <a:prstClr val="black"/>
                </a:solidFill>
              </a:rPr>
              <a:t>= 12 </a:t>
            </a:r>
            <a:r>
              <a:rPr lang="ru-RU" altLang="ru-RU" sz="4000" b="1" dirty="0" smtClean="0">
                <a:solidFill>
                  <a:prstClr val="black"/>
                </a:solidFill>
              </a:rPr>
              <a:t>х3 </a:t>
            </a:r>
            <a:r>
              <a:rPr lang="ru-RU" altLang="ru-RU" sz="4000" b="1" dirty="0">
                <a:solidFill>
                  <a:prstClr val="black"/>
                </a:solidFill>
              </a:rPr>
              <a:t>= </a:t>
            </a:r>
            <a:r>
              <a:rPr lang="ru-RU" altLang="ru-RU" sz="4000" b="1" dirty="0" smtClean="0">
                <a:solidFill>
                  <a:prstClr val="black"/>
                </a:solidFill>
              </a:rPr>
              <a:t>36(м)</a:t>
            </a:r>
            <a:endParaRPr lang="ru-RU" altLang="ru-RU" sz="4000" b="1" dirty="0">
              <a:solidFill>
                <a:prstClr val="black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323082" y="4443275"/>
            <a:ext cx="66332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altLang="ru-RU" sz="4000" b="1" dirty="0">
                <a:solidFill>
                  <a:prstClr val="black"/>
                </a:solidFill>
                <a:ea typeface="Times New Roman" pitchFamily="18" charset="0"/>
              </a:rPr>
              <a:t>7 </a:t>
            </a:r>
            <a:r>
              <a:rPr lang="ru-RU" altLang="ru-RU" sz="4000" b="1" dirty="0" smtClean="0">
                <a:solidFill>
                  <a:prstClr val="black"/>
                </a:solidFill>
                <a:ea typeface="Times New Roman" pitchFamily="18" charset="0"/>
              </a:rPr>
              <a:t>х3 </a:t>
            </a:r>
            <a:r>
              <a:rPr lang="ru-RU" altLang="ru-RU" sz="4000" b="1" dirty="0">
                <a:solidFill>
                  <a:prstClr val="black"/>
                </a:solidFill>
                <a:ea typeface="Times New Roman" pitchFamily="18" charset="0"/>
              </a:rPr>
              <a:t>+ 5 </a:t>
            </a:r>
            <a:r>
              <a:rPr lang="ru-RU" altLang="ru-RU" sz="4000" b="1" dirty="0" smtClean="0">
                <a:solidFill>
                  <a:prstClr val="black"/>
                </a:solidFill>
                <a:ea typeface="Times New Roman" pitchFamily="18" charset="0"/>
              </a:rPr>
              <a:t>х3 </a:t>
            </a:r>
            <a:r>
              <a:rPr lang="ru-RU" altLang="ru-RU" sz="4000" b="1" dirty="0">
                <a:solidFill>
                  <a:prstClr val="black"/>
                </a:solidFill>
                <a:ea typeface="Times New Roman" pitchFamily="18" charset="0"/>
              </a:rPr>
              <a:t>= </a:t>
            </a:r>
            <a:r>
              <a:rPr lang="ru-RU" altLang="ru-RU" sz="4000" b="1" dirty="0" smtClean="0">
                <a:solidFill>
                  <a:prstClr val="black"/>
                </a:solidFill>
                <a:ea typeface="Times New Roman" pitchFamily="18" charset="0"/>
              </a:rPr>
              <a:t>21+15=36(м)</a:t>
            </a:r>
            <a:endParaRPr lang="ru-RU" altLang="ru-RU" sz="4000" b="1" dirty="0">
              <a:solidFill>
                <a:prstClr val="black"/>
              </a:solidFill>
              <a:ea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799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</a:rPr>
              <a:t>Реши задачу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73920" y="1177725"/>
            <a:ext cx="63184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alt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Пейзажей </a:t>
            </a:r>
            <a:r>
              <a:rPr lang="ru-RU" altLang="ru-RU" sz="2800" dirty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–</a:t>
            </a:r>
            <a:r>
              <a:rPr lang="ru-RU" alt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3зала по 18к.</a:t>
            </a:r>
            <a:endParaRPr lang="ru-RU" altLang="ru-RU" sz="2800" dirty="0">
              <a:solidFill>
                <a:prstClr val="black"/>
              </a:solidFill>
            </a:endParaRPr>
          </a:p>
          <a:p>
            <a:pPr lvl="0"/>
            <a:r>
              <a:rPr lang="ru-RU" alt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Портретов </a:t>
            </a:r>
            <a:r>
              <a:rPr lang="ru-RU" altLang="ru-RU" sz="2800" dirty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–</a:t>
            </a:r>
            <a:r>
              <a:rPr lang="ru-RU" alt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3зала по10к.          </a:t>
            </a:r>
            <a:endParaRPr lang="ru-RU" altLang="ru-RU" sz="2800" dirty="0">
              <a:solidFill>
                <a:prstClr val="black"/>
              </a:solidFill>
            </a:endParaRPr>
          </a:p>
          <a:p>
            <a:pPr lvl="0"/>
            <a:r>
              <a:rPr lang="ru-RU" alt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Натюрмортов </a:t>
            </a:r>
            <a:r>
              <a:rPr lang="ru-RU" altLang="ru-RU" sz="2800" dirty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–</a:t>
            </a:r>
            <a:r>
              <a:rPr lang="ru-RU" alt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3 зала по14к.</a:t>
            </a:r>
            <a:endParaRPr lang="ru-RU" altLang="ru-RU" sz="2800" dirty="0">
              <a:solidFill>
                <a:prstClr val="black"/>
              </a:solidFill>
            </a:endParaRPr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5240411" y="1481434"/>
            <a:ext cx="157324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18696" y="1870222"/>
            <a:ext cx="14855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alt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 картин</a:t>
            </a:r>
            <a:endParaRPr lang="ru-RU" altLang="ru-RU" sz="2800" dirty="0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767281"/>
            <a:ext cx="76328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altLang="ru-RU" sz="4000" b="1" dirty="0" smtClean="0">
                <a:solidFill>
                  <a:prstClr val="black"/>
                </a:solidFill>
                <a:ea typeface="Times New Roman" pitchFamily="18" charset="0"/>
              </a:rPr>
              <a:t>18 х3 </a:t>
            </a:r>
            <a:r>
              <a:rPr lang="ru-RU" altLang="ru-RU" sz="4000" b="1" dirty="0">
                <a:solidFill>
                  <a:prstClr val="black"/>
                </a:solidFill>
                <a:ea typeface="Times New Roman" pitchFamily="18" charset="0"/>
              </a:rPr>
              <a:t>+ 10 </a:t>
            </a:r>
            <a:r>
              <a:rPr lang="ru-RU" altLang="ru-RU" sz="4000" b="1" dirty="0" smtClean="0">
                <a:solidFill>
                  <a:prstClr val="black"/>
                </a:solidFill>
                <a:ea typeface="Times New Roman" pitchFamily="18" charset="0"/>
              </a:rPr>
              <a:t>х </a:t>
            </a:r>
            <a:r>
              <a:rPr lang="ru-RU" altLang="ru-RU" sz="4000" b="1" dirty="0">
                <a:solidFill>
                  <a:prstClr val="black"/>
                </a:solidFill>
                <a:ea typeface="Times New Roman" pitchFamily="18" charset="0"/>
              </a:rPr>
              <a:t>3 + </a:t>
            </a:r>
            <a:r>
              <a:rPr lang="ru-RU" altLang="ru-RU" sz="4000" b="1" dirty="0" smtClean="0">
                <a:solidFill>
                  <a:prstClr val="black"/>
                </a:solidFill>
                <a:ea typeface="Times New Roman" pitchFamily="18" charset="0"/>
              </a:rPr>
              <a:t>14х3 </a:t>
            </a:r>
            <a:r>
              <a:rPr lang="ru-RU" altLang="ru-RU" sz="4000" b="1" dirty="0">
                <a:solidFill>
                  <a:prstClr val="black"/>
                </a:solidFill>
                <a:ea typeface="Times New Roman" pitchFamily="18" charset="0"/>
              </a:rPr>
              <a:t>= 126(к.)</a:t>
            </a:r>
            <a:endParaRPr lang="ru-RU" altLang="ru-RU" sz="4000" dirty="0">
              <a:solidFill>
                <a:prstClr val="black"/>
              </a:solidFill>
              <a:ea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3645023"/>
            <a:ext cx="74168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altLang="ru-RU" sz="4000" b="1" dirty="0">
                <a:solidFill>
                  <a:prstClr val="black"/>
                </a:solidFill>
                <a:ea typeface="Times New Roman" pitchFamily="18" charset="0"/>
              </a:rPr>
              <a:t>(18 + 10 + 14) *  3 = 126(к.)</a:t>
            </a:r>
            <a:endParaRPr lang="ru-RU" altLang="ru-RU" sz="4000" dirty="0">
              <a:solidFill>
                <a:prstClr val="black"/>
              </a:solidFill>
              <a:ea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554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/>
                </a:solidFill>
              </a:rPr>
              <a:t>Проверь себя!</a:t>
            </a:r>
            <a:br>
              <a:rPr lang="ru-RU" b="1" dirty="0">
                <a:solidFill>
                  <a:schemeClr val="accent2"/>
                </a:solidFill>
              </a:rPr>
            </a:b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600" b="1" dirty="0" smtClean="0"/>
              <a:t>S=12</a:t>
            </a:r>
            <a:r>
              <a:rPr lang="ru-RU" sz="3600" b="1" dirty="0" smtClean="0"/>
              <a:t>х 5= 60 </a:t>
            </a:r>
            <a:r>
              <a:rPr lang="ru-RU" sz="3600" b="1" dirty="0" err="1" smtClean="0"/>
              <a:t>кв.см</a:t>
            </a:r>
            <a:endParaRPr lang="ru-RU" sz="3600" b="1" dirty="0" smtClean="0"/>
          </a:p>
          <a:p>
            <a:r>
              <a:rPr lang="ru-RU" sz="3600" b="1" dirty="0" smtClean="0"/>
              <a:t>Р=(12+5)х2=34см</a:t>
            </a:r>
            <a:endParaRPr lang="ru-RU" sz="3600" b="1" dirty="0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4644008" y="1628800"/>
            <a:ext cx="4038600" cy="4525963"/>
          </a:xfrm>
        </p:spPr>
        <p:txBody>
          <a:bodyPr/>
          <a:lstStyle/>
          <a:p>
            <a:r>
              <a:rPr lang="ru-RU" sz="3600" b="1" dirty="0" smtClean="0"/>
              <a:t>Р=(8+3)х2=22 м</a:t>
            </a:r>
          </a:p>
          <a:p>
            <a:r>
              <a:rPr lang="ru-RU" sz="3600" b="1" dirty="0" smtClean="0"/>
              <a:t>Р=(6+4)Х2=20м</a:t>
            </a:r>
          </a:p>
          <a:p>
            <a:r>
              <a:rPr lang="ru-RU" sz="3600" b="1" dirty="0" smtClean="0"/>
              <a:t>Р=(12+2)Х2=28м</a:t>
            </a:r>
          </a:p>
          <a:p>
            <a:r>
              <a:rPr lang="ru-RU" sz="3600" b="1" dirty="0" smtClean="0"/>
              <a:t>Р=(24+1)х2= 50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628411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47664" y="476672"/>
            <a:ext cx="531033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>
                <a:latin typeface="+mn-lt"/>
              </a:rPr>
              <a:t>Я узнал (а) …</a:t>
            </a:r>
          </a:p>
          <a:p>
            <a:r>
              <a:rPr lang="ru-RU" sz="4400" dirty="0">
                <a:latin typeface="+mn-lt"/>
              </a:rPr>
              <a:t>Я повторил (а) …</a:t>
            </a:r>
          </a:p>
          <a:p>
            <a:r>
              <a:rPr lang="ru-RU" sz="4400" dirty="0">
                <a:latin typeface="+mn-lt"/>
              </a:rPr>
              <a:t>Я научился (</a:t>
            </a:r>
            <a:r>
              <a:rPr lang="ru-RU" sz="4400" dirty="0" err="1">
                <a:latin typeface="+mn-lt"/>
              </a:rPr>
              <a:t>лась</a:t>
            </a:r>
            <a:r>
              <a:rPr lang="ru-RU" sz="4400" dirty="0">
                <a:latin typeface="+mn-lt"/>
              </a:rPr>
              <a:t>) …</a:t>
            </a:r>
          </a:p>
        </p:txBody>
      </p:sp>
    </p:spTree>
    <p:extLst>
      <p:ext uri="{BB962C8B-B14F-4D97-AF65-F5344CB8AC3E}">
        <p14:creationId xmlns:p14="http://schemas.microsoft.com/office/powerpoint/2010/main" val="11207341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1400"/>
            <a:ext cx="9144000" cy="70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466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Интернет-ресурсы: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latin typeface="Monotype Corsiva" pitchFamily="66" charset="0"/>
              </a:rPr>
              <a:t>Солнце </a:t>
            </a:r>
            <a:r>
              <a:rPr lang="en-US" sz="2800" dirty="0" smtClean="0">
                <a:latin typeface="Monotype Corsiva" pitchFamily="66" charset="0"/>
                <a:hlinkClick r:id="rId2"/>
              </a:rPr>
              <a:t>http://i001.radikal.ru/0711/b8/d9de2e060dd9.png</a:t>
            </a:r>
            <a:endParaRPr lang="ru-RU" sz="2800" dirty="0" smtClean="0">
              <a:latin typeface="Monotype Corsiva" pitchFamily="66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latin typeface="Monotype Corsiva" pitchFamily="66" charset="0"/>
              </a:rPr>
              <a:t>Гном 8 </a:t>
            </a:r>
            <a:r>
              <a:rPr lang="en-US" sz="2800" dirty="0" smtClean="0">
                <a:latin typeface="Monotype Corsiva" pitchFamily="66" charset="0"/>
                <a:hlinkClick r:id="rId3"/>
              </a:rPr>
              <a:t>http://img0.liveinternet.ru/images/attach/c/2//69/415/69415901_09.png</a:t>
            </a:r>
            <a:endParaRPr lang="ru-RU" sz="2800" dirty="0" smtClean="0">
              <a:latin typeface="Monotype Corsiva" pitchFamily="66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latin typeface="Monotype Corsiva" pitchFamily="66" charset="0"/>
              </a:rPr>
              <a:t>Гном 9 </a:t>
            </a:r>
            <a:r>
              <a:rPr lang="en-US" sz="2800" dirty="0" smtClean="0">
                <a:latin typeface="Monotype Corsiva" pitchFamily="66" charset="0"/>
                <a:hlinkClick r:id="rId4"/>
              </a:rPr>
              <a:t>http://img0.liveinternet.ru/images/attach/c/2//69/415/69415893_08.png</a:t>
            </a:r>
            <a:endParaRPr lang="ru-RU" sz="2800" dirty="0" smtClean="0">
              <a:latin typeface="Monotype Corsiva" pitchFamily="66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latin typeface="Monotype Corsiva" pitchFamily="66" charset="0"/>
              </a:rPr>
              <a:t>Сайт</a:t>
            </a:r>
            <a:r>
              <a:rPr lang="ru-RU" sz="2800" dirty="0">
                <a:latin typeface="Monotype Corsiva" pitchFamily="66" charset="0"/>
              </a:rPr>
              <a:t>: </a:t>
            </a:r>
            <a:r>
              <a:rPr lang="en-US" sz="2800" dirty="0">
                <a:latin typeface="Monotype Corsiva" pitchFamily="66" charset="0"/>
              </a:rPr>
              <a:t>http://pedsovet.su/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 smtClean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ru-RU" dirty="0" smtClean="0"/>
              <a:t>АКР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Мера земельной площади, равная </a:t>
            </a:r>
          </a:p>
          <a:p>
            <a:r>
              <a:rPr lang="ru-RU" dirty="0"/>
              <a:t>     4047 м².</a:t>
            </a:r>
          </a:p>
          <a:p>
            <a:r>
              <a:rPr lang="ru-RU" dirty="0"/>
              <a:t>    (Применяется в странах с     английской системой мер)</a:t>
            </a:r>
          </a:p>
          <a:p>
            <a:r>
              <a:rPr lang="ru-RU" dirty="0"/>
              <a:t>    (Большой </a:t>
            </a:r>
          </a:p>
          <a:p>
            <a:r>
              <a:rPr lang="ru-RU" dirty="0"/>
              <a:t>    толковый словарь).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395288" y="332656"/>
            <a:ext cx="7272585" cy="5202957"/>
            <a:chOff x="395288" y="332656"/>
            <a:chExt cx="7272585" cy="5202957"/>
          </a:xfrm>
        </p:grpSpPr>
        <p:sp>
          <p:nvSpPr>
            <p:cNvPr id="3" name="Rectangle 4"/>
            <p:cNvSpPr>
              <a:spLocks noChangeArrowheads="1"/>
            </p:cNvSpPr>
            <p:nvPr/>
          </p:nvSpPr>
          <p:spPr bwMode="auto">
            <a:xfrm>
              <a:off x="395288" y="333375"/>
              <a:ext cx="727233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b="1" i="1" dirty="0">
                <a:latin typeface="Monotype Corsiva" pitchFamily="66" charset="0"/>
                <a:cs typeface="+mn-cs"/>
              </a:endParaRPr>
            </a:p>
          </p:txBody>
        </p:sp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2268538" y="5013325"/>
              <a:ext cx="3743325" cy="522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 b="1" i="1" dirty="0" smtClean="0">
                  <a:latin typeface="Monotype Corsiva" pitchFamily="66" charset="0"/>
                  <a:hlinkClick r:id="rId2"/>
                </a:rPr>
                <a:t>/</a:t>
              </a:r>
              <a:r>
                <a:rPr lang="ru-RU" sz="2800" dirty="0" smtClean="0">
                  <a:latin typeface="Monotype Corsiva" pitchFamily="66" charset="0"/>
                </a:rPr>
                <a:t> </a:t>
              </a:r>
              <a:endParaRPr lang="ru-RU" sz="2800" dirty="0">
                <a:latin typeface="Monotype Corsiva" pitchFamily="66" charset="0"/>
              </a:endParaRPr>
            </a:p>
          </p:txBody>
        </p:sp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95536" y="332656"/>
              <a:ext cx="7272337" cy="1661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latin typeface="Monotype Corsiva" pitchFamily="66" charset="0"/>
                <a:cs typeface="+mn-cs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Monotype Corsiva" pitchFamily="66" charset="0"/>
                <a:cs typeface="+mn-cs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b="1" i="1" dirty="0">
                <a:latin typeface="Monotype Corsiva" pitchFamily="66" charset="0"/>
                <a:cs typeface="+mn-cs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2268786" y="5012606"/>
              <a:ext cx="3743325" cy="522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sz="2800" dirty="0">
                <a:latin typeface="Monotype Corsiva" pitchFamily="66" charset="0"/>
              </a:endParaRPr>
            </a:p>
          </p:txBody>
        </p:sp>
      </p:grpSp>
      <p:sp>
        <p:nvSpPr>
          <p:cNvPr id="11" name="Объект 10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ru-RU" dirty="0"/>
              <a:t>Таня, Арина и Валя заняли призовые места на математической олимпиаде. Известно, что место Вали нечётное, Таня заняла не первое место, а место Арины выше, чем у Вали. Распределите места между девочками.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692697"/>
            <a:ext cx="6801271" cy="4173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739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 </a:t>
            </a:r>
            <a:r>
              <a:rPr lang="ru-RU" sz="3200" dirty="0"/>
              <a:t>Соедини пары выражений 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ct val="0"/>
              </a:spcBef>
              <a:buNone/>
            </a:pPr>
            <a:r>
              <a:rPr lang="ru-RU" altLang="ru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40+5)*2 </a:t>
            </a:r>
          </a:p>
          <a:p>
            <a:pPr marL="0" lvl="0" indent="0">
              <a:spcBef>
                <a:spcPct val="0"/>
              </a:spcBef>
              <a:buNone/>
            </a:pPr>
            <a:r>
              <a:rPr lang="ru-RU" alt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          31*3+13*3  </a:t>
            </a:r>
            <a:endParaRPr lang="ru-RU" altLang="ru-RU" sz="3600" dirty="0">
              <a:solidFill>
                <a:prstClr val="black"/>
              </a:solidFill>
              <a:latin typeface="Arial" charset="0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ru-RU" altLang="ru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(31+13)*3 </a:t>
            </a:r>
            <a:endParaRPr lang="ru-RU" altLang="ru-RU" sz="3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ru-RU" alt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          30*2+6*2 </a:t>
            </a:r>
            <a:endParaRPr lang="ru-RU" altLang="ru-RU" sz="3600" dirty="0">
              <a:solidFill>
                <a:prstClr val="black"/>
              </a:solidFill>
              <a:latin typeface="Arial" charset="0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ru-RU" altLang="ru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(30+6)*2                            </a:t>
            </a:r>
            <a:endParaRPr lang="ru-RU" altLang="ru-RU" sz="3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ru-RU" altLang="ru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         40*2+5*2 </a:t>
            </a:r>
            <a:endParaRPr lang="ru-RU" altLang="ru-RU" sz="3600" dirty="0">
              <a:solidFill>
                <a:prstClr val="black"/>
              </a:solidFill>
              <a:latin typeface="Arial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6255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514" y="0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УМНОЖЕНИЕ СУММЫ 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НА ЧИСЛО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2088232"/>
          </a:xfrm>
        </p:spPr>
        <p:txBody>
          <a:bodyPr/>
          <a:lstStyle/>
          <a:p>
            <a:r>
              <a:rPr lang="ru-RU" sz="4400" b="1" dirty="0">
                <a:solidFill>
                  <a:schemeClr val="accent4">
                    <a:lumMod val="75000"/>
                  </a:schemeClr>
                </a:solidFill>
              </a:rPr>
              <a:t>(а + b) х с = а х с + b х с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421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14х3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24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87008" cy="1570186"/>
          </a:xfrm>
        </p:spPr>
        <p:txBody>
          <a:bodyPr/>
          <a:lstStyle/>
          <a:p>
            <a:r>
              <a:rPr lang="ru-RU" dirty="0"/>
              <a:t>Найди лишнее выражение: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00201"/>
            <a:ext cx="8291264" cy="1396752"/>
          </a:xfrm>
        </p:spPr>
        <p:txBody>
          <a:bodyPr/>
          <a:lstStyle/>
          <a:p>
            <a:r>
              <a:rPr lang="ru-RU" sz="4400" b="1" dirty="0" smtClean="0"/>
              <a:t>6х7   9х5   14х3  6х4  8х2 </a:t>
            </a:r>
          </a:p>
          <a:p>
            <a:endParaRPr lang="ru-RU" b="1" dirty="0"/>
          </a:p>
          <a:p>
            <a:pPr marL="1371600" lvl="3" indent="0">
              <a:buNone/>
            </a:pP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29242" y="3244333"/>
            <a:ext cx="171476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14х3</a:t>
            </a:r>
          </a:p>
        </p:txBody>
      </p:sp>
    </p:spTree>
    <p:extLst>
      <p:ext uri="{BB962C8B-B14F-4D97-AF65-F5344CB8AC3E}">
        <p14:creationId xmlns:p14="http://schemas.microsoft.com/office/powerpoint/2010/main" val="296284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70984" cy="1143000"/>
          </a:xfrm>
        </p:spPr>
        <p:txBody>
          <a:bodyPr/>
          <a:lstStyle/>
          <a:p>
            <a:r>
              <a:rPr lang="ru-RU" dirty="0">
                <a:solidFill>
                  <a:schemeClr val="accent4"/>
                </a:solidFill>
              </a:rPr>
              <a:t>Алгоритм вычисления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1.Представляю число в виде суммы разрядных </a:t>
            </a:r>
            <a:r>
              <a:rPr lang="ru-RU" dirty="0" smtClean="0"/>
              <a:t>слагаемых</a:t>
            </a:r>
          </a:p>
          <a:p>
            <a:r>
              <a:rPr lang="ru-RU" dirty="0"/>
              <a:t>2.Применяю распределительный закон относительно сложения .</a:t>
            </a:r>
          </a:p>
          <a:p>
            <a:r>
              <a:rPr lang="ru-RU" dirty="0"/>
              <a:t>3.Умножаю </a:t>
            </a:r>
            <a:r>
              <a:rPr lang="ru-RU" dirty="0" smtClean="0"/>
              <a:t>десятки</a:t>
            </a:r>
          </a:p>
          <a:p>
            <a:r>
              <a:rPr lang="ru-RU" dirty="0"/>
              <a:t>4.Умножаю </a:t>
            </a:r>
            <a:r>
              <a:rPr lang="ru-RU" dirty="0" smtClean="0"/>
              <a:t>единицы</a:t>
            </a:r>
          </a:p>
          <a:p>
            <a:r>
              <a:rPr lang="ru-RU" dirty="0"/>
              <a:t> </a:t>
            </a:r>
            <a:r>
              <a:rPr lang="ru-RU" dirty="0" smtClean="0"/>
              <a:t>         5.Нахожу </a:t>
            </a:r>
            <a:r>
              <a:rPr lang="ru-RU" dirty="0"/>
              <a:t>конечный результат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306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Фокина Л. П. Шаблон 5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Фокина Л. П. Шаблон 5</Template>
  <TotalTime>156</TotalTime>
  <Words>466</Words>
  <Application>Microsoft Office PowerPoint</Application>
  <PresentationFormat>Экран (4:3)</PresentationFormat>
  <Paragraphs>86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Фокина Л. П. Шаблон 5</vt:lpstr>
      <vt:lpstr>«УМНОЖЕНИЕ ДВУЗНАЧНОГО  ЧИСЛА НА ОДНОЗНАЧНОЕ» </vt:lpstr>
      <vt:lpstr>АКР</vt:lpstr>
      <vt:lpstr>Презентация PowerPoint</vt:lpstr>
      <vt:lpstr>Презентация PowerPoint</vt:lpstr>
      <vt:lpstr> Соедини пары выражений  </vt:lpstr>
      <vt:lpstr>УМНОЖЕНИЕ СУММЫ  НА ЧИСЛО</vt:lpstr>
      <vt:lpstr>14х3</vt:lpstr>
      <vt:lpstr>Найди лишнее выражение: </vt:lpstr>
      <vt:lpstr>Алгоритм вычисления </vt:lpstr>
      <vt:lpstr>Что заметили в записях? </vt:lpstr>
      <vt:lpstr>36  32  7  9  42  48  44</vt:lpstr>
      <vt:lpstr>Проверь себя! </vt:lpstr>
      <vt:lpstr>Презентация PowerPoint</vt:lpstr>
      <vt:lpstr>Три класса сделали к празднику каждый по 7 масок зверей и по 5 масок птиц. Сколько всего масок они сделали?  </vt:lpstr>
      <vt:lpstr>Реши задачу</vt:lpstr>
      <vt:lpstr>Проверь себя! </vt:lpstr>
      <vt:lpstr>Презентация PowerPoint</vt:lpstr>
      <vt:lpstr>Презентация PowerPoint</vt:lpstr>
      <vt:lpstr>Интернет-ресурсы: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«УМНОЖЕНИЕ ДВУЗНАЧНОГО  ЧИСЛА НА ОДНОЗНАЧНОЕ»</dc:title>
  <dc:creator>User</dc:creator>
  <cp:lastModifiedBy>User</cp:lastModifiedBy>
  <cp:revision>15</cp:revision>
  <dcterms:created xsi:type="dcterms:W3CDTF">2014-04-26T13:12:59Z</dcterms:created>
  <dcterms:modified xsi:type="dcterms:W3CDTF">2014-04-27T14:13:27Z</dcterms:modified>
</cp:coreProperties>
</file>