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9" r:id="rId5"/>
    <p:sldId id="270" r:id="rId6"/>
    <p:sldId id="271" r:id="rId7"/>
    <p:sldId id="272" r:id="rId8"/>
    <p:sldId id="273" r:id="rId9"/>
    <p:sldId id="278" r:id="rId10"/>
    <p:sldId id="274" r:id="rId11"/>
    <p:sldId id="280" r:id="rId12"/>
    <p:sldId id="282" r:id="rId13"/>
    <p:sldId id="284" r:id="rId14"/>
    <p:sldId id="286" r:id="rId15"/>
    <p:sldId id="290" r:id="rId16"/>
    <p:sldId id="294" r:id="rId17"/>
    <p:sldId id="296" r:id="rId18"/>
    <p:sldId id="344" r:id="rId19"/>
    <p:sldId id="351" r:id="rId20"/>
    <p:sldId id="300" r:id="rId21"/>
    <p:sldId id="345" r:id="rId22"/>
    <p:sldId id="304" r:id="rId23"/>
    <p:sldId id="349" r:id="rId24"/>
    <p:sldId id="307" r:id="rId25"/>
    <p:sldId id="309" r:id="rId26"/>
    <p:sldId id="311" r:id="rId27"/>
    <p:sldId id="314" r:id="rId28"/>
    <p:sldId id="316" r:id="rId29"/>
    <p:sldId id="319" r:id="rId30"/>
    <p:sldId id="322" r:id="rId31"/>
    <p:sldId id="324" r:id="rId32"/>
    <p:sldId id="325" r:id="rId33"/>
    <p:sldId id="348" r:id="rId34"/>
    <p:sldId id="328" r:id="rId35"/>
    <p:sldId id="330" r:id="rId36"/>
    <p:sldId id="335" r:id="rId37"/>
    <p:sldId id="337" r:id="rId38"/>
    <p:sldId id="339" r:id="rId39"/>
    <p:sldId id="341" r:id="rId40"/>
    <p:sldId id="342" r:id="rId41"/>
    <p:sldId id="343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9B5C-8379-4EBD-ABA6-B79D189B088A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F32-9880-44C1-A30A-EA4F5CC7A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9B5C-8379-4EBD-ABA6-B79D189B088A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F32-9880-44C1-A30A-EA4F5CC7A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9B5C-8379-4EBD-ABA6-B79D189B088A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F32-9880-44C1-A30A-EA4F5CC7A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9B5C-8379-4EBD-ABA6-B79D189B088A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F32-9880-44C1-A30A-EA4F5CC7A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9B5C-8379-4EBD-ABA6-B79D189B088A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F32-9880-44C1-A30A-EA4F5CC7A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9B5C-8379-4EBD-ABA6-B79D189B088A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F32-9880-44C1-A30A-EA4F5CC7A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9B5C-8379-4EBD-ABA6-B79D189B088A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F32-9880-44C1-A30A-EA4F5CC7A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9B5C-8379-4EBD-ABA6-B79D189B088A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F32-9880-44C1-A30A-EA4F5CC7A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9B5C-8379-4EBD-ABA6-B79D189B088A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F32-9880-44C1-A30A-EA4F5CC7A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9B5C-8379-4EBD-ABA6-B79D189B088A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F32-9880-44C1-A30A-EA4F5CC7A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9B5C-8379-4EBD-ABA6-B79D189B088A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8F32-9880-44C1-A30A-EA4F5CC7A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49B5C-8379-4EBD-ABA6-B79D189B088A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8F32-9880-44C1-A30A-EA4F5CC7A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Sounds\Best\MP3\097%20&#1058;&#1086;&#1095;&#1082;&#1072;,%20&#1090;&#1086;&#1095;&#1082;&#1072;,%20&#1079;&#1072;&#1087;&#1103;&#1090;&#1072;&#1103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Дифференциация звуков </a:t>
            </a:r>
            <a:r>
              <a:rPr lang="en-US" sz="4000" b="1" dirty="0" smtClean="0"/>
              <a:t>[</a:t>
            </a:r>
            <a:r>
              <a:rPr lang="ru-RU" sz="4000" b="1" dirty="0" smtClean="0"/>
              <a:t>Ч</a:t>
            </a:r>
            <a:r>
              <a:rPr lang="en-US" sz="4000" b="1" dirty="0" smtClean="0"/>
              <a:t>]</a:t>
            </a:r>
            <a:r>
              <a:rPr lang="ru-RU" sz="4000" b="1" dirty="0" smtClean="0"/>
              <a:t>-</a:t>
            </a:r>
            <a:r>
              <a:rPr lang="en-US" sz="4000" b="1" dirty="0" smtClean="0"/>
              <a:t> [</a:t>
            </a:r>
            <a:r>
              <a:rPr lang="ru-RU" sz="4000" b="1" dirty="0" smtClean="0"/>
              <a:t>Щ</a:t>
            </a:r>
            <a:r>
              <a:rPr lang="en-US" sz="4000" b="1" dirty="0" smtClean="0"/>
              <a:t>]</a:t>
            </a:r>
            <a:r>
              <a:rPr lang="ru-RU" sz="4000" b="1" dirty="0" smtClean="0"/>
              <a:t>.</a:t>
            </a:r>
            <a:r>
              <a:rPr lang="ru-RU" sz="4000" b="1" dirty="0" smtClean="0"/>
              <a:t>  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212976"/>
            <a:ext cx="6400800" cy="1752600"/>
          </a:xfrm>
        </p:spPr>
        <p:txBody>
          <a:bodyPr>
            <a:normAutofit fontScale="40000" lnSpcReduction="20000"/>
          </a:bodyPr>
          <a:lstStyle/>
          <a:p>
            <a:r>
              <a:rPr lang="ru-RU" sz="4400" dirty="0" smtClean="0"/>
              <a:t> </a:t>
            </a:r>
            <a:r>
              <a:rPr lang="ru-RU" sz="7600" dirty="0" smtClean="0"/>
              <a:t>Подготовила презентацию  </a:t>
            </a:r>
          </a:p>
          <a:p>
            <a:r>
              <a:rPr lang="ru-RU" sz="7600" dirty="0" smtClean="0"/>
              <a:t>учитель-логопед БОУ «СОШ№160» микрорайон Береговой г.Омска.</a:t>
            </a:r>
          </a:p>
          <a:p>
            <a:r>
              <a:rPr lang="ru-RU" sz="7600" dirty="0" smtClean="0"/>
              <a:t> </a:t>
            </a:r>
          </a:p>
          <a:p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Маляр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7950" y="1867694"/>
            <a:ext cx="38481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Почистим зубы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35528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Фокусник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000240"/>
            <a:ext cx="48577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2"/>
                </a:solidFill>
              </a:rPr>
              <a:t>Телеграмма</a:t>
            </a:r>
            <a:endParaRPr lang="ru-RU" sz="5400" b="1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1928802"/>
            <a:ext cx="82153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5400" dirty="0" smtClean="0"/>
              <a:t>Приглашаю вас в </a:t>
            </a:r>
            <a:r>
              <a:rPr lang="ru-RU" sz="5400" dirty="0" err="1" smtClean="0"/>
              <a:t>сказо</a:t>
            </a:r>
            <a:r>
              <a:rPr lang="ru-RU" sz="5400" b="1" dirty="0" err="1" smtClean="0">
                <a:solidFill>
                  <a:srgbClr val="FF0000"/>
                </a:solidFill>
              </a:rPr>
              <a:t>щ</a:t>
            </a:r>
            <a:r>
              <a:rPr lang="ru-RU" sz="5400" dirty="0" err="1" smtClean="0"/>
              <a:t>ный</a:t>
            </a:r>
            <a:r>
              <a:rPr lang="ru-RU" sz="5400" dirty="0" smtClean="0"/>
              <a:t> лес, где вы услышите </a:t>
            </a:r>
            <a:r>
              <a:rPr lang="ru-RU" sz="5400" dirty="0" err="1" smtClean="0"/>
              <a:t>жур</a:t>
            </a:r>
            <a:r>
              <a:rPr lang="ru-RU" sz="5400" b="1" dirty="0" err="1" smtClean="0">
                <a:solidFill>
                  <a:srgbClr val="FF0000"/>
                </a:solidFill>
              </a:rPr>
              <a:t>щ</a:t>
            </a:r>
            <a:r>
              <a:rPr lang="ru-RU" sz="5400" dirty="0" err="1" smtClean="0"/>
              <a:t>ание</a:t>
            </a:r>
            <a:r>
              <a:rPr lang="ru-RU" sz="5400" dirty="0" smtClean="0"/>
              <a:t>  ру</a:t>
            </a:r>
            <a:r>
              <a:rPr lang="ru-RU" sz="5400" b="1" dirty="0" smtClean="0">
                <a:solidFill>
                  <a:srgbClr val="FF0000"/>
                </a:solidFill>
              </a:rPr>
              <a:t>щ</a:t>
            </a:r>
            <a:r>
              <a:rPr lang="ru-RU" sz="5400" dirty="0" smtClean="0"/>
              <a:t>ейков, </a:t>
            </a:r>
            <a:r>
              <a:rPr lang="ru-RU" sz="5400" dirty="0" err="1" smtClean="0"/>
              <a:t>пти</a:t>
            </a:r>
            <a:r>
              <a:rPr lang="ru-RU" sz="5400" b="1" dirty="0" err="1" smtClean="0">
                <a:solidFill>
                  <a:srgbClr val="FF0000"/>
                </a:solidFill>
              </a:rPr>
              <a:t>щ</a:t>
            </a:r>
            <a:r>
              <a:rPr lang="ru-RU" sz="5400" dirty="0" err="1" smtClean="0"/>
              <a:t>ий</a:t>
            </a:r>
            <a:r>
              <a:rPr lang="ru-RU" sz="5400" dirty="0" smtClean="0"/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ч</a:t>
            </a:r>
            <a:r>
              <a:rPr lang="ru-RU" sz="5400" dirty="0" err="1" smtClean="0"/>
              <a:t>ебет</a:t>
            </a:r>
            <a:r>
              <a:rPr lang="ru-RU" sz="5400" dirty="0" smtClean="0"/>
              <a:t>. </a:t>
            </a:r>
            <a:r>
              <a:rPr lang="ru-RU" sz="5400" dirty="0" err="1" smtClean="0"/>
              <a:t>Лесови</a:t>
            </a:r>
            <a:r>
              <a:rPr lang="ru-RU" sz="5400" dirty="0" err="1" smtClean="0">
                <a:solidFill>
                  <a:srgbClr val="FF0000"/>
                </a:solidFill>
              </a:rPr>
              <a:t>щ</a:t>
            </a:r>
            <a:r>
              <a:rPr lang="ru-RU" sz="5400" dirty="0" err="1" smtClean="0"/>
              <a:t>ок</a:t>
            </a:r>
            <a:r>
              <a:rPr lang="ru-RU" sz="5400" dirty="0" smtClean="0"/>
              <a:t>.</a:t>
            </a:r>
            <a:endParaRPr lang="ru-RU" sz="5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Цель урока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Закрепить артикуляцию и характеристику звуков </a:t>
            </a:r>
            <a:r>
              <a:rPr lang="en-US" sz="4000" b="1" dirty="0" smtClean="0"/>
              <a:t>[</a:t>
            </a:r>
            <a:r>
              <a:rPr lang="ru-RU" sz="4000" b="1" dirty="0" smtClean="0"/>
              <a:t>Щ</a:t>
            </a:r>
            <a:r>
              <a:rPr lang="en-US" sz="4000" b="1" dirty="0" smtClean="0"/>
              <a:t> ]-[ </a:t>
            </a:r>
            <a:r>
              <a:rPr lang="ru-RU" sz="4000" b="1" dirty="0" smtClean="0"/>
              <a:t>Ч</a:t>
            </a:r>
            <a:r>
              <a:rPr lang="en-US" sz="4000" b="1" dirty="0" smtClean="0"/>
              <a:t>]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Различать звуки </a:t>
            </a:r>
            <a:r>
              <a:rPr lang="en-US" sz="4000" b="1" dirty="0" smtClean="0"/>
              <a:t>[</a:t>
            </a:r>
            <a:r>
              <a:rPr lang="ru-RU" sz="4000" b="1" dirty="0" smtClean="0"/>
              <a:t>Щ</a:t>
            </a:r>
            <a:r>
              <a:rPr lang="en-US" sz="4000" b="1" dirty="0" smtClean="0"/>
              <a:t>]-[</a:t>
            </a:r>
            <a:r>
              <a:rPr lang="ru-RU" sz="4000" b="1" dirty="0" smtClean="0"/>
              <a:t>Ч</a:t>
            </a:r>
            <a:r>
              <a:rPr lang="en-US" sz="4000" b="1" dirty="0" smtClean="0"/>
              <a:t>]</a:t>
            </a:r>
            <a:r>
              <a:rPr lang="ru-RU" sz="4000" b="1" dirty="0" smtClean="0"/>
              <a:t>  </a:t>
            </a:r>
            <a:r>
              <a:rPr lang="ru-RU" dirty="0" smtClean="0"/>
              <a:t>на слух и  в произношении.</a:t>
            </a:r>
          </a:p>
          <a:p>
            <a:pPr>
              <a:buNone/>
            </a:pPr>
            <a:r>
              <a:rPr lang="ru-RU" dirty="0" smtClean="0"/>
              <a:t>  Различать буквы </a:t>
            </a:r>
            <a:r>
              <a:rPr lang="ru-RU" sz="4000" b="1" dirty="0" smtClean="0"/>
              <a:t>Щ- Ч</a:t>
            </a:r>
            <a:r>
              <a:rPr lang="ru-RU" dirty="0" smtClean="0"/>
              <a:t> на письме.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Характеристика звука Ч</a:t>
            </a: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71612"/>
            <a:ext cx="514353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0896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Релаксационное упражнение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Солнышко пригрело и проснулись от зимней спячки его обитатели. </a:t>
            </a:r>
          </a:p>
          <a:p>
            <a:r>
              <a:rPr lang="ru-RU" dirty="0" smtClean="0"/>
              <a:t>Представьте, что сейчас лето, протяните руки  к  солнышку и подставьте  лицо.</a:t>
            </a:r>
          </a:p>
          <a:p>
            <a:r>
              <a:rPr lang="ru-RU" dirty="0" smtClean="0"/>
              <a:t> Вам тепло, приятно (расслабление)...</a:t>
            </a:r>
          </a:p>
          <a:p>
            <a:r>
              <a:rPr lang="ru-RU" dirty="0" smtClean="0"/>
              <a:t>Солнышко спряталось за тучку, и стало прохладно.</a:t>
            </a:r>
          </a:p>
          <a:p>
            <a:r>
              <a:rPr lang="ru-RU" dirty="0" smtClean="0"/>
              <a:t>Сожмитесь в комочек, покажите, как вам холодно (напряжение).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Характеристика звука  Щ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600079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55513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412366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4454311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они отличаются?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Воздушная струя у звука </a:t>
            </a:r>
            <a:r>
              <a:rPr lang="ru-RU" sz="5400" b="1" dirty="0" smtClean="0">
                <a:solidFill>
                  <a:srgbClr val="FF0000"/>
                </a:solidFill>
              </a:rPr>
              <a:t>Ч</a:t>
            </a:r>
            <a:r>
              <a:rPr lang="ru-RU" sz="4400" dirty="0" smtClean="0">
                <a:solidFill>
                  <a:srgbClr val="FF0000"/>
                </a:solidFill>
              </a:rPr>
              <a:t>- </a:t>
            </a:r>
            <a:r>
              <a:rPr lang="ru-RU" sz="4400" dirty="0" smtClean="0"/>
              <a:t> короткая.</a:t>
            </a:r>
          </a:p>
          <a:p>
            <a:r>
              <a:rPr lang="ru-RU" sz="4400" dirty="0" smtClean="0"/>
              <a:t>У звука </a:t>
            </a:r>
            <a:r>
              <a:rPr lang="ru-RU" sz="5400" b="1" dirty="0" smtClean="0">
                <a:solidFill>
                  <a:srgbClr val="FF0000"/>
                </a:solidFill>
              </a:rPr>
              <a:t>Щ</a:t>
            </a:r>
            <a:r>
              <a:rPr lang="ru-RU" sz="4400" dirty="0" smtClean="0"/>
              <a:t>- воздушная струя  длинная, язык  напряжён..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«Цепочка дружбы»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/>
          <a:lstStyle/>
          <a:p>
            <a:r>
              <a:rPr lang="ru-RU" dirty="0" smtClean="0"/>
              <a:t>Встанем в круг! Настроимся на работу! </a:t>
            </a:r>
          </a:p>
          <a:p>
            <a:r>
              <a:rPr lang="ru-RU" dirty="0" smtClean="0"/>
              <a:t>Потрите ладони, почувствуйте тепло! </a:t>
            </a:r>
          </a:p>
          <a:p>
            <a:r>
              <a:rPr lang="ru-RU" dirty="0" smtClean="0"/>
              <a:t>  Представьте, что между ладонями маленький шарик,  покатаем его! </a:t>
            </a:r>
          </a:p>
          <a:p>
            <a:r>
              <a:rPr lang="ru-RU" dirty="0" smtClean="0"/>
              <a:t>А  теперь поделимся теплом друг с другом: протяните  ладони  соседям! </a:t>
            </a:r>
          </a:p>
          <a:p>
            <a:r>
              <a:rPr lang="ru-RU" dirty="0" smtClean="0"/>
              <a:t> У нас получилась  «цепочка дружбы»! </a:t>
            </a:r>
            <a:r>
              <a:rPr lang="ru-RU" b="1" dirty="0" smtClean="0">
                <a:solidFill>
                  <a:schemeClr val="accent2"/>
                </a:solidFill>
              </a:rPr>
              <a:t>Улыбнёмся, пожелаем друг другу удачи!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452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похожи эти звуки?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          Звуки </a:t>
            </a:r>
            <a:r>
              <a:rPr lang="ru-RU" sz="6600" b="1" dirty="0" smtClean="0">
                <a:solidFill>
                  <a:srgbClr val="FF0000"/>
                </a:solidFill>
              </a:rPr>
              <a:t>Щ - Ч</a:t>
            </a:r>
            <a:endParaRPr lang="ru-RU" sz="6000" b="1" dirty="0" smtClean="0">
              <a:solidFill>
                <a:srgbClr val="FF0000"/>
              </a:solidFill>
            </a:endParaRPr>
          </a:p>
          <a:p>
            <a:r>
              <a:rPr lang="ru-RU" sz="6000" dirty="0" smtClean="0"/>
              <a:t>  согласные </a:t>
            </a:r>
          </a:p>
          <a:p>
            <a:r>
              <a:rPr lang="ru-RU" sz="6000" dirty="0" smtClean="0"/>
              <a:t>  глухие</a:t>
            </a:r>
          </a:p>
          <a:p>
            <a:r>
              <a:rPr lang="ru-RU" sz="6000" dirty="0" smtClean="0"/>
              <a:t>  всегда мягкие.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ЛЕСОВИЧОК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68760"/>
            <a:ext cx="658903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Звуки мы слышим и произносим.</a:t>
            </a:r>
          </a:p>
          <a:p>
            <a:r>
              <a:rPr lang="ru-RU" sz="4000" dirty="0" smtClean="0"/>
              <a:t>Буквы видим, пишем и читаем.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57356" y="0"/>
            <a:ext cx="4710775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</a:t>
            </a:r>
            <a:endParaRPr lang="ru-RU" sz="40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2967335"/>
            <a:ext cx="184730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20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3297624" y="-1297384"/>
            <a:ext cx="1191499" cy="77867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</a:t>
            </a:r>
            <a:endParaRPr lang="ru-RU" sz="5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694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Связь, звука с буквой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54316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600" b="1" dirty="0" smtClean="0">
                <a:solidFill>
                  <a:srgbClr val="C00000"/>
                </a:solidFill>
              </a:rPr>
              <a:t>ч</a:t>
            </a:r>
            <a:r>
              <a:rPr lang="ru-RU" sz="9600" dirty="0" smtClean="0"/>
              <a:t>                                                           </a:t>
            </a:r>
            <a:endParaRPr lang="ru-RU" sz="9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857364"/>
            <a:ext cx="5572163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06031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57742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</a:t>
            </a:r>
            <a:r>
              <a:rPr lang="ru-RU" sz="19000" b="1" dirty="0" err="1" smtClean="0">
                <a:solidFill>
                  <a:srgbClr val="C00000"/>
                </a:solidFill>
              </a:rPr>
              <a:t>щ</a:t>
            </a:r>
            <a:endParaRPr lang="ru-RU" sz="19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                </a:t>
            </a:r>
            <a:endParaRPr lang="ru-RU" sz="9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857651" cy="444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83211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800" dirty="0" smtClean="0"/>
              <a:t>   </a:t>
            </a:r>
            <a:r>
              <a:rPr lang="ru-RU" sz="13800" b="1" dirty="0" smtClean="0">
                <a:solidFill>
                  <a:srgbClr val="C00000"/>
                </a:solidFill>
              </a:rPr>
              <a:t>Ч </a:t>
            </a:r>
            <a:r>
              <a:rPr lang="ru-RU" sz="13800" b="1" dirty="0" err="1" smtClean="0">
                <a:solidFill>
                  <a:srgbClr val="C00000"/>
                </a:solidFill>
              </a:rPr>
              <a:t>ч</a:t>
            </a:r>
            <a:r>
              <a:rPr lang="ru-RU" sz="13800" b="1" dirty="0" smtClean="0">
                <a:solidFill>
                  <a:srgbClr val="C00000"/>
                </a:solidFill>
              </a:rPr>
              <a:t>    Щ </a:t>
            </a:r>
            <a:r>
              <a:rPr lang="ru-RU" sz="13800" b="1" dirty="0" err="1" smtClean="0">
                <a:solidFill>
                  <a:srgbClr val="C00000"/>
                </a:solidFill>
              </a:rPr>
              <a:t>щ</a:t>
            </a:r>
            <a:endParaRPr lang="ru-RU" sz="13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945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Прочитай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5400" dirty="0" err="1" smtClean="0"/>
              <a:t>Ча</a:t>
            </a:r>
            <a:r>
              <a:rPr lang="ru-RU" sz="5400" dirty="0" smtClean="0"/>
              <a:t>    </a:t>
            </a:r>
            <a:r>
              <a:rPr lang="ru-RU" sz="5400" dirty="0" err="1" smtClean="0"/>
              <a:t>чо</a:t>
            </a:r>
            <a:r>
              <a:rPr lang="ru-RU" sz="5400" dirty="0" smtClean="0"/>
              <a:t>  чу  </a:t>
            </a:r>
            <a:r>
              <a:rPr lang="ru-RU" sz="5400" dirty="0" err="1" smtClean="0"/>
              <a:t>чи</a:t>
            </a:r>
            <a:r>
              <a:rPr lang="ru-RU" sz="5400" dirty="0" smtClean="0"/>
              <a:t>   </a:t>
            </a:r>
            <a:r>
              <a:rPr lang="ru-RU" sz="5400" dirty="0" err="1" smtClean="0"/>
              <a:t>ач</a:t>
            </a:r>
            <a:r>
              <a:rPr lang="ru-RU" sz="5400" dirty="0" smtClean="0"/>
              <a:t>   </a:t>
            </a:r>
            <a:r>
              <a:rPr lang="ru-RU" sz="5400" dirty="0" err="1" smtClean="0"/>
              <a:t>оч</a:t>
            </a:r>
            <a:r>
              <a:rPr lang="ru-RU" sz="5400" dirty="0" smtClean="0"/>
              <a:t>   </a:t>
            </a:r>
            <a:r>
              <a:rPr lang="ru-RU" sz="5400" dirty="0" err="1" smtClean="0"/>
              <a:t>уч</a:t>
            </a:r>
            <a:r>
              <a:rPr lang="ru-RU" sz="5400" dirty="0" smtClean="0"/>
              <a:t>   </a:t>
            </a:r>
            <a:r>
              <a:rPr lang="ru-RU" sz="5400" dirty="0" err="1" smtClean="0"/>
              <a:t>ыч</a:t>
            </a:r>
            <a:endParaRPr lang="ru-RU" sz="5400" dirty="0" smtClean="0"/>
          </a:p>
          <a:p>
            <a:pPr>
              <a:buNone/>
            </a:pPr>
            <a:r>
              <a:rPr lang="ru-RU" sz="5400" dirty="0" err="1" smtClean="0"/>
              <a:t>яч</a:t>
            </a:r>
            <a:r>
              <a:rPr lang="ru-RU" sz="5400" dirty="0" smtClean="0"/>
              <a:t>   </a:t>
            </a:r>
            <a:r>
              <a:rPr lang="ru-RU" sz="5400" dirty="0" err="1" smtClean="0"/>
              <a:t>ёч</a:t>
            </a:r>
            <a:r>
              <a:rPr lang="ru-RU" sz="5400" dirty="0" smtClean="0"/>
              <a:t>   </a:t>
            </a:r>
            <a:r>
              <a:rPr lang="ru-RU" sz="5400" dirty="0" err="1" smtClean="0"/>
              <a:t>юч</a:t>
            </a:r>
            <a:r>
              <a:rPr lang="ru-RU" sz="5400" dirty="0" smtClean="0"/>
              <a:t>  </a:t>
            </a:r>
            <a:r>
              <a:rPr lang="ru-RU" sz="5400" dirty="0" err="1" smtClean="0"/>
              <a:t>ич</a:t>
            </a:r>
            <a:r>
              <a:rPr lang="ru-RU" sz="5400" dirty="0" smtClean="0"/>
              <a:t>   </a:t>
            </a:r>
            <a:r>
              <a:rPr lang="ru-RU" sz="5400" dirty="0" err="1" smtClean="0"/>
              <a:t>ача</a:t>
            </a:r>
            <a:r>
              <a:rPr lang="ru-RU" sz="5400" dirty="0" smtClean="0"/>
              <a:t>   </a:t>
            </a:r>
            <a:r>
              <a:rPr lang="ru-RU" sz="5400" dirty="0" err="1" smtClean="0"/>
              <a:t>ачо</a:t>
            </a:r>
            <a:r>
              <a:rPr lang="ru-RU" sz="5400" dirty="0" smtClean="0"/>
              <a:t>  уча  </a:t>
            </a:r>
            <a:r>
              <a:rPr lang="ru-RU" sz="5400" dirty="0" err="1" smtClean="0"/>
              <a:t>ячи</a:t>
            </a:r>
            <a:r>
              <a:rPr lang="ru-RU" sz="5400" dirty="0" smtClean="0"/>
              <a:t>   </a:t>
            </a:r>
            <a:r>
              <a:rPr lang="ru-RU" sz="5400" dirty="0" err="1" smtClean="0"/>
              <a:t>ачк</a:t>
            </a:r>
            <a:r>
              <a:rPr lang="ru-RU" sz="5400" dirty="0" smtClean="0"/>
              <a:t>  </a:t>
            </a:r>
          </a:p>
          <a:p>
            <a:pPr>
              <a:buNone/>
            </a:pPr>
            <a:endParaRPr lang="ru-RU" sz="5400" dirty="0" smtClean="0"/>
          </a:p>
          <a:p>
            <a:pPr>
              <a:buNone/>
            </a:pPr>
            <a:r>
              <a:rPr lang="ru-RU" sz="5400" dirty="0" smtClean="0"/>
              <a:t>  </a:t>
            </a:r>
            <a:r>
              <a:rPr lang="ru-RU" sz="5400" dirty="0" err="1" smtClean="0"/>
              <a:t>Ща</a:t>
            </a:r>
            <a:r>
              <a:rPr lang="ru-RU" sz="5400" dirty="0" smtClean="0"/>
              <a:t> </a:t>
            </a:r>
            <a:r>
              <a:rPr lang="ru-RU" sz="5400" dirty="0" err="1" smtClean="0"/>
              <a:t>щу</a:t>
            </a:r>
            <a:r>
              <a:rPr lang="ru-RU" sz="5400" dirty="0" smtClean="0"/>
              <a:t>  щи  </a:t>
            </a:r>
            <a:r>
              <a:rPr lang="ru-RU" sz="5400" dirty="0" err="1" smtClean="0"/>
              <a:t>ящ</a:t>
            </a:r>
            <a:r>
              <a:rPr lang="ru-RU" sz="5400" dirty="0" smtClean="0"/>
              <a:t>  </a:t>
            </a:r>
            <a:r>
              <a:rPr lang="ru-RU" sz="5400" dirty="0" err="1" smtClean="0"/>
              <a:t>щё</a:t>
            </a:r>
            <a:r>
              <a:rPr lang="ru-RU" sz="5400" dirty="0" smtClean="0"/>
              <a:t>  </a:t>
            </a:r>
            <a:r>
              <a:rPr lang="ru-RU" sz="5400" dirty="0" err="1" smtClean="0"/>
              <a:t>ще</a:t>
            </a:r>
            <a:r>
              <a:rPr lang="ru-RU" sz="5400" dirty="0" smtClean="0"/>
              <a:t>  </a:t>
            </a:r>
            <a:r>
              <a:rPr lang="ru-RU" sz="5400" dirty="0" err="1" smtClean="0"/>
              <a:t>ущ</a:t>
            </a:r>
            <a:r>
              <a:rPr lang="ru-RU" sz="5400" dirty="0" smtClean="0"/>
              <a:t>  </a:t>
            </a:r>
            <a:r>
              <a:rPr lang="ru-RU" sz="5400" dirty="0" err="1" smtClean="0"/>
              <a:t>ыщ</a:t>
            </a:r>
            <a:r>
              <a:rPr lang="ru-RU" sz="5400" dirty="0" smtClean="0"/>
              <a:t>  </a:t>
            </a:r>
            <a:r>
              <a:rPr lang="ru-RU" sz="5400" dirty="0" err="1" smtClean="0"/>
              <a:t>ящ</a:t>
            </a:r>
            <a:r>
              <a:rPr lang="ru-RU" sz="5400" dirty="0" smtClean="0"/>
              <a:t>  </a:t>
            </a:r>
            <a:r>
              <a:rPr lang="ru-RU" sz="5400" dirty="0" err="1" smtClean="0"/>
              <a:t>ощ</a:t>
            </a:r>
            <a:r>
              <a:rPr lang="ru-RU" sz="5400" dirty="0" smtClean="0"/>
              <a:t>  </a:t>
            </a:r>
            <a:r>
              <a:rPr lang="ru-RU" sz="5400" dirty="0" err="1" smtClean="0"/>
              <a:t>ющ</a:t>
            </a:r>
            <a:r>
              <a:rPr lang="ru-RU" sz="5400" dirty="0" smtClean="0"/>
              <a:t> </a:t>
            </a:r>
            <a:r>
              <a:rPr lang="ru-RU" sz="5400" dirty="0" err="1" smtClean="0"/>
              <a:t>ищ</a:t>
            </a:r>
            <a:r>
              <a:rPr lang="ru-RU" sz="5400" dirty="0" smtClean="0"/>
              <a:t>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16095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Развитие фонематического  слуха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232248" cy="204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21088"/>
            <a:ext cx="285752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484784"/>
            <a:ext cx="23953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971600" y="3573016"/>
            <a:ext cx="16550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Черника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6021288"/>
            <a:ext cx="1543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Щавель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3645024"/>
            <a:ext cx="2112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prstClr val="black"/>
                </a:solidFill>
              </a:rPr>
              <a:t>Одуванчик 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1016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ЗАПОМНИ: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5400" b="1" dirty="0" err="1" smtClean="0"/>
              <a:t>Ча-ща</a:t>
            </a:r>
            <a:r>
              <a:rPr lang="ru-RU" sz="4800" dirty="0" smtClean="0"/>
              <a:t> -  пишем  с буквой </a:t>
            </a:r>
            <a:r>
              <a:rPr lang="ru-RU" sz="7200" b="1" dirty="0" smtClean="0">
                <a:solidFill>
                  <a:srgbClr val="FF0000"/>
                </a:solidFill>
              </a:rPr>
              <a:t>А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5400" b="1" dirty="0" smtClean="0"/>
              <a:t>  </a:t>
            </a:r>
            <a:r>
              <a:rPr lang="ru-RU" sz="5400" b="1" dirty="0" err="1" smtClean="0"/>
              <a:t>Чу-щу</a:t>
            </a:r>
            <a:r>
              <a:rPr lang="ru-RU" sz="5400" b="1" dirty="0" smtClean="0"/>
              <a:t> </a:t>
            </a:r>
            <a:r>
              <a:rPr lang="ru-RU" sz="4800" dirty="0" smtClean="0"/>
              <a:t>– пишем с буквой  </a:t>
            </a:r>
            <a:r>
              <a:rPr lang="ru-RU" sz="8000" b="1" dirty="0" smtClean="0">
                <a:solidFill>
                  <a:srgbClr val="FF0000"/>
                </a:solidFill>
              </a:rPr>
              <a:t>У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851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Аутотренинг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Кто хочет разговаривать</a:t>
            </a:r>
          </a:p>
          <a:p>
            <a:r>
              <a:rPr lang="ru-RU" sz="5400" dirty="0" smtClean="0"/>
              <a:t>Тот должен выговаривать,</a:t>
            </a:r>
          </a:p>
          <a:p>
            <a:r>
              <a:rPr lang="ru-RU" sz="5400" dirty="0" smtClean="0"/>
              <a:t>Всё правильно и внятно,</a:t>
            </a:r>
          </a:p>
          <a:p>
            <a:r>
              <a:rPr lang="ru-RU" sz="5400" dirty="0" smtClean="0"/>
              <a:t>Чтоб было всем понятно.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3289516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err="1" smtClean="0"/>
              <a:t>Ащор</a:t>
            </a:r>
            <a:r>
              <a:rPr lang="ru-RU" sz="4400" dirty="0" smtClean="0"/>
              <a:t> -</a:t>
            </a:r>
          </a:p>
          <a:p>
            <a:r>
              <a:rPr lang="ru-RU" sz="4400" dirty="0" err="1" smtClean="0"/>
              <a:t>Кщле</a:t>
            </a:r>
            <a:r>
              <a:rPr lang="ru-RU" sz="4400" dirty="0" smtClean="0"/>
              <a:t> -</a:t>
            </a:r>
          </a:p>
          <a:p>
            <a:r>
              <a:rPr lang="ru-RU" sz="4400" dirty="0" err="1" smtClean="0"/>
              <a:t>Голще</a:t>
            </a:r>
            <a:r>
              <a:rPr lang="ru-RU" sz="4400" dirty="0" smtClean="0"/>
              <a:t> -</a:t>
            </a:r>
          </a:p>
          <a:p>
            <a:r>
              <a:rPr lang="ru-RU" sz="4400" dirty="0" err="1" smtClean="0"/>
              <a:t>Чарг</a:t>
            </a:r>
            <a:r>
              <a:rPr lang="ru-RU" sz="4400" dirty="0" smtClean="0"/>
              <a:t> -</a:t>
            </a:r>
          </a:p>
          <a:p>
            <a:r>
              <a:rPr lang="ru-RU" sz="4400" dirty="0" err="1" smtClean="0"/>
              <a:t>Жич</a:t>
            </a:r>
            <a:r>
              <a:rPr lang="ru-RU" sz="4400" dirty="0" smtClean="0"/>
              <a:t> -</a:t>
            </a:r>
          </a:p>
          <a:p>
            <a:pPr>
              <a:buNone/>
            </a:pPr>
            <a:endParaRPr lang="ru-RU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2656"/>
            <a:ext cx="280452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28846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ро</a:t>
            </a:r>
            <a:r>
              <a:rPr lang="ru-RU" sz="4800" b="1" dirty="0" smtClean="0">
                <a:solidFill>
                  <a:srgbClr val="FF0000"/>
                </a:solidFill>
              </a:rPr>
              <a:t>щ</a:t>
            </a:r>
            <a:r>
              <a:rPr lang="ru-RU" sz="4400" dirty="0" smtClean="0"/>
              <a:t>а</a:t>
            </a:r>
          </a:p>
          <a:p>
            <a:r>
              <a:rPr lang="ru-RU" sz="4400" dirty="0" smtClean="0"/>
              <a:t>кле</a:t>
            </a:r>
            <a:r>
              <a:rPr lang="ru-RU" sz="4800" b="1" dirty="0" smtClean="0">
                <a:solidFill>
                  <a:srgbClr val="FF0000"/>
                </a:solidFill>
              </a:rPr>
              <a:t>щ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rgbClr val="FF0000"/>
                </a:solidFill>
              </a:rPr>
              <a:t>щ</a:t>
            </a:r>
            <a:r>
              <a:rPr lang="ru-RU" sz="4400" dirty="0" smtClean="0"/>
              <a:t>егол</a:t>
            </a:r>
          </a:p>
          <a:p>
            <a:pPr marL="0" indent="0"/>
            <a:r>
              <a:rPr lang="ru-RU" sz="4400" dirty="0" smtClean="0"/>
              <a:t> гра</a:t>
            </a:r>
            <a:r>
              <a:rPr lang="ru-RU" sz="4800" b="1" dirty="0" smtClean="0">
                <a:solidFill>
                  <a:srgbClr val="FF0000"/>
                </a:solidFill>
              </a:rPr>
              <a:t>ч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800" b="1" dirty="0" smtClean="0">
                <a:solidFill>
                  <a:srgbClr val="FF0000"/>
                </a:solidFill>
              </a:rPr>
              <a:t>ч</a:t>
            </a:r>
            <a:r>
              <a:rPr lang="ru-RU" sz="4400" dirty="0" smtClean="0"/>
              <a:t>иж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4255520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872" y="2852936"/>
            <a:ext cx="2546203" cy="1728192"/>
          </a:xfr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2852936"/>
            <a:ext cx="276030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3" y="2852936"/>
            <a:ext cx="260380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83568" y="2060848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грач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2060848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чиж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2060848"/>
            <a:ext cx="1747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prstClr val="black"/>
                </a:solidFill>
              </a:rPr>
              <a:t>щегол</a:t>
            </a:r>
            <a:endParaRPr lang="ru-RU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878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Дом со всех сторон открыт, он  резною крышей крыт.Заходи в зелёный дом. Чудеса увидишь в нём.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78661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r>
              <a:rPr lang="ru-RU" sz="6600" dirty="0" smtClean="0"/>
              <a:t>Красивые </a:t>
            </a:r>
            <a:r>
              <a:rPr lang="ru-RU" sz="6600" dirty="0" err="1" smtClean="0"/>
              <a:t>пти</a:t>
            </a:r>
            <a:r>
              <a:rPr lang="ru-RU" sz="6600" dirty="0" smtClean="0"/>
              <a:t>..</a:t>
            </a:r>
            <a:r>
              <a:rPr lang="ru-RU" sz="6600" dirty="0" err="1" smtClean="0"/>
              <a:t>ки</a:t>
            </a:r>
            <a:endParaRPr lang="ru-RU" sz="6600" dirty="0" smtClean="0"/>
          </a:p>
          <a:p>
            <a:r>
              <a:rPr lang="ru-RU" sz="6600" dirty="0" smtClean="0"/>
              <a:t>Пев..</a:t>
            </a:r>
            <a:r>
              <a:rPr lang="ru-RU" sz="6600" dirty="0" err="1" smtClean="0"/>
              <a:t>ие</a:t>
            </a:r>
            <a:r>
              <a:rPr lang="ru-RU" sz="6600" dirty="0" smtClean="0"/>
              <a:t>   ..</a:t>
            </a:r>
            <a:r>
              <a:rPr lang="ru-RU" sz="6600" dirty="0" err="1" smtClean="0"/>
              <a:t>еглы</a:t>
            </a:r>
            <a:endParaRPr lang="ru-RU" sz="6600" dirty="0" smtClean="0"/>
          </a:p>
          <a:p>
            <a:r>
              <a:rPr lang="ru-RU" sz="6600" dirty="0" smtClean="0"/>
              <a:t>Семена  ..</a:t>
            </a:r>
            <a:r>
              <a:rPr lang="ru-RU" sz="6600" dirty="0" err="1" smtClean="0"/>
              <a:t>ертополоха</a:t>
            </a:r>
            <a:endParaRPr lang="ru-RU" sz="6600" dirty="0" smtClean="0"/>
          </a:p>
          <a:p>
            <a:r>
              <a:rPr lang="ru-RU" sz="6600" dirty="0" smtClean="0"/>
              <a:t>Стаи    ко..уют</a:t>
            </a:r>
          </a:p>
        </p:txBody>
      </p:sp>
    </p:spTree>
    <p:extLst>
      <p:ext uri="{BB962C8B-B14F-4D97-AF65-F5344CB8AC3E}">
        <p14:creationId xmlns:p14="http://schemas.microsoft.com/office/powerpoint/2010/main" xmlns="" val="272183451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Красивые пти</a:t>
            </a:r>
            <a:r>
              <a:rPr lang="ru-RU" sz="6000" dirty="0" smtClean="0">
                <a:solidFill>
                  <a:srgbClr val="FF0000"/>
                </a:solidFill>
              </a:rPr>
              <a:t>ч</a:t>
            </a:r>
            <a:r>
              <a:rPr lang="ru-RU" sz="6000" dirty="0" smtClean="0"/>
              <a:t>ки</a:t>
            </a:r>
          </a:p>
          <a:p>
            <a:pPr>
              <a:buNone/>
            </a:pPr>
            <a:r>
              <a:rPr lang="ru-RU" sz="6000" dirty="0" smtClean="0"/>
              <a:t>Певчие </a:t>
            </a:r>
            <a:r>
              <a:rPr lang="ru-RU" sz="6000" dirty="0" smtClean="0">
                <a:solidFill>
                  <a:srgbClr val="FF0000"/>
                </a:solidFill>
              </a:rPr>
              <a:t>щ</a:t>
            </a:r>
            <a:r>
              <a:rPr lang="ru-RU" sz="6000" dirty="0" smtClean="0"/>
              <a:t>еглы</a:t>
            </a:r>
          </a:p>
          <a:p>
            <a:pPr>
              <a:buNone/>
            </a:pPr>
            <a:r>
              <a:rPr lang="ru-RU" sz="6000" dirty="0" smtClean="0"/>
              <a:t>Семена </a:t>
            </a:r>
            <a:r>
              <a:rPr lang="ru-RU" sz="6000" dirty="0" smtClean="0">
                <a:solidFill>
                  <a:srgbClr val="FF0000"/>
                </a:solidFill>
              </a:rPr>
              <a:t>ч</a:t>
            </a:r>
            <a:r>
              <a:rPr lang="ru-RU" sz="6000" dirty="0" smtClean="0"/>
              <a:t>ертополоха</a:t>
            </a:r>
          </a:p>
          <a:p>
            <a:pPr>
              <a:buNone/>
            </a:pPr>
            <a:r>
              <a:rPr lang="ru-RU" sz="6000" dirty="0" smtClean="0"/>
              <a:t>Стаи ко</a:t>
            </a:r>
            <a:r>
              <a:rPr lang="ru-RU" sz="6000" dirty="0" smtClean="0">
                <a:solidFill>
                  <a:srgbClr val="FF0000"/>
                </a:solidFill>
              </a:rPr>
              <a:t>ч</a:t>
            </a:r>
            <a:r>
              <a:rPr lang="ru-RU" sz="6000" dirty="0" smtClean="0"/>
              <a:t>уют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3571876"/>
            <a:ext cx="1457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714488"/>
            <a:ext cx="1928826" cy="146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Динамическая пауза.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Тучи  дальше, дальше, дальше,</a:t>
            </a:r>
          </a:p>
          <a:p>
            <a:pPr>
              <a:buNone/>
            </a:pPr>
            <a:r>
              <a:rPr lang="ru-RU" sz="4400" dirty="0" smtClean="0"/>
              <a:t>Небо чище, чище, чище,</a:t>
            </a:r>
          </a:p>
          <a:p>
            <a:pPr>
              <a:buNone/>
            </a:pPr>
            <a:r>
              <a:rPr lang="ru-RU" sz="4400" dirty="0" smtClean="0"/>
              <a:t>Солнце ярче, ярче, ярче,</a:t>
            </a:r>
          </a:p>
          <a:p>
            <a:pPr>
              <a:buNone/>
            </a:pPr>
            <a:r>
              <a:rPr lang="ru-RU" sz="4400" dirty="0" smtClean="0"/>
              <a:t>В чаще громче щебет птичий.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.</a:t>
            </a:r>
            <a:r>
              <a:rPr lang="ru-RU" dirty="0" err="1" smtClean="0"/>
              <a:t>ижичиылгещ,иктёчеч,ижиртстучебещещорВ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84531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В роще щебечут  стрижи, чечётки, </a:t>
            </a:r>
          </a:p>
          <a:p>
            <a:pPr algn="ctr"/>
            <a:r>
              <a:rPr lang="ru-RU" sz="4000" dirty="0" smtClean="0"/>
              <a:t>щеглы и чижи.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21689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1" y="3429000"/>
            <a:ext cx="276030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7" y="3429000"/>
            <a:ext cx="271230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42825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Щеглы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В парке поселились маленькие  красивые птички. Они красиво пели и их  назвали певчими. Это были щеглы. Питались они семенами деревьев и семенами чертополоха.  </a:t>
            </a:r>
          </a:p>
          <a:p>
            <a:pPr>
              <a:buNone/>
            </a:pPr>
            <a:r>
              <a:rPr lang="ru-RU" dirty="0" smtClean="0"/>
              <a:t>    Но с наступлением осени, щеглы собираются в большие стаи и кочуют по тёплым местам.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80920" cy="532859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Мы будем разговаривать</a:t>
            </a:r>
          </a:p>
          <a:p>
            <a:r>
              <a:rPr lang="ru-RU" sz="5400" dirty="0" smtClean="0"/>
              <a:t>И будем выговаривать</a:t>
            </a:r>
          </a:p>
          <a:p>
            <a:r>
              <a:rPr lang="ru-RU" sz="5400" dirty="0" smtClean="0"/>
              <a:t>Всё правильно и внятно</a:t>
            </a:r>
          </a:p>
          <a:p>
            <a:r>
              <a:rPr lang="ru-RU" sz="5400" dirty="0" smtClean="0"/>
              <a:t>Чтоб было всем понятно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469168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Итог занятия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86800" cy="4525963"/>
          </a:xfrm>
        </p:spPr>
        <p:txBody>
          <a:bodyPr/>
          <a:lstStyle/>
          <a:p>
            <a:r>
              <a:rPr lang="ru-RU" dirty="0" smtClean="0"/>
              <a:t>Ребята, какую мы ставили цель?</a:t>
            </a:r>
          </a:p>
          <a:p>
            <a:r>
              <a:rPr lang="ru-RU" dirty="0" smtClean="0"/>
              <a:t>Чем отличаются по артикуляции   </a:t>
            </a:r>
            <a:r>
              <a:rPr lang="en-US" sz="4400" b="1" dirty="0" smtClean="0"/>
              <a:t>[</a:t>
            </a:r>
            <a:r>
              <a:rPr lang="ru-RU" sz="4400" b="1" dirty="0" smtClean="0"/>
              <a:t>ч</a:t>
            </a:r>
            <a:r>
              <a:rPr lang="en-US" sz="4400" b="1" dirty="0" smtClean="0"/>
              <a:t>]</a:t>
            </a:r>
            <a:r>
              <a:rPr lang="ru-RU" sz="4400" b="1" dirty="0" smtClean="0"/>
              <a:t>-</a:t>
            </a:r>
            <a:r>
              <a:rPr lang="en-US" sz="4400" b="1" dirty="0" smtClean="0"/>
              <a:t>[</a:t>
            </a:r>
            <a:r>
              <a:rPr lang="ru-RU" sz="4400" b="1" dirty="0" err="1" smtClean="0"/>
              <a:t>щ</a:t>
            </a:r>
            <a:r>
              <a:rPr lang="en-US" sz="4400" b="1" dirty="0" smtClean="0"/>
              <a:t>]</a:t>
            </a:r>
            <a:r>
              <a:rPr lang="ru-RU" dirty="0" smtClean="0"/>
              <a:t>?</a:t>
            </a:r>
          </a:p>
          <a:p>
            <a:r>
              <a:rPr lang="ru-RU" dirty="0" smtClean="0"/>
              <a:t>Чем отличаются характеристики  этих  звуков?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8407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</a:t>
            </a:r>
            <a:r>
              <a:rPr lang="ru-RU" dirty="0" smtClean="0"/>
              <a:t>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Слабо</a:t>
            </a:r>
            <a:r>
              <a:rPr lang="ru-RU" sz="4000" b="1" dirty="0" smtClean="0"/>
              <a:t> </a:t>
            </a:r>
            <a:r>
              <a:rPr lang="ru-RU" sz="4000" dirty="0" smtClean="0"/>
              <a:t>- сидите за партой;</a:t>
            </a:r>
          </a:p>
          <a:p>
            <a:r>
              <a:rPr lang="ru-RU" sz="4800" b="1" dirty="0" smtClean="0">
                <a:solidFill>
                  <a:srgbClr val="00B050"/>
                </a:solidFill>
              </a:rPr>
              <a:t>Хорошо</a:t>
            </a:r>
            <a:r>
              <a:rPr lang="ru-RU" sz="4000" b="1" dirty="0" smtClean="0"/>
              <a:t> </a:t>
            </a:r>
            <a:r>
              <a:rPr lang="ru-RU" sz="4000" dirty="0" smtClean="0"/>
              <a:t>– встаньте;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Отлично</a:t>
            </a:r>
            <a:r>
              <a:rPr lang="ru-RU" sz="4000" dirty="0" smtClean="0"/>
              <a:t> – встаньте, руки вверх.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452063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Артикуляционная гимнастика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Улыбочка                    Трубочка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857496"/>
            <a:ext cx="33337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786058"/>
            <a:ext cx="32480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097 Точка, точка, запят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86776" y="485776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60415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Лопатка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1928802"/>
            <a:ext cx="32004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702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Непослушный язычок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7139" y="1933630"/>
            <a:ext cx="4529721" cy="38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05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Катушка</a:t>
            </a: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2" y="1891506"/>
            <a:ext cx="3457575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Чашечка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04864"/>
            <a:ext cx="324802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560</Words>
  <Application>Microsoft Office PowerPoint</Application>
  <PresentationFormat>Экран (4:3)</PresentationFormat>
  <Paragraphs>126</Paragraphs>
  <Slides>41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Дифференциация звуков [Ч]- [Щ].  </vt:lpstr>
      <vt:lpstr>«Цепочка дружбы»</vt:lpstr>
      <vt:lpstr>Аутотренинг</vt:lpstr>
      <vt:lpstr>Слайд 4</vt:lpstr>
      <vt:lpstr>Артикуляционная гимнастика</vt:lpstr>
      <vt:lpstr>Лопатка</vt:lpstr>
      <vt:lpstr>Непослушный язычок</vt:lpstr>
      <vt:lpstr>Катушка</vt:lpstr>
      <vt:lpstr>Чашечка</vt:lpstr>
      <vt:lpstr>Маляр</vt:lpstr>
      <vt:lpstr>Почистим зубы</vt:lpstr>
      <vt:lpstr>Фокусник</vt:lpstr>
      <vt:lpstr>Телеграмма</vt:lpstr>
      <vt:lpstr>Цель урока</vt:lpstr>
      <vt:lpstr>Характеристика звука Ч</vt:lpstr>
      <vt:lpstr>Релаксационное упражнение</vt:lpstr>
      <vt:lpstr>Характеристика звука  Щ  </vt:lpstr>
      <vt:lpstr>Слайд 18</vt:lpstr>
      <vt:lpstr>Чем они отличаются?</vt:lpstr>
      <vt:lpstr>Чем похожи эти звуки?</vt:lpstr>
      <vt:lpstr>ЛЕСОВИЧОК</vt:lpstr>
      <vt:lpstr>Слайд 22</vt:lpstr>
      <vt:lpstr>Слайд 23</vt:lpstr>
      <vt:lpstr>Связь, звука с буквой</vt:lpstr>
      <vt:lpstr>Слайд 25</vt:lpstr>
      <vt:lpstr>Слайд 26</vt:lpstr>
      <vt:lpstr>Прочитай</vt:lpstr>
      <vt:lpstr>Развитие фонематического  слуха</vt:lpstr>
      <vt:lpstr>ЗАПОМНИ:</vt:lpstr>
      <vt:lpstr>Слайд 30</vt:lpstr>
      <vt:lpstr>Слайд 31</vt:lpstr>
      <vt:lpstr>Слайд 32</vt:lpstr>
      <vt:lpstr>Слайд 33</vt:lpstr>
      <vt:lpstr>Слайд 34</vt:lpstr>
      <vt:lpstr>Слайд 35</vt:lpstr>
      <vt:lpstr>Динамическая пауза.</vt:lpstr>
      <vt:lpstr>Слайд 37</vt:lpstr>
      <vt:lpstr>Слайд 38</vt:lpstr>
      <vt:lpstr>Щеглы</vt:lpstr>
      <vt:lpstr>Итог занятия</vt:lpstr>
      <vt:lpstr>Рефлексия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</dc:title>
  <dc:creator>FuckYouBill</dc:creator>
  <cp:lastModifiedBy>FuckYouBill</cp:lastModifiedBy>
  <cp:revision>30</cp:revision>
  <dcterms:created xsi:type="dcterms:W3CDTF">2012-05-08T10:48:11Z</dcterms:created>
  <dcterms:modified xsi:type="dcterms:W3CDTF">2012-05-19T13:05:08Z</dcterms:modified>
</cp:coreProperties>
</file>