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FD003-8377-495B-9069-F942FB9ABA1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9228E3-4A0D-4674-95DE-E1EFB40972D8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C00000"/>
              </a:solidFill>
            </a:rPr>
            <a:t> С-С-С-С</a:t>
          </a:r>
          <a:endParaRPr lang="ru-RU" b="1" dirty="0">
            <a:solidFill>
              <a:srgbClr val="C00000"/>
            </a:solidFill>
          </a:endParaRPr>
        </a:p>
      </dgm:t>
    </dgm:pt>
    <dgm:pt modelId="{565FFAD3-D34F-49BB-8A4E-9E289FD5E4DD}" type="parTrans" cxnId="{247B53C4-1FDB-4615-A92B-3B045892156E}">
      <dgm:prSet/>
      <dgm:spPr/>
      <dgm:t>
        <a:bodyPr/>
        <a:lstStyle/>
        <a:p>
          <a:endParaRPr lang="ru-RU"/>
        </a:p>
      </dgm:t>
    </dgm:pt>
    <dgm:pt modelId="{31142804-AA44-4C88-B0A7-AFD6530360BB}" type="sibTrans" cxnId="{247B53C4-1FDB-4615-A92B-3B045892156E}">
      <dgm:prSet/>
      <dgm:spPr/>
      <dgm:t>
        <a:bodyPr/>
        <a:lstStyle/>
        <a:p>
          <a:endParaRPr lang="ru-RU"/>
        </a:p>
      </dgm:t>
    </dgm:pt>
    <dgm:pt modelId="{A52CED5F-0211-40F6-8A09-14E0918EB606}">
      <dgm:prSet/>
      <dgm:spPr/>
      <dgm:t>
        <a:bodyPr/>
        <a:lstStyle/>
        <a:p>
          <a:pPr rtl="0"/>
          <a:endParaRPr lang="ru-RU" dirty="0"/>
        </a:p>
      </dgm:t>
    </dgm:pt>
    <dgm:pt modelId="{D67225A1-6C5F-45D2-9352-E3AAFA951F2A}" type="parTrans" cxnId="{AE7EC190-300D-4B33-9462-29F2C2A65858}">
      <dgm:prSet/>
      <dgm:spPr/>
      <dgm:t>
        <a:bodyPr/>
        <a:lstStyle/>
        <a:p>
          <a:endParaRPr lang="ru-RU"/>
        </a:p>
      </dgm:t>
    </dgm:pt>
    <dgm:pt modelId="{27CF1229-98A2-4851-ACD9-54703DBED10D}" type="sibTrans" cxnId="{AE7EC190-300D-4B33-9462-29F2C2A65858}">
      <dgm:prSet/>
      <dgm:spPr/>
      <dgm:t>
        <a:bodyPr/>
        <a:lstStyle/>
        <a:p>
          <a:endParaRPr lang="ru-RU"/>
        </a:p>
      </dgm:t>
    </dgm:pt>
    <dgm:pt modelId="{D75F4D00-CF26-4BE6-BD4B-429F5374CFE6}">
      <dgm:prSet/>
      <dgm:spPr/>
      <dgm:t>
        <a:bodyPr/>
        <a:lstStyle/>
        <a:p>
          <a:endParaRPr lang="ru-RU"/>
        </a:p>
      </dgm:t>
    </dgm:pt>
    <dgm:pt modelId="{D8C43269-9139-4078-AFC1-54B3CA2C904B}" type="parTrans" cxnId="{03F90086-7BBE-49A3-818B-E29A2A5C87F0}">
      <dgm:prSet/>
      <dgm:spPr/>
    </dgm:pt>
    <dgm:pt modelId="{A4A4FF23-AF55-4AAC-8EB9-8BB33D344928}" type="sibTrans" cxnId="{03F90086-7BBE-49A3-818B-E29A2A5C87F0}">
      <dgm:prSet/>
      <dgm:spPr/>
    </dgm:pt>
    <dgm:pt modelId="{E6EAD020-6C25-42EB-877B-CC53BF0BFFC4}" type="pres">
      <dgm:prSet presAssocID="{E7AFD003-8377-495B-9069-F942FB9ABA1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F4149C-082F-4298-B25A-BA70A864DDC9}" type="pres">
      <dgm:prSet presAssocID="{329228E3-4A0D-4674-95DE-E1EFB40972D8}" presName="circle1" presStyleLbl="node1" presStyleIdx="0" presStyleCnt="2"/>
      <dgm:spPr/>
    </dgm:pt>
    <dgm:pt modelId="{60CE5F86-39AF-4E30-8E17-6BF9AAABFCE0}" type="pres">
      <dgm:prSet presAssocID="{329228E3-4A0D-4674-95DE-E1EFB40972D8}" presName="space" presStyleCnt="0"/>
      <dgm:spPr/>
    </dgm:pt>
    <dgm:pt modelId="{3C89EA7C-C856-4DE9-A817-5D989A8BFB05}" type="pres">
      <dgm:prSet presAssocID="{329228E3-4A0D-4674-95DE-E1EFB40972D8}" presName="rect1" presStyleLbl="alignAcc1" presStyleIdx="0" presStyleCnt="2" custScaleX="100000"/>
      <dgm:spPr/>
      <dgm:t>
        <a:bodyPr/>
        <a:lstStyle/>
        <a:p>
          <a:endParaRPr lang="ru-RU"/>
        </a:p>
      </dgm:t>
    </dgm:pt>
    <dgm:pt modelId="{F432219E-E9ED-4929-BDD1-FFBEECC9B168}" type="pres">
      <dgm:prSet presAssocID="{A52CED5F-0211-40F6-8A09-14E0918EB606}" presName="vertSpace2" presStyleLbl="node1" presStyleIdx="0" presStyleCnt="2"/>
      <dgm:spPr/>
    </dgm:pt>
    <dgm:pt modelId="{705FE1C0-644B-4B81-913B-014CC40A09D7}" type="pres">
      <dgm:prSet presAssocID="{A52CED5F-0211-40F6-8A09-14E0918EB606}" presName="circle2" presStyleLbl="node1" presStyleIdx="1" presStyleCnt="2"/>
      <dgm:spPr/>
    </dgm:pt>
    <dgm:pt modelId="{4C46B217-60FE-491F-BAFB-71E5C540D3DC}" type="pres">
      <dgm:prSet presAssocID="{A52CED5F-0211-40F6-8A09-14E0918EB606}" presName="rect2" presStyleLbl="alignAcc1" presStyleIdx="1" presStyleCnt="2" custScaleX="100000"/>
      <dgm:spPr/>
      <dgm:t>
        <a:bodyPr/>
        <a:lstStyle/>
        <a:p>
          <a:endParaRPr lang="ru-RU"/>
        </a:p>
      </dgm:t>
    </dgm:pt>
    <dgm:pt modelId="{87B883D9-EFD6-4BD5-A747-87DC229E9096}" type="pres">
      <dgm:prSet presAssocID="{329228E3-4A0D-4674-95DE-E1EFB40972D8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AD946-F836-47F4-B6E2-CDD092E1F99B}" type="pres">
      <dgm:prSet presAssocID="{329228E3-4A0D-4674-95DE-E1EFB40972D8}" presName="rect1ChTx" presStyleLbl="alignAcc1" presStyleIdx="1" presStyleCnt="2">
        <dgm:presLayoutVars>
          <dgm:bulletEnabled val="1"/>
        </dgm:presLayoutVars>
      </dgm:prSet>
      <dgm:spPr/>
    </dgm:pt>
    <dgm:pt modelId="{EBE426F9-1ECB-499B-9B42-88A39C5C8C82}" type="pres">
      <dgm:prSet presAssocID="{A52CED5F-0211-40F6-8A09-14E0918EB606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D5493-1CCA-4F91-BCBD-AD7DB68D5810}" type="pres">
      <dgm:prSet presAssocID="{A52CED5F-0211-40F6-8A09-14E0918EB606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0A6871-49B4-4F74-A3EC-58DA54EAC2A1}" type="presOf" srcId="{A52CED5F-0211-40F6-8A09-14E0918EB606}" destId="{4C46B217-60FE-491F-BAFB-71E5C540D3DC}" srcOrd="0" destOrd="0" presId="urn:microsoft.com/office/officeart/2005/8/layout/target3"/>
    <dgm:cxn modelId="{AE7EC190-300D-4B33-9462-29F2C2A65858}" srcId="{E7AFD003-8377-495B-9069-F942FB9ABA18}" destId="{A52CED5F-0211-40F6-8A09-14E0918EB606}" srcOrd="1" destOrd="0" parTransId="{D67225A1-6C5F-45D2-9352-E3AAFA951F2A}" sibTransId="{27CF1229-98A2-4851-ACD9-54703DBED10D}"/>
    <dgm:cxn modelId="{046A53D0-7A95-44B2-BCC7-95EA11909303}" type="presOf" srcId="{329228E3-4A0D-4674-95DE-E1EFB40972D8}" destId="{3C89EA7C-C856-4DE9-A817-5D989A8BFB05}" srcOrd="0" destOrd="0" presId="urn:microsoft.com/office/officeart/2005/8/layout/target3"/>
    <dgm:cxn modelId="{6DEEEACE-6723-4DA6-9F9A-1CB755CCB8DD}" type="presOf" srcId="{E7AFD003-8377-495B-9069-F942FB9ABA18}" destId="{E6EAD020-6C25-42EB-877B-CC53BF0BFFC4}" srcOrd="0" destOrd="0" presId="urn:microsoft.com/office/officeart/2005/8/layout/target3"/>
    <dgm:cxn modelId="{B6009426-AE92-45B1-84DC-97DE4D6C9647}" type="presOf" srcId="{329228E3-4A0D-4674-95DE-E1EFB40972D8}" destId="{87B883D9-EFD6-4BD5-A747-87DC229E9096}" srcOrd="1" destOrd="0" presId="urn:microsoft.com/office/officeart/2005/8/layout/target3"/>
    <dgm:cxn modelId="{37D69710-FC73-434F-B094-B4A4AD54154F}" type="presOf" srcId="{D75F4D00-CF26-4BE6-BD4B-429F5374CFE6}" destId="{E1DD5493-1CCA-4F91-BCBD-AD7DB68D5810}" srcOrd="0" destOrd="0" presId="urn:microsoft.com/office/officeart/2005/8/layout/target3"/>
    <dgm:cxn modelId="{247B53C4-1FDB-4615-A92B-3B045892156E}" srcId="{E7AFD003-8377-495B-9069-F942FB9ABA18}" destId="{329228E3-4A0D-4674-95DE-E1EFB40972D8}" srcOrd="0" destOrd="0" parTransId="{565FFAD3-D34F-49BB-8A4E-9E289FD5E4DD}" sibTransId="{31142804-AA44-4C88-B0A7-AFD6530360BB}"/>
    <dgm:cxn modelId="{03F90086-7BBE-49A3-818B-E29A2A5C87F0}" srcId="{A52CED5F-0211-40F6-8A09-14E0918EB606}" destId="{D75F4D00-CF26-4BE6-BD4B-429F5374CFE6}" srcOrd="0" destOrd="0" parTransId="{D8C43269-9139-4078-AFC1-54B3CA2C904B}" sibTransId="{A4A4FF23-AF55-4AAC-8EB9-8BB33D344928}"/>
    <dgm:cxn modelId="{61B48533-A608-4284-B5AC-EA2E4F871116}" type="presOf" srcId="{A52CED5F-0211-40F6-8A09-14E0918EB606}" destId="{EBE426F9-1ECB-499B-9B42-88A39C5C8C82}" srcOrd="1" destOrd="0" presId="urn:microsoft.com/office/officeart/2005/8/layout/target3"/>
    <dgm:cxn modelId="{7A8FEB61-AEDF-4D94-A049-D2D8132BE568}" type="presParOf" srcId="{E6EAD020-6C25-42EB-877B-CC53BF0BFFC4}" destId="{6CF4149C-082F-4298-B25A-BA70A864DDC9}" srcOrd="0" destOrd="0" presId="urn:microsoft.com/office/officeart/2005/8/layout/target3"/>
    <dgm:cxn modelId="{A07361A3-4010-480D-9DDD-378DF998FCFC}" type="presParOf" srcId="{E6EAD020-6C25-42EB-877B-CC53BF0BFFC4}" destId="{60CE5F86-39AF-4E30-8E17-6BF9AAABFCE0}" srcOrd="1" destOrd="0" presId="urn:microsoft.com/office/officeart/2005/8/layout/target3"/>
    <dgm:cxn modelId="{25043C23-E47E-4F94-B7DE-84F996C61204}" type="presParOf" srcId="{E6EAD020-6C25-42EB-877B-CC53BF0BFFC4}" destId="{3C89EA7C-C856-4DE9-A817-5D989A8BFB05}" srcOrd="2" destOrd="0" presId="urn:microsoft.com/office/officeart/2005/8/layout/target3"/>
    <dgm:cxn modelId="{7802DE25-799C-495B-9378-3D9E73E52AFB}" type="presParOf" srcId="{E6EAD020-6C25-42EB-877B-CC53BF0BFFC4}" destId="{F432219E-E9ED-4929-BDD1-FFBEECC9B168}" srcOrd="3" destOrd="0" presId="urn:microsoft.com/office/officeart/2005/8/layout/target3"/>
    <dgm:cxn modelId="{661EF161-5C3F-4853-AFFB-3D60289AB89A}" type="presParOf" srcId="{E6EAD020-6C25-42EB-877B-CC53BF0BFFC4}" destId="{705FE1C0-644B-4B81-913B-014CC40A09D7}" srcOrd="4" destOrd="0" presId="urn:microsoft.com/office/officeart/2005/8/layout/target3"/>
    <dgm:cxn modelId="{31665914-7084-4674-A901-A3E9044B0C8C}" type="presParOf" srcId="{E6EAD020-6C25-42EB-877B-CC53BF0BFFC4}" destId="{4C46B217-60FE-491F-BAFB-71E5C540D3DC}" srcOrd="5" destOrd="0" presId="urn:microsoft.com/office/officeart/2005/8/layout/target3"/>
    <dgm:cxn modelId="{B686D895-2BE4-49A8-85A7-9107652FE2CA}" type="presParOf" srcId="{E6EAD020-6C25-42EB-877B-CC53BF0BFFC4}" destId="{87B883D9-EFD6-4BD5-A747-87DC229E9096}" srcOrd="6" destOrd="0" presId="urn:microsoft.com/office/officeart/2005/8/layout/target3"/>
    <dgm:cxn modelId="{501E4473-A5C0-4F9A-A2FF-8A406BA4840D}" type="presParOf" srcId="{E6EAD020-6C25-42EB-877B-CC53BF0BFFC4}" destId="{C58AD946-F836-47F4-B6E2-CDD092E1F99B}" srcOrd="7" destOrd="0" presId="urn:microsoft.com/office/officeart/2005/8/layout/target3"/>
    <dgm:cxn modelId="{3B8578CB-E5CA-4066-BEA7-464985939D1D}" type="presParOf" srcId="{E6EAD020-6C25-42EB-877B-CC53BF0BFFC4}" destId="{EBE426F9-1ECB-499B-9B42-88A39C5C8C82}" srcOrd="8" destOrd="0" presId="urn:microsoft.com/office/officeart/2005/8/layout/target3"/>
    <dgm:cxn modelId="{B1AF9EDA-0463-4A48-BB44-C0905DEF141E}" type="presParOf" srcId="{E6EAD020-6C25-42EB-877B-CC53BF0BFFC4}" destId="{E1DD5493-1CCA-4F91-BCBD-AD7DB68D5810}" srcOrd="9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accent1"/>
                </a:solidFill>
                <a:latin typeface="Impact" pitchFamily="34" charset="0"/>
              </a:rPr>
              <a:t>Звук </a:t>
            </a:r>
            <a:r>
              <a:rPr lang="ru-RU" sz="8800" b="1" dirty="0" smtClean="0">
                <a:latin typeface="Impact" pitchFamily="34" charset="0"/>
              </a:rPr>
              <a:t>  </a:t>
            </a:r>
            <a:r>
              <a:rPr lang="ru-RU" sz="8800" b="1" dirty="0" smtClean="0">
                <a:solidFill>
                  <a:srgbClr val="FF0000"/>
                </a:solidFill>
                <a:latin typeface="Impact" pitchFamily="34" charset="0"/>
              </a:rPr>
              <a:t>С</a:t>
            </a:r>
            <a:endParaRPr lang="ru-RU" sz="8800" b="1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357694"/>
            <a:ext cx="2043082" cy="128588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         ле</a:t>
            </a:r>
            <a:r>
              <a:rPr lang="ru-RU" b="1" dirty="0" smtClean="0">
                <a:solidFill>
                  <a:srgbClr val="C00000"/>
                </a:solidFill>
              </a:rPr>
              <a:t>с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Учитель\Мои документы\Мои рисунки\рисунки\iCAEVW28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99" y="3143248"/>
            <a:ext cx="4051001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 что похож звук </a:t>
            </a:r>
            <a:r>
              <a:rPr lang="ru-RU" b="1" dirty="0" smtClean="0">
                <a:solidFill>
                  <a:srgbClr val="C00000"/>
                </a:solidFill>
              </a:rPr>
              <a:t>с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786182" y="4714884"/>
            <a:ext cx="357190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Чистоговорки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577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Су- </a:t>
            </a:r>
            <a:r>
              <a:rPr lang="ru-RU" dirty="0" err="1" smtClean="0"/>
              <a:t>сы</a:t>
            </a:r>
            <a:r>
              <a:rPr lang="ru-RU" dirty="0" smtClean="0"/>
              <a:t> - со – </a:t>
            </a:r>
            <a:r>
              <a:rPr lang="ru-RU" dirty="0" err="1" smtClean="0"/>
              <a:t>са</a:t>
            </a:r>
            <a:r>
              <a:rPr lang="ru-RU" dirty="0" smtClean="0"/>
              <a:t>  - полосатая оса</a:t>
            </a:r>
          </a:p>
          <a:p>
            <a:r>
              <a:rPr lang="ru-RU" dirty="0" err="1" smtClean="0"/>
              <a:t>Сы</a:t>
            </a:r>
            <a:r>
              <a:rPr lang="ru-RU" dirty="0" smtClean="0"/>
              <a:t> - со -  </a:t>
            </a:r>
            <a:r>
              <a:rPr lang="ru-RU" dirty="0" err="1" smtClean="0"/>
              <a:t>са</a:t>
            </a:r>
            <a:r>
              <a:rPr lang="ru-RU" dirty="0" smtClean="0"/>
              <a:t> – су -не поймать в саду осу.</a:t>
            </a:r>
          </a:p>
          <a:p>
            <a:r>
              <a:rPr lang="ru-RU" dirty="0" smtClean="0"/>
              <a:t>Со – </a:t>
            </a:r>
            <a:r>
              <a:rPr lang="ru-RU" dirty="0" err="1" smtClean="0"/>
              <a:t>са</a:t>
            </a:r>
            <a:r>
              <a:rPr lang="ru-RU" dirty="0" smtClean="0"/>
              <a:t> – су – </a:t>
            </a:r>
            <a:r>
              <a:rPr lang="ru-RU" dirty="0" err="1" smtClean="0"/>
              <a:t>сы</a:t>
            </a:r>
            <a:r>
              <a:rPr lang="ru-RU" dirty="0" smtClean="0"/>
              <a:t> - есть ли у осы усы?</a:t>
            </a:r>
          </a:p>
          <a:p>
            <a:endParaRPr lang="ru-RU" dirty="0" smtClean="0"/>
          </a:p>
          <a:p>
            <a:r>
              <a:rPr lang="ru-RU" dirty="0" smtClean="0"/>
              <a:t>Сну – сны – </a:t>
            </a:r>
            <a:r>
              <a:rPr lang="ru-RU" dirty="0" err="1" smtClean="0"/>
              <a:t>сно</a:t>
            </a:r>
            <a:r>
              <a:rPr lang="ru-RU" dirty="0" smtClean="0"/>
              <a:t> – сна – в саду ягода красна.</a:t>
            </a:r>
          </a:p>
          <a:p>
            <a:r>
              <a:rPr lang="ru-RU" dirty="0" err="1" smtClean="0"/>
              <a:t>Сно</a:t>
            </a:r>
            <a:r>
              <a:rPr lang="ru-RU" dirty="0" smtClean="0"/>
              <a:t> – сны – сну – сна – как смородина вкусна.</a:t>
            </a:r>
          </a:p>
          <a:p>
            <a:r>
              <a:rPr lang="ru-RU" dirty="0" smtClean="0"/>
              <a:t>Сна- </a:t>
            </a:r>
            <a:r>
              <a:rPr lang="ru-RU" dirty="0" err="1" smtClean="0"/>
              <a:t>сно</a:t>
            </a:r>
            <a:r>
              <a:rPr lang="ru-RU" dirty="0" smtClean="0"/>
              <a:t> – сны – сну – вот наемся и усну.</a:t>
            </a:r>
          </a:p>
          <a:p>
            <a:r>
              <a:rPr lang="ru-RU" dirty="0" smtClean="0"/>
              <a:t>Сна – </a:t>
            </a:r>
            <a:r>
              <a:rPr lang="ru-RU" dirty="0" err="1" smtClean="0"/>
              <a:t>сно</a:t>
            </a:r>
            <a:r>
              <a:rPr lang="ru-RU" dirty="0" smtClean="0"/>
              <a:t> – сну – сны –</a:t>
            </a:r>
            <a:r>
              <a:rPr lang="ru-RU" dirty="0" err="1" smtClean="0"/>
              <a:t>снядся</a:t>
            </a:r>
            <a:r>
              <a:rPr lang="ru-RU" dirty="0" smtClean="0"/>
              <a:t> сладкие мне сны.</a:t>
            </a:r>
            <a:endParaRPr lang="ru-RU" dirty="0"/>
          </a:p>
        </p:txBody>
      </p:sp>
      <p:pic>
        <p:nvPicPr>
          <p:cNvPr id="7" name="Picture 2" descr="C:\Documents and Settings\Учитель\Мои документы\Мои рисунки\рисунки\p0701_74432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83480">
            <a:off x="1658856" y="5409658"/>
            <a:ext cx="1482046" cy="1111535"/>
          </a:xfrm>
          <a:prstGeom prst="rect">
            <a:avLst/>
          </a:prstGeom>
          <a:noFill/>
        </p:spPr>
      </p:pic>
      <p:pic>
        <p:nvPicPr>
          <p:cNvPr id="8" name="Picture 2" descr="C:\Documents and Settings\Учитель\Мои документы\Мои рисунки\рисунки\p0701_74432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71849">
            <a:off x="6320211" y="5437421"/>
            <a:ext cx="1482046" cy="1111535"/>
          </a:xfrm>
          <a:prstGeom prst="rect">
            <a:avLst/>
          </a:prstGeom>
          <a:noFill/>
        </p:spPr>
      </p:pic>
      <p:pic>
        <p:nvPicPr>
          <p:cNvPr id="9" name="Picture 3" descr="slide6_o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724680" flipV="1">
            <a:off x="7050446" y="1835143"/>
            <a:ext cx="1996632" cy="13009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Повтори  слова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Сок</a:t>
            </a:r>
          </a:p>
          <a:p>
            <a:r>
              <a:rPr lang="ru-RU" sz="3600" b="1" dirty="0" smtClean="0"/>
              <a:t>Сыр</a:t>
            </a:r>
          </a:p>
          <a:p>
            <a:r>
              <a:rPr lang="ru-RU" sz="3600" b="1" dirty="0" smtClean="0"/>
              <a:t>Сироп</a:t>
            </a:r>
          </a:p>
          <a:p>
            <a:r>
              <a:rPr lang="ru-RU" sz="3600" b="1" dirty="0" smtClean="0"/>
              <a:t>Слива</a:t>
            </a:r>
          </a:p>
          <a:p>
            <a:r>
              <a:rPr lang="ru-RU" sz="3600" b="1" dirty="0" smtClean="0"/>
              <a:t>Сахар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Придумай свои слова, которые начинаются со звука </a:t>
            </a:r>
            <a:r>
              <a:rPr lang="ru-RU" sz="3600" b="1" dirty="0" smtClean="0">
                <a:solidFill>
                  <a:srgbClr val="C00000"/>
                </a:solidFill>
              </a:rPr>
              <a:t>С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Я придумала такие слова 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Салют </a:t>
            </a:r>
          </a:p>
          <a:p>
            <a:r>
              <a:rPr lang="ru-RU" sz="4400" dirty="0" smtClean="0"/>
              <a:t>Самолет </a:t>
            </a:r>
          </a:p>
          <a:p>
            <a:r>
              <a:rPr lang="ru-RU" sz="4400" dirty="0" smtClean="0"/>
              <a:t>Снеговик</a:t>
            </a:r>
          </a:p>
          <a:p>
            <a:r>
              <a:rPr lang="ru-RU" sz="4400" dirty="0" smtClean="0"/>
              <a:t>Зонтик                         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Какое из этих слов лишнее?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3948751" cy="198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rPr>
              <a:t>Слова где звук </a:t>
            </a:r>
            <a:r>
              <a:rPr lang="ru-RU" dirty="0" smtClean="0">
                <a:solidFill>
                  <a:srgbClr val="C00000"/>
                </a:solidFill>
                <a:latin typeface="Impact" pitchFamily="34" charset="0"/>
              </a:rPr>
              <a:t>с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rPr>
              <a:t>в середине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Оса </a:t>
            </a:r>
          </a:p>
          <a:p>
            <a:r>
              <a:rPr lang="ru-RU" dirty="0" smtClean="0"/>
              <a:t>Маска</a:t>
            </a:r>
          </a:p>
          <a:p>
            <a:r>
              <a:rPr lang="ru-RU" dirty="0" smtClean="0"/>
              <a:t>Персик</a:t>
            </a:r>
          </a:p>
          <a:p>
            <a:r>
              <a:rPr lang="ru-RU" dirty="0" smtClean="0"/>
              <a:t>Костер</a:t>
            </a:r>
          </a:p>
          <a:p>
            <a:r>
              <a:rPr lang="ru-RU" dirty="0" smtClean="0"/>
              <a:t>Пустыня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91093">
            <a:off x="3000364" y="1785926"/>
            <a:ext cx="2417344" cy="211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19884">
            <a:off x="5879388" y="3545053"/>
            <a:ext cx="2327970" cy="216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00198"/>
          </a:xfrm>
        </p:spPr>
        <p:txBody>
          <a:bodyPr>
            <a:noAutofit/>
          </a:bodyPr>
          <a:lstStyle/>
          <a:p>
            <a:r>
              <a:rPr lang="ru-RU" dirty="0" smtClean="0"/>
              <a:t>Лес, квас, кактус, абрикос, автобус.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Где слышен звук </a:t>
            </a:r>
            <a:r>
              <a:rPr lang="ru-RU" sz="4000" dirty="0" smtClean="0">
                <a:solidFill>
                  <a:srgbClr val="C00000"/>
                </a:solidFill>
                <a:latin typeface="Impact" pitchFamily="34" charset="0"/>
              </a:rPr>
              <a:t>с</a:t>
            </a:r>
            <a:r>
              <a:rPr lang="ru-RU" sz="4000" dirty="0" smtClean="0">
                <a:latin typeface="Impact" pitchFamily="34" charset="0"/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?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                               В начале,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                                              в середине или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                                           в конце слова.</a:t>
            </a:r>
          </a:p>
          <a:p>
            <a:pPr algn="ctr">
              <a:buNone/>
            </a:pPr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algn="ctr">
              <a:buNone/>
            </a:pPr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pic>
        <p:nvPicPr>
          <p:cNvPr id="6" name="Picture 2" descr="C:\Documents and Settings\Учитель\Мои документы\Мои рисунки\рисунки\iCAWK5Z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86124"/>
            <a:ext cx="2914672" cy="2571768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071546"/>
            <a:ext cx="185738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Скороговорки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У осы и у лисы усы для красы.</a:t>
            </a:r>
          </a:p>
          <a:p>
            <a:r>
              <a:rPr lang="ru-RU" dirty="0" smtClean="0"/>
              <a:t>У маленького Саньки новенькие санки.</a:t>
            </a:r>
          </a:p>
          <a:p>
            <a:pPr>
              <a:buNone/>
            </a:pPr>
            <a:r>
              <a:rPr lang="ru-RU" dirty="0" smtClean="0"/>
              <a:t>    Новенькие санки у маленького Саньки.</a:t>
            </a:r>
          </a:p>
          <a:p>
            <a:r>
              <a:rPr lang="ru-RU" dirty="0" smtClean="0"/>
              <a:t>У Сони, у Сени и Сани в сетях длинный   </a:t>
            </a:r>
          </a:p>
          <a:p>
            <a:pPr>
              <a:buNone/>
            </a:pPr>
            <a:r>
              <a:rPr lang="ru-RU" dirty="0" smtClean="0"/>
              <a:t>     сом с усами.</a:t>
            </a:r>
          </a:p>
          <a:p>
            <a:r>
              <a:rPr lang="ru-RU" dirty="0" smtClean="0"/>
              <a:t> Ест киска суп из миски,</a:t>
            </a:r>
          </a:p>
          <a:p>
            <a:pPr>
              <a:buNone/>
            </a:pPr>
            <a:r>
              <a:rPr lang="ru-RU" dirty="0" smtClean="0"/>
              <a:t>     Сыта киска, пуста миска.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tarel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57818" y="5184778"/>
            <a:ext cx="1781172" cy="1673222"/>
          </a:xfrm>
          <a:prstGeom prst="rect">
            <a:avLst/>
          </a:prstGeom>
          <a:noFill/>
          <a:ln/>
        </p:spPr>
      </p:pic>
      <p:pic>
        <p:nvPicPr>
          <p:cNvPr id="5" name="Picture 6" descr="кошка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000892" y="3857628"/>
            <a:ext cx="1878008" cy="2112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Mistral" pitchFamily="66" charset="0"/>
              </a:rPr>
              <a:t>МОЛОДЦЫ</a:t>
            </a:r>
            <a:endParaRPr lang="ru-RU" sz="9600" b="1" dirty="0">
              <a:solidFill>
                <a:srgbClr val="FF0000"/>
              </a:solidFill>
              <a:latin typeface="Mistral" pitchFamily="66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28802"/>
            <a:ext cx="3929090" cy="4092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223</Words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Звук   С</vt:lpstr>
      <vt:lpstr>На что похож звук с?</vt:lpstr>
      <vt:lpstr>Чистоговорки</vt:lpstr>
      <vt:lpstr>Повтори  слова</vt:lpstr>
      <vt:lpstr>Я придумала такие слова -</vt:lpstr>
      <vt:lpstr>Слова где звук с в середине</vt:lpstr>
      <vt:lpstr>Лес, квас, кактус, абрикос, автобус.</vt:lpstr>
      <vt:lpstr>Скороговорки</vt:lpstr>
      <vt:lpstr>МОЛОДЦЫ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  С</dc:title>
  <cp:lastModifiedBy>User</cp:lastModifiedBy>
  <cp:revision>21</cp:revision>
  <dcterms:modified xsi:type="dcterms:W3CDTF">2008-10-28T05:55:05Z</dcterms:modified>
</cp:coreProperties>
</file>