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5" r:id="rId15"/>
    <p:sldId id="276" r:id="rId16"/>
    <p:sldId id="277" r:id="rId17"/>
    <p:sldId id="278" r:id="rId18"/>
    <p:sldId id="279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06FB4-E62A-454B-A334-9BD32D182793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69B53-B257-4C76-874C-A62CCE39E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4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69B53-B257-4C76-874C-A62CCE39EE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3D8D2C-0535-4188-A3A7-C6F19AF159F8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ACEE94-A65C-4714-89E2-220AC36F9A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6768752" cy="25202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Развитие творческих способностей младших 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157192"/>
            <a:ext cx="2950096" cy="159403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Рыжова </a:t>
            </a:r>
            <a:r>
              <a:rPr lang="ru-RU" dirty="0"/>
              <a:t>В.А. учитель начальных классов МАОУ ТСОШ№1.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Муниципальное автономное</a:t>
            </a:r>
          </a:p>
          <a:p>
            <a:pPr algn="ctr"/>
            <a:r>
              <a:rPr lang="ru-RU" b="1" dirty="0" smtClean="0"/>
              <a:t>Общеобразовательное учреждение</a:t>
            </a:r>
          </a:p>
          <a:p>
            <a:pPr algn="ctr"/>
            <a:r>
              <a:rPr lang="ru-RU" b="1" dirty="0" smtClean="0"/>
              <a:t> ТСОШ№1.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71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003232" cy="49971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/>
              <a:t>Лингвистические «почемучки» </a:t>
            </a:r>
            <a:r>
              <a:rPr lang="ru-RU" dirty="0"/>
              <a:t>-  </a:t>
            </a:r>
            <a:r>
              <a:rPr lang="ru-RU" i="1" dirty="0"/>
              <a:t>это вопросы, целью которых является активизация мыслительной деятельности учащихся при воспроизведении полученных ранее </a:t>
            </a:r>
            <a:r>
              <a:rPr lang="ru-RU" i="1" dirty="0" smtClean="0"/>
              <a:t>знаний.</a:t>
            </a:r>
          </a:p>
          <a:p>
            <a:pPr>
              <a:buFont typeface="Wingdings" pitchFamily="2" charset="2"/>
              <a:buChar char="v"/>
            </a:pPr>
            <a:endParaRPr lang="ru-RU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Микроисследования </a:t>
            </a:r>
            <a:r>
              <a:rPr lang="ru-RU" i="1" dirty="0" smtClean="0"/>
              <a:t>-  задания </a:t>
            </a:r>
            <a:r>
              <a:rPr lang="ru-RU" i="1" dirty="0"/>
              <a:t>этого типа предполагают формирование у учащихся исследовательских умений (на доступном для определенного возраста уровне</a:t>
            </a:r>
            <a:r>
              <a:rPr lang="ru-RU" i="1" dirty="0" smtClean="0"/>
              <a:t>).</a:t>
            </a:r>
          </a:p>
          <a:p>
            <a:pPr>
              <a:buFont typeface="Wingdings" pitchFamily="2" charset="2"/>
              <a:buChar char="v"/>
            </a:pPr>
            <a:endParaRPr lang="ru-RU" b="1" i="1" dirty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Сочинения </a:t>
            </a:r>
            <a:r>
              <a:rPr lang="ru-RU" b="1" i="1" dirty="0"/>
              <a:t>нетрадиционного </a:t>
            </a:r>
            <a:r>
              <a:rPr lang="ru-RU" b="1" i="1" dirty="0" smtClean="0"/>
              <a:t>содержания.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031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/>
          <a:lstStyle/>
          <a:p>
            <a:r>
              <a:rPr lang="ru-RU" dirty="0" smtClean="0"/>
              <a:t> В </a:t>
            </a:r>
            <a:r>
              <a:rPr lang="ru-RU" dirty="0"/>
              <a:t>курсе математики  можно выделить три основные линии: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7715200" cy="24768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алгебраическая ;</a:t>
            </a:r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ru-RU" sz="4000" dirty="0"/>
              <a:t>арифметическая </a:t>
            </a:r>
            <a:r>
              <a:rPr lang="ru-RU" sz="4000" dirty="0" smtClean="0"/>
              <a:t>;</a:t>
            </a:r>
            <a:endParaRPr lang="ru-RU" sz="4000" dirty="0"/>
          </a:p>
          <a:p>
            <a:pPr>
              <a:buFont typeface="Wingdings" pitchFamily="2" charset="2"/>
              <a:buChar char="Ø"/>
            </a:pPr>
            <a:r>
              <a:rPr lang="ru-RU" sz="4000" dirty="0"/>
              <a:t>г</a:t>
            </a:r>
            <a:r>
              <a:rPr lang="ru-RU" sz="4000" dirty="0" smtClean="0"/>
              <a:t>еометрическая.</a:t>
            </a:r>
            <a:endParaRPr lang="ru-RU" sz="4000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Интеграции </a:t>
            </a:r>
            <a:r>
              <a:rPr lang="ru-RU" b="1" dirty="0"/>
              <a:t>уроков математики с уроками трудового обучения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" y="1556792"/>
            <a:ext cx="2859272" cy="13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8452"/>
            <a:ext cx="28590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66864"/>
            <a:ext cx="28590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286071"/>
            <a:ext cx="28590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74" y="1772816"/>
            <a:ext cx="28590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67" y="4777209"/>
            <a:ext cx="28590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38" y="620688"/>
            <a:ext cx="9036496" cy="18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Дети </a:t>
            </a:r>
            <a:r>
              <a:rPr lang="ru-RU" sz="2400" dirty="0"/>
              <a:t>воспринимают лучше не готовые геометрические фигуры и тела, а созданные своими руками: вырезают и наклеивают, моделируют, вырезают развёртки и склеивают, образуют фигуры на подвижных моделях, перегибают бумагу 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" y="3008520"/>
            <a:ext cx="2058500" cy="295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2248148" cy="29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0" y="557994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Медведь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746" y="5579948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Комарик-пискун</a:t>
            </a:r>
          </a:p>
        </p:txBody>
      </p:sp>
    </p:spTree>
    <p:extLst>
      <p:ext uri="{BB962C8B-B14F-4D97-AF65-F5344CB8AC3E}">
        <p14:creationId xmlns:p14="http://schemas.microsoft.com/office/powerpoint/2010/main" val="11577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5057"/>
            <a:ext cx="2859272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stranamasterov.ru/files/u1/slide0022_image0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87186"/>
            <a:ext cx="21050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794" y="3217854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Стражник города Треугольников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382" y="220389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i="1" dirty="0"/>
              <a:t>Изобразили город Треугольников.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7348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Большой </a:t>
            </a:r>
            <a:r>
              <a:rPr lang="ru-RU" sz="2700" dirty="0"/>
              <a:t>опыт общения с плоскими фигурами и объёмными телами уже имеет дошкольник, нужно этот опыт не потерять, а развивать его дальше.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8092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Креативность </a:t>
            </a:r>
            <a:r>
              <a:rPr lang="ru-RU" dirty="0"/>
              <a:t>– </a:t>
            </a:r>
            <a:r>
              <a:rPr lang="ru-RU" i="1" dirty="0"/>
              <a:t>это процесс дивергентного мышления, где под дивергентным мышлением понимается не направленное мышление, а способность мыслить вширь, т. е. видения различных сторон изучаемого объекта; умение мыслить “в разных направлениях”.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креативности способствует решению следующих задач: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Научить </a:t>
            </a:r>
            <a:r>
              <a:rPr lang="ru-RU" i="1" dirty="0"/>
              <a:t>детей мыслить в разных направлениях;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Научить </a:t>
            </a:r>
            <a:r>
              <a:rPr lang="ru-RU" i="1" dirty="0"/>
              <a:t>находить решения в нестандартных ситуациях;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Развить </a:t>
            </a:r>
            <a:r>
              <a:rPr lang="ru-RU" i="1" dirty="0"/>
              <a:t>оригинальность мыслительной деятельности;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Научить </a:t>
            </a:r>
            <a:r>
              <a:rPr lang="ru-RU" i="1" dirty="0"/>
              <a:t>детей анализировать сложившуюся проблемную ситуацию с разных сторон;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Развить </a:t>
            </a:r>
            <a:r>
              <a:rPr lang="ru-RU" i="1" dirty="0"/>
              <a:t>свойства мышления, необходимые для дальнейшей плодотворной жизнедеятельности  и </a:t>
            </a:r>
            <a:r>
              <a:rPr lang="ru-RU" i="1" dirty="0" err="1"/>
              <a:t>адаптациии</a:t>
            </a:r>
            <a:r>
              <a:rPr lang="ru-RU" i="1" dirty="0"/>
              <a:t> в быстро меняющемся 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К </a:t>
            </a:r>
            <a:r>
              <a:rPr lang="ru-RU" dirty="0"/>
              <a:t>дивергентным задачам относятся задачи на поиск причин событий.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Вот </a:t>
            </a:r>
            <a:r>
              <a:rPr lang="ru-RU" b="1" i="1" dirty="0"/>
              <a:t>несколько ситуаций, требуется определить причины их возникновения:</a:t>
            </a:r>
          </a:p>
          <a:p>
            <a:pPr marL="0" indent="0">
              <a:buNone/>
            </a:pPr>
            <a:endParaRPr lang="ru-RU" b="1" i="1" dirty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Утром </a:t>
            </a:r>
            <a:r>
              <a:rPr lang="ru-RU" b="1" dirty="0"/>
              <a:t>Дима проснулся раньше обычного.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Солнце </a:t>
            </a:r>
            <a:r>
              <a:rPr lang="ru-RU" b="1" dirty="0"/>
              <a:t>еще не ушло за горизонт, но уже стало темно.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Сидевший </a:t>
            </a:r>
            <a:r>
              <a:rPr lang="ru-RU" b="1" dirty="0"/>
              <a:t>у ног хозяина пес грозно зарычал на маленького котенка.</a:t>
            </a:r>
          </a:p>
          <a:p>
            <a:pPr>
              <a:buFont typeface="Wingdings" pitchFamily="2" charset="2"/>
              <a:buChar char="v"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585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Другой </a:t>
            </a:r>
            <a:r>
              <a:rPr lang="ru-RU" sz="2700" dirty="0"/>
              <a:t>вариант вышеописанного задания: придумай и расскажи, что произошло у каждого из героев.</a:t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9610"/>
            <a:ext cx="5216753" cy="36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Ребенок </a:t>
            </a:r>
            <a:r>
              <a:rPr lang="ru-RU" sz="2400" b="1" i="1" dirty="0"/>
              <a:t>должен понять эмоциональное состояние каждого из мальчиков и рассказать, что с ними произошло. </a:t>
            </a:r>
          </a:p>
          <a:p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5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Второй </a:t>
            </a:r>
            <a:r>
              <a:rPr lang="ru-RU" sz="2400" dirty="0"/>
              <a:t>вариант этого типа заданий: посмотри на рисунки и придумай сказку, в которой участвовали бы все эти персонажи.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5814557" cy="460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Развитие </a:t>
            </a:r>
            <a:r>
              <a:rPr lang="ru-RU" sz="2200" dirty="0"/>
              <a:t>творческих способностей младших школьников  возможно через включение проектной деятельности.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50097"/>
            <a:ext cx="8075240" cy="49971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Был создан проект </a:t>
            </a:r>
            <a:r>
              <a:rPr lang="ru-RU" i="1" dirty="0"/>
              <a:t>« Моя родословная</a:t>
            </a:r>
            <a:r>
              <a:rPr lang="ru-RU" i="1" dirty="0" smtClean="0"/>
              <a:t>»;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Участники проекта: </a:t>
            </a:r>
            <a:r>
              <a:rPr lang="ru-RU" i="1" dirty="0"/>
              <a:t>учащиеся 2,3, </a:t>
            </a:r>
            <a:r>
              <a:rPr lang="ru-RU" i="1" dirty="0" smtClean="0"/>
              <a:t>4классов;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Учебный предмет: </a:t>
            </a:r>
            <a:r>
              <a:rPr lang="ru-RU" i="1" dirty="0"/>
              <a:t>окружающий </a:t>
            </a:r>
            <a:r>
              <a:rPr lang="ru-RU" i="1" dirty="0" smtClean="0"/>
              <a:t>мир;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Продолжительность проекта: </a:t>
            </a:r>
            <a:r>
              <a:rPr lang="ru-RU" i="1" dirty="0" smtClean="0"/>
              <a:t>4недели;</a:t>
            </a:r>
            <a:endParaRPr lang="ru-RU" i="1" dirty="0"/>
          </a:p>
          <a:p>
            <a:pPr marL="0" indent="0">
              <a:buNone/>
            </a:pPr>
            <a:r>
              <a:rPr lang="ru-RU" dirty="0" smtClean="0"/>
              <a:t>Получили: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Создали </a:t>
            </a:r>
            <a:r>
              <a:rPr lang="ru-RU" dirty="0"/>
              <a:t>брошюры</a:t>
            </a:r>
            <a:r>
              <a:rPr lang="ru-RU" i="1" dirty="0" smtClean="0"/>
              <a:t>: « </a:t>
            </a:r>
            <a:r>
              <a:rPr lang="ru-RU" i="1" dirty="0"/>
              <a:t>Наши имена», « Тайны наших фамилий», </a:t>
            </a:r>
            <a:r>
              <a:rPr lang="ru-RU" i="1" dirty="0" smtClean="0"/>
              <a:t>«</a:t>
            </a:r>
            <a:r>
              <a:rPr lang="ru-RU" i="1" dirty="0"/>
              <a:t>Летопись наших семей</a:t>
            </a:r>
            <a:r>
              <a:rPr lang="ru-RU" i="1" dirty="0" smtClean="0"/>
              <a:t>»;</a:t>
            </a:r>
            <a:endParaRPr lang="ru-RU" i="1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Создали </a:t>
            </a:r>
            <a:r>
              <a:rPr lang="ru-RU" dirty="0"/>
              <a:t>фотоальбом семейных </a:t>
            </a:r>
            <a:r>
              <a:rPr lang="ru-RU" dirty="0" smtClean="0"/>
              <a:t>гербов;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Создали </a:t>
            </a:r>
            <a:r>
              <a:rPr lang="ru-RU" dirty="0"/>
              <a:t>фотоальбом генеалогических </a:t>
            </a:r>
            <a:r>
              <a:rPr lang="ru-RU" dirty="0" smtClean="0"/>
              <a:t>древ.</a:t>
            </a: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79208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/>
              <a:t>Н</a:t>
            </a:r>
            <a:r>
              <a:rPr lang="ru-RU" b="1" dirty="0" smtClean="0"/>
              <a:t>а </a:t>
            </a:r>
            <a:r>
              <a:rPr lang="ru-RU" b="1" dirty="0"/>
              <a:t>высоком уровне творчества создается только около 3% работ старшеклассников. Тогда как для начальной школы эта цифра достигает по мнению многих исследователей 30</a:t>
            </a:r>
            <a:r>
              <a:rPr lang="ru-RU" b="1" dirty="0" smtClean="0"/>
              <a:t>%.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/>
              <a:t>Как и почему в 10 раз снижается творческий потенциал учеников за 10-11 лет обучения в школе? Может быть это физиологическая или психологическая закономерность? Или педагогическая? </a:t>
            </a:r>
          </a:p>
        </p:txBody>
      </p:sp>
    </p:spTree>
    <p:extLst>
      <p:ext uri="{BB962C8B-B14F-4D97-AF65-F5344CB8AC3E}">
        <p14:creationId xmlns:p14="http://schemas.microsoft.com/office/powerpoint/2010/main" val="33008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55632" cy="77038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6768752" cy="55446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/>
              <a:t>Развитие творческих способностей учащихся зависит от эффективности </a:t>
            </a:r>
            <a:r>
              <a:rPr lang="ru-RU" b="1" dirty="0" smtClean="0"/>
              <a:t>используемых </a:t>
            </a:r>
            <a:r>
              <a:rPr lang="ru-RU" b="1" dirty="0"/>
              <a:t>учителем методов и приёмов и того, насколько творчески он </a:t>
            </a:r>
            <a:r>
              <a:rPr lang="ru-RU" b="1" dirty="0" smtClean="0"/>
              <a:t>подходит </a:t>
            </a:r>
            <a:r>
              <a:rPr lang="ru-RU" b="1" dirty="0"/>
              <a:t>к данной проблеме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ученика. </a:t>
            </a:r>
            <a:r>
              <a:rPr lang="ru-RU" b="1" dirty="0" smtClean="0"/>
              <a:t>Систематическая работа по развитию творческих способностей дает следующие результаты: дети вырастают любознательными, активными, умеющими учиться, настоящими мечтателями и фантазерами, людьми, способными видеть чудо в привычных вещах. </a:t>
            </a:r>
            <a:r>
              <a:rPr lang="ru-RU" dirty="0" smtClean="0"/>
              <a:t>Собственное творчество детей помогает прочнее усваивать и запоминать теоретические сведения. Легче решается проблема мотивации, дети сами проявляют желание творить. Важным моментом является то, что творческие работы привлекают внимание всех детей, здесь они открываются с положительной стороны.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30" y="40466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9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80920" cy="2808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dirty="0"/>
              <a:t>Главная цель в моей работе</a:t>
            </a:r>
            <a:r>
              <a:rPr lang="ru-RU" b="1" dirty="0"/>
              <a:t> - </a:t>
            </a:r>
            <a:r>
              <a:rPr lang="ru-RU" sz="2800" i="1" dirty="0"/>
              <a:t>формирование у ребенка умений управлять процессами творчества: фантазированием, пониманием закономерности, решением сложных проблемных ситуаций. </a:t>
            </a:r>
          </a:p>
        </p:txBody>
      </p:sp>
    </p:spTree>
    <p:extLst>
      <p:ext uri="{BB962C8B-B14F-4D97-AF65-F5344CB8AC3E}">
        <p14:creationId xmlns:p14="http://schemas.microsoft.com/office/powerpoint/2010/main" val="24940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080120"/>
          </a:xfrm>
        </p:spPr>
        <p:txBody>
          <a:bodyPr/>
          <a:lstStyle/>
          <a:p>
            <a:r>
              <a:rPr lang="ru-RU" dirty="0" smtClean="0"/>
              <a:t>Что такое творческие способности?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80920" cy="29809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sz="3200" b="1" dirty="0" smtClean="0"/>
              <a:t>Творческие способности</a:t>
            </a:r>
            <a:r>
              <a:rPr lang="ru-RU" b="1" dirty="0" smtClean="0"/>
              <a:t>- это индивидуальные </a:t>
            </a:r>
            <a:r>
              <a:rPr lang="ru-RU" b="1" dirty="0"/>
              <a:t>психологические особенности ребенка, которые не зависят от умственных способностей и проявляются в детской фантазии, воображении, особом видении мира, своей точке зрения на окружающую действительность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1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16632"/>
            <a:ext cx="8003232" cy="1138138"/>
          </a:xfrm>
        </p:spPr>
        <p:txBody>
          <a:bodyPr/>
          <a:lstStyle/>
          <a:p>
            <a:r>
              <a:rPr lang="ru-RU" dirty="0" smtClean="0"/>
              <a:t>Способности </a:t>
            </a:r>
            <a:r>
              <a:rPr lang="ru-RU" dirty="0"/>
              <a:t>человека можно представить в виде </a:t>
            </a:r>
            <a:r>
              <a:rPr lang="ru-RU" dirty="0" smtClean="0"/>
              <a:t>дерева: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31755"/>
            <a:ext cx="4320479" cy="52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772816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•корни — </a:t>
            </a:r>
            <a:r>
              <a:rPr lang="ru-RU" dirty="0" smtClean="0"/>
              <a:t>природные задатки человека;</a:t>
            </a:r>
          </a:p>
          <a:p>
            <a:r>
              <a:rPr lang="ru-RU" b="1" dirty="0" smtClean="0"/>
              <a:t>•ствол — </a:t>
            </a:r>
            <a:r>
              <a:rPr lang="ru-RU" dirty="0" smtClean="0"/>
              <a:t>общие способности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•ветви — </a:t>
            </a:r>
            <a:r>
              <a:rPr lang="ru-RU" dirty="0" smtClean="0"/>
              <a:t>специальные способности, в том числе и творческие.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Чем больше ветвей, тем дерево мощней, пышней и ветвистее его крона!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08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Условия </a:t>
            </a:r>
            <a:r>
              <a:rPr lang="ru-RU" sz="2700" dirty="0"/>
              <a:t>эффективного развития творческих способностей младших школьников.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7848872" cy="358727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Создаются </a:t>
            </a:r>
            <a:r>
              <a:rPr lang="ru-RU" dirty="0"/>
              <a:t>ситуации выбора, процесс обучения включает задания, которые </a:t>
            </a:r>
            <a:r>
              <a:rPr lang="ru-RU" dirty="0" smtClean="0"/>
              <a:t>выполняются </a:t>
            </a:r>
            <a:r>
              <a:rPr lang="ru-RU" dirty="0"/>
              <a:t>с учетом воображения;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Организуется </a:t>
            </a:r>
            <a:r>
              <a:rPr lang="ru-RU" dirty="0"/>
              <a:t>сотворчество в детском коллективе с целого проявления  и развития творческих способностей каждого;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Используются </a:t>
            </a:r>
            <a:r>
              <a:rPr lang="ru-RU" dirty="0"/>
              <a:t>технологии развития творческого </a:t>
            </a:r>
            <a:r>
              <a:rPr lang="ru-RU" dirty="0" smtClean="0"/>
              <a:t>мышления.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6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Способы  </a:t>
            </a:r>
            <a:r>
              <a:rPr lang="ru-RU" sz="2400" dirty="0"/>
              <a:t>стимулирования творческих </a:t>
            </a:r>
            <a:r>
              <a:rPr lang="ru-RU" sz="2400" dirty="0" smtClean="0"/>
              <a:t>способностей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9251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обеспечение </a:t>
            </a:r>
            <a:r>
              <a:rPr lang="ru-RU" dirty="0"/>
              <a:t>благоприятной атмосферы;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доброжелательность </a:t>
            </a:r>
            <a:r>
              <a:rPr lang="ru-RU" dirty="0"/>
              <a:t>со стороны учителя, его отказ от критики в адрес ребенка;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обогащение </a:t>
            </a:r>
            <a:r>
              <a:rPr lang="ru-RU" dirty="0"/>
              <a:t>окружающей среды ребенка самыми разнообразными новыми для него предметами и стимулами с целью развития его любознательности;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поощрение </a:t>
            </a:r>
            <a:r>
              <a:rPr lang="ru-RU" dirty="0"/>
              <a:t>высказывания оригинальных идей;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обеспечение </a:t>
            </a:r>
            <a:r>
              <a:rPr lang="ru-RU" dirty="0"/>
              <a:t>возможностей для практики;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использование </a:t>
            </a:r>
            <a:r>
              <a:rPr lang="ru-RU" dirty="0"/>
              <a:t>личного примера творческого подхода  к решению проблем;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представление </a:t>
            </a:r>
            <a:r>
              <a:rPr lang="ru-RU" dirty="0"/>
              <a:t>детям возможности активно задавать </a:t>
            </a:r>
            <a:r>
              <a:rPr lang="ru-RU" dirty="0" smtClean="0"/>
              <a:t>вопросы.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Особым </a:t>
            </a:r>
            <a:r>
              <a:rPr lang="ru-RU" sz="2700" dirty="0"/>
              <a:t>направлением в системе развития творческих способностей выступает работа с текстом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136904" cy="3600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Текст-повествование;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Текст-описание;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Текст- рассуждение;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Смешанные типы текста( </a:t>
            </a:r>
            <a:r>
              <a:rPr lang="ru-RU" i="1" dirty="0" smtClean="0"/>
              <a:t>повествование с элементами описания, описание с элементами повествования, описание с элементами рассуждения</a:t>
            </a:r>
            <a:r>
              <a:rPr lang="ru-RU" sz="2800" i="1" dirty="0" smtClean="0"/>
              <a:t> </a:t>
            </a:r>
            <a:r>
              <a:rPr lang="ru-RU" sz="2800" dirty="0" smtClean="0"/>
              <a:t>).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08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80920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На </a:t>
            </a:r>
            <a:r>
              <a:rPr lang="ru-RU" dirty="0"/>
              <a:t>уроках мы пишем и сочинения-сказки о частях речи и небольшие рассказы с использованием фразеологических оборотов и крылатых выражений, например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1814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8830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143014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«уши развесить»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409" y="52292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«заруби себе на носу»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07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910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Развитие творческих способностей младших школьников</vt:lpstr>
      <vt:lpstr>Актуальность</vt:lpstr>
      <vt:lpstr>Цель работы</vt:lpstr>
      <vt:lpstr>Что такое творческие способности?</vt:lpstr>
      <vt:lpstr>Способности человека можно представить в виде дерева:</vt:lpstr>
      <vt:lpstr>  Условия эффективного развития творческих способностей младших школьников.</vt:lpstr>
      <vt:lpstr> Способы  стимулирования творческих способностей</vt:lpstr>
      <vt:lpstr>  Особым направлением в системе развития творческих способностей выступает работа с текстом</vt:lpstr>
      <vt:lpstr>Презентация PowerPoint</vt:lpstr>
      <vt:lpstr>Презентация PowerPoint</vt:lpstr>
      <vt:lpstr> В курсе математики  можно выделить три основные линии:</vt:lpstr>
      <vt:lpstr> Интеграции уроков математики с уроками трудового обучения</vt:lpstr>
      <vt:lpstr>  Дети воспринимают лучше не готовые геометрические фигуры и тела, а созданные своими руками: вырезают и наклеивают, моделируют, вырезают развёртки и склеивают, образуют фигуры на подвижных моделях, перегибают бумагу …</vt:lpstr>
      <vt:lpstr>Презентация PowerPoint</vt:lpstr>
      <vt:lpstr>  Большой опыт общения с плоскими фигурами и объёмными телами уже имеет дошкольник, нужно этот опыт не потерять, а развивать его дальше. </vt:lpstr>
      <vt:lpstr>  К дивергентным задачам относятся задачи на поиск причин событий. </vt:lpstr>
      <vt:lpstr>  Другой вариант вышеописанного задания: придумай и расскажи, что произошло у каждого из героев.  </vt:lpstr>
      <vt:lpstr>  Второй вариант этого типа заданий: посмотри на рисунки и придумай сказку, в которой участвовали бы все эти персонажи.</vt:lpstr>
      <vt:lpstr> Развитие творческих способностей младших школьников  возможно через включение проектной деятельности.</vt:lpstr>
      <vt:lpstr>Заключение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младших школьников</dc:title>
  <dc:creator>Admin</dc:creator>
  <cp:lastModifiedBy>Admin</cp:lastModifiedBy>
  <cp:revision>20</cp:revision>
  <dcterms:created xsi:type="dcterms:W3CDTF">2012-03-04T03:13:40Z</dcterms:created>
  <dcterms:modified xsi:type="dcterms:W3CDTF">2012-10-18T14:10:42Z</dcterms:modified>
</cp:coreProperties>
</file>