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98E8"/>
    <a:srgbClr val="FF99FF"/>
    <a:srgbClr val="6699FF"/>
    <a:srgbClr val="FFCC00"/>
    <a:srgbClr val="9966FF"/>
    <a:srgbClr val="CCFF99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08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08C541D-EED2-45C3-A515-F103FDA4A26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2165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inspire.com.ua/data/gallery/1114_preview.jpg" TargetMode="Externa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wmf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http://www.turistenok.ru/photo/Shlina08/Shlina13.jpg" TargetMode="External"/><Relationship Id="rId3" Type="http://schemas.openxmlformats.org/officeDocument/2006/relationships/hyperlink" Target="http://images.yandex.ru/yandsearch?p=77&amp;ed=1&amp;text=%D0%A8%D0%B0%D0%BB%D0%B0%D1%88&amp;spsite=orenptitsa.ru&amp;img_url=orenptitsa.ru/d/45006/d/552245_6.jpg&amp;rpt=simage" TargetMode="External"/><Relationship Id="rId7" Type="http://schemas.openxmlformats.org/officeDocument/2006/relationships/image" Target="../media/image17.jpeg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turistenok.ru/photo/Shlina08/Shlina13.jpg" TargetMode="External"/><Relationship Id="rId11" Type="http://schemas.openxmlformats.org/officeDocument/2006/relationships/image" Target="http://im3-tub.yandex.net/i?id=87781045&amp;tov=3" TargetMode="External"/><Relationship Id="rId5" Type="http://schemas.openxmlformats.org/officeDocument/2006/relationships/image" Target="http://im5-tub.yandex.net/i?id=76558377&amp;tov=5" TargetMode="External"/><Relationship Id="rId10" Type="http://schemas.openxmlformats.org/officeDocument/2006/relationships/image" Target="../media/image18.jpeg"/><Relationship Id="rId4" Type="http://schemas.openxmlformats.org/officeDocument/2006/relationships/image" Target="../media/image16.jpeg"/><Relationship Id="rId9" Type="http://schemas.openxmlformats.org/officeDocument/2006/relationships/hyperlink" Target="http://images.yandex.ru/yandsearch?p=839&amp;ed=1&amp;text=%D0%94%D0%B2%D0%BE%D1%80%D0%B5%D1%86&amp;spsite=www.bultourism.ru&amp;img_url=www.foto-konkurs.ru/data/media/14/c_1135336364_SA400345.JPG&amp;rpt=simage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.jpeg"/><Relationship Id="rId7" Type="http://schemas.openxmlformats.org/officeDocument/2006/relationships/image" Target="../media/image22.jpeg"/><Relationship Id="rId12" Type="http://schemas.openxmlformats.org/officeDocument/2006/relationships/image" Target="../media/image27.jpeg"/><Relationship Id="rId2" Type="http://schemas.openxmlformats.org/officeDocument/2006/relationships/hyperlink" Target="http://www.inspire.com.ua/data/gallery/1114_preview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spire.com.ua/data/gallery/1114_preview.jpg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inspire.com.ua/data/gallery/1114_preview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spire.com.ua/data/gallery/1114_preview.jpg" TargetMode="Externa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hyperlink" Target="http://www.inspire.com.ua/data/gallery/1114_preview.jpg" TargetMode="External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image" Target="../media/image1.jpeg"/><Relationship Id="rId7" Type="http://schemas.openxmlformats.org/officeDocument/2006/relationships/image" Target="../media/image34.wmf"/><Relationship Id="rId2" Type="http://schemas.openxmlformats.org/officeDocument/2006/relationships/hyperlink" Target="http://www.inspire.com.ua/data/gallery/1114_preview.jpg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wmf"/><Relationship Id="rId5" Type="http://schemas.openxmlformats.org/officeDocument/2006/relationships/image" Target="../media/image32.wmf"/><Relationship Id="rId10" Type="http://schemas.openxmlformats.org/officeDocument/2006/relationships/image" Target="../media/image37.wmf"/><Relationship Id="rId4" Type="http://schemas.openxmlformats.org/officeDocument/2006/relationships/image" Target="../media/image31.wmf"/><Relationship Id="rId9" Type="http://schemas.openxmlformats.org/officeDocument/2006/relationships/image" Target="../media/image36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inspire.com.ua/data/gallery/1114_preview.jpg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inspire.com.ua/data/gallery/1114_preview.jpg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inspire.com.ua/data/gallery/1114_preview.jpg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inspire.com.ua/data/gallery/1114_preview.jpg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inspire.com.ua/data/gallery/1114_preview.jpg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inspire.com.ua/data/gallery/1114_preview.jpg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inspire.com.ua/data/gallery/1114_preview.jpg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inspire.com.ua/data/gallery/1114_preview.jpg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2286000" y="2057400"/>
            <a:ext cx="4751388" cy="176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4400" b="1">
                <a:solidFill>
                  <a:srgbClr val="3333CC"/>
                </a:solidFill>
              </a:rPr>
              <a:t>«Путешествие в</a:t>
            </a:r>
            <a:endParaRPr lang="en-US" sz="4400" b="1">
              <a:solidFill>
                <a:srgbClr val="3333CC"/>
              </a:solidFill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ru-RU" sz="4400" b="1">
                <a:solidFill>
                  <a:srgbClr val="3333CC"/>
                </a:solidFill>
              </a:rPr>
              <a:t> прошлое»</a:t>
            </a:r>
          </a:p>
        </p:txBody>
      </p:sp>
    </p:spTree>
    <p:extLst>
      <p:ext uri="{BB962C8B-B14F-4D97-AF65-F5344CB8AC3E}">
        <p14:creationId xmlns:p14="http://schemas.microsoft.com/office/powerpoint/2010/main" val="323944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Картинка 116 из 8895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33400"/>
            <a:ext cx="99536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 descr="Картинка 116 из 8895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33400"/>
            <a:ext cx="99536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 descr="Картинка 116 из 8895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33400"/>
            <a:ext cx="99536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2133600" y="381000"/>
            <a:ext cx="5772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200" b="1">
                <a:latin typeface="Times New Roman" pitchFamily="18" charset="0"/>
              </a:rPr>
              <a:t>Человек, живущий в пещере ?</a:t>
            </a: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1752600" y="1371600"/>
            <a:ext cx="6477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200" b="1">
                <a:latin typeface="Times New Roman" pitchFamily="18" charset="0"/>
              </a:rPr>
              <a:t>Шалаш, построенный из соломы?</a:t>
            </a: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1905000" y="2438400"/>
            <a:ext cx="5645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200" b="1">
                <a:latin typeface="Times New Roman" pitchFamily="18" charset="0"/>
              </a:rPr>
              <a:t>Изба, построенная из брёвен?</a:t>
            </a:r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1447800" y="3429000"/>
            <a:ext cx="69802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200" b="1">
                <a:latin typeface="Times New Roman" pitchFamily="18" charset="0"/>
              </a:rPr>
              <a:t>Замок, построенный в средние века?</a:t>
            </a:r>
          </a:p>
        </p:txBody>
      </p:sp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1752600" y="4495800"/>
            <a:ext cx="6127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200" b="1">
                <a:latin typeface="Times New Roman" pitchFamily="18" charset="0"/>
              </a:rPr>
              <a:t>Дворец, построенный для царя?</a:t>
            </a:r>
          </a:p>
        </p:txBody>
      </p:sp>
      <p:sp>
        <p:nvSpPr>
          <p:cNvPr id="24586" name="Text Box 10"/>
          <p:cNvSpPr txBox="1">
            <a:spLocks noChangeArrowheads="1"/>
          </p:cNvSpPr>
          <p:nvPr/>
        </p:nvSpPr>
        <p:spPr bwMode="auto">
          <a:xfrm>
            <a:off x="1828800" y="5562600"/>
            <a:ext cx="57610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200" b="1">
                <a:latin typeface="Times New Roman" pitchFamily="18" charset="0"/>
              </a:rPr>
              <a:t>Дом, имеющий много этажей?</a:t>
            </a:r>
          </a:p>
        </p:txBody>
      </p:sp>
      <p:sp>
        <p:nvSpPr>
          <p:cNvPr id="24587" name="Text Box 11"/>
          <p:cNvSpPr txBox="1">
            <a:spLocks noChangeArrowheads="1"/>
          </p:cNvSpPr>
          <p:nvPr/>
        </p:nvSpPr>
        <p:spPr bwMode="auto">
          <a:xfrm>
            <a:off x="2667000" y="762000"/>
            <a:ext cx="4048125" cy="545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3200" b="1">
                <a:latin typeface="Times New Roman" pitchFamily="18" charset="0"/>
              </a:rPr>
              <a:t>ПЕЩЕРНЫЙ</a:t>
            </a:r>
          </a:p>
          <a:p>
            <a:pPr algn="ctr" eaLnBrk="1" hangingPunct="1"/>
            <a:endParaRPr lang="ru-RU" sz="3200" b="1">
              <a:latin typeface="Times New Roman" pitchFamily="18" charset="0"/>
            </a:endParaRPr>
          </a:p>
          <a:p>
            <a:pPr algn="ctr" eaLnBrk="1" hangingPunct="1"/>
            <a:r>
              <a:rPr lang="ru-RU" sz="3200" b="1">
                <a:latin typeface="Times New Roman" pitchFamily="18" charset="0"/>
              </a:rPr>
              <a:t>СОЛОМЕННЫЙ</a:t>
            </a:r>
          </a:p>
          <a:p>
            <a:pPr algn="ctr" eaLnBrk="1" hangingPunct="1"/>
            <a:endParaRPr lang="ru-RU" sz="3200" b="1">
              <a:latin typeface="Times New Roman" pitchFamily="18" charset="0"/>
            </a:endParaRPr>
          </a:p>
          <a:p>
            <a:pPr algn="ctr" eaLnBrk="1" hangingPunct="1"/>
            <a:r>
              <a:rPr lang="ru-RU" sz="3200" b="1">
                <a:latin typeface="Times New Roman" pitchFamily="18" charset="0"/>
              </a:rPr>
              <a:t>БРЕВЕНЧАТАЯ</a:t>
            </a:r>
          </a:p>
          <a:p>
            <a:pPr algn="ctr" eaLnBrk="1" hangingPunct="1"/>
            <a:endParaRPr lang="ru-RU" sz="3200" b="1">
              <a:latin typeface="Times New Roman" pitchFamily="18" charset="0"/>
            </a:endParaRPr>
          </a:p>
          <a:p>
            <a:pPr algn="ctr" eaLnBrk="1" hangingPunct="1"/>
            <a:r>
              <a:rPr lang="ru-RU" sz="3200" b="1">
                <a:latin typeface="Times New Roman" pitchFamily="18" charset="0"/>
              </a:rPr>
              <a:t>СРЕДНЕВЕКОВЫЙ</a:t>
            </a:r>
          </a:p>
          <a:p>
            <a:pPr algn="ctr" eaLnBrk="1" hangingPunct="1"/>
            <a:endParaRPr lang="ru-RU" sz="3200" b="1">
              <a:latin typeface="Times New Roman" pitchFamily="18" charset="0"/>
            </a:endParaRPr>
          </a:p>
          <a:p>
            <a:pPr algn="ctr" eaLnBrk="1" hangingPunct="1"/>
            <a:r>
              <a:rPr lang="ru-RU" sz="3200" b="1">
                <a:latin typeface="Times New Roman" pitchFamily="18" charset="0"/>
              </a:rPr>
              <a:t>ЦАРСКИЙ</a:t>
            </a:r>
          </a:p>
          <a:p>
            <a:pPr algn="ctr" eaLnBrk="1" hangingPunct="1"/>
            <a:endParaRPr lang="ru-RU" sz="3200" b="1">
              <a:latin typeface="Times New Roman" pitchFamily="18" charset="0"/>
            </a:endParaRPr>
          </a:p>
          <a:p>
            <a:pPr algn="ctr" eaLnBrk="1" hangingPunct="1"/>
            <a:r>
              <a:rPr lang="ru-RU" sz="3200" b="1">
                <a:latin typeface="Times New Roman" pitchFamily="18" charset="0"/>
              </a:rPr>
              <a:t>МНОГОЭТАЖНЫЙ</a:t>
            </a:r>
          </a:p>
        </p:txBody>
      </p:sp>
    </p:spTree>
    <p:extLst>
      <p:ext uri="{BB962C8B-B14F-4D97-AF65-F5344CB8AC3E}">
        <p14:creationId xmlns:p14="http://schemas.microsoft.com/office/powerpoint/2010/main" val="1130474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10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/>
      <p:bldP spid="24581" grpId="1"/>
      <p:bldP spid="24582" grpId="0"/>
      <p:bldP spid="24582" grpId="1"/>
      <p:bldP spid="24583" grpId="0"/>
      <p:bldP spid="24583" grpId="1"/>
      <p:bldP spid="24584" grpId="0"/>
      <p:bldP spid="24584" grpId="1"/>
      <p:bldP spid="24585" grpId="0"/>
      <p:bldP spid="24585" grpId="1"/>
      <p:bldP spid="24586" grpId="0"/>
      <p:bldP spid="24586" grpId="1"/>
      <p:bldP spid="2458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48" name="Group 12"/>
          <p:cNvGrpSpPr>
            <a:grpSpLocks/>
          </p:cNvGrpSpPr>
          <p:nvPr/>
        </p:nvGrpSpPr>
        <p:grpSpPr bwMode="auto">
          <a:xfrm>
            <a:off x="533400" y="228600"/>
            <a:ext cx="8302625" cy="1555750"/>
            <a:chOff x="1674" y="1031"/>
            <a:chExt cx="14580" cy="2820"/>
          </a:xfrm>
        </p:grpSpPr>
        <p:pic>
          <p:nvPicPr>
            <p:cNvPr id="39949" name="Picture 13" descr="MCj03113400000[1]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14" y="1571"/>
              <a:ext cx="2865" cy="2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950" name="Line 14"/>
            <p:cNvSpPr>
              <a:spLocks noChangeShapeType="1"/>
            </p:cNvSpPr>
            <p:nvPr/>
          </p:nvSpPr>
          <p:spPr bwMode="auto">
            <a:xfrm>
              <a:off x="9774" y="3551"/>
              <a:ext cx="2520" cy="2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9951" name="Line 15"/>
            <p:cNvSpPr>
              <a:spLocks noChangeShapeType="1"/>
            </p:cNvSpPr>
            <p:nvPr/>
          </p:nvSpPr>
          <p:spPr bwMode="auto">
            <a:xfrm>
              <a:off x="6714" y="3551"/>
              <a:ext cx="2520" cy="2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pic>
          <p:nvPicPr>
            <p:cNvPr id="39952" name="Picture 16" descr="MCj03513140000[1]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4" y="1031"/>
              <a:ext cx="2296" cy="28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953" name="AutoShape 17"/>
            <p:cNvSpPr>
              <a:spLocks noChangeArrowheads="1"/>
            </p:cNvSpPr>
            <p:nvPr/>
          </p:nvSpPr>
          <p:spPr bwMode="auto">
            <a:xfrm>
              <a:off x="16074" y="3551"/>
              <a:ext cx="180" cy="180"/>
            </a:xfrm>
            <a:prstGeom prst="flowChartConnector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9954" name="Group 18"/>
            <p:cNvGrpSpPr>
              <a:grpSpLocks/>
            </p:cNvGrpSpPr>
            <p:nvPr/>
          </p:nvGrpSpPr>
          <p:grpSpPr bwMode="auto">
            <a:xfrm>
              <a:off x="1674" y="2651"/>
              <a:ext cx="1620" cy="1080"/>
              <a:chOff x="2934" y="2471"/>
              <a:chExt cx="3240" cy="2160"/>
            </a:xfrm>
          </p:grpSpPr>
          <p:sp>
            <p:nvSpPr>
              <p:cNvPr id="39955" name="AutoShape 19"/>
              <p:cNvSpPr>
                <a:spLocks noChangeArrowheads="1"/>
              </p:cNvSpPr>
              <p:nvPr/>
            </p:nvSpPr>
            <p:spPr bwMode="auto">
              <a:xfrm>
                <a:off x="2934" y="3911"/>
                <a:ext cx="720" cy="720"/>
              </a:xfrm>
              <a:prstGeom prst="flowChartConnector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956" name="Rectangle 20"/>
              <p:cNvSpPr>
                <a:spLocks noChangeArrowheads="1"/>
              </p:cNvSpPr>
              <p:nvPr/>
            </p:nvSpPr>
            <p:spPr bwMode="auto">
              <a:xfrm>
                <a:off x="4014" y="2471"/>
                <a:ext cx="2160" cy="2160"/>
              </a:xfrm>
              <a:prstGeom prst="rect">
                <a:avLst/>
              </a:prstGeom>
              <a:solidFill>
                <a:srgbClr val="FFFFFF"/>
              </a:solidFill>
              <a:ln w="571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39988" name="Group 52"/>
          <p:cNvGrpSpPr>
            <a:grpSpLocks/>
          </p:cNvGrpSpPr>
          <p:nvPr/>
        </p:nvGrpSpPr>
        <p:grpSpPr bwMode="auto">
          <a:xfrm>
            <a:off x="381000" y="2438400"/>
            <a:ext cx="8534400" cy="1552575"/>
            <a:chOff x="214" y="2779"/>
            <a:chExt cx="5376" cy="978"/>
          </a:xfrm>
        </p:grpSpPr>
        <p:pic>
          <p:nvPicPr>
            <p:cNvPr id="39979" name="Picture 43" descr="Пещерный человек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8" y="2880"/>
              <a:ext cx="935" cy="841"/>
            </a:xfrm>
            <a:prstGeom prst="rect">
              <a:avLst/>
            </a:prstGeom>
            <a:noFill/>
            <a:ln w="9525">
              <a:solidFill>
                <a:srgbClr val="008000"/>
              </a:solidFill>
              <a:miter lim="800000"/>
              <a:headEnd/>
              <a:tailEnd/>
            </a:ln>
          </p:spPr>
        </p:pic>
        <p:sp>
          <p:nvSpPr>
            <p:cNvPr id="39980" name="Line 44"/>
            <p:cNvSpPr>
              <a:spLocks noChangeShapeType="1"/>
            </p:cNvSpPr>
            <p:nvPr/>
          </p:nvSpPr>
          <p:spPr bwMode="auto">
            <a:xfrm>
              <a:off x="214" y="3696"/>
              <a:ext cx="875" cy="1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9981" name="Line 45"/>
            <p:cNvSpPr>
              <a:spLocks noChangeShapeType="1"/>
            </p:cNvSpPr>
            <p:nvPr/>
          </p:nvSpPr>
          <p:spPr bwMode="auto">
            <a:xfrm>
              <a:off x="2339" y="3696"/>
              <a:ext cx="876" cy="1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39982" name="Group 46"/>
            <p:cNvGrpSpPr>
              <a:grpSpLocks/>
            </p:cNvGrpSpPr>
            <p:nvPr/>
          </p:nvGrpSpPr>
          <p:grpSpPr bwMode="auto">
            <a:xfrm>
              <a:off x="3465" y="3207"/>
              <a:ext cx="375" cy="489"/>
              <a:chOff x="3294" y="6071"/>
              <a:chExt cx="2160" cy="2880"/>
            </a:xfrm>
          </p:grpSpPr>
          <p:sp>
            <p:nvSpPr>
              <p:cNvPr id="39983" name="Rectangle 47"/>
              <p:cNvSpPr>
                <a:spLocks noChangeArrowheads="1"/>
              </p:cNvSpPr>
              <p:nvPr/>
            </p:nvSpPr>
            <p:spPr bwMode="auto">
              <a:xfrm>
                <a:off x="3294" y="6791"/>
                <a:ext cx="2160" cy="2160"/>
              </a:xfrm>
              <a:prstGeom prst="rect">
                <a:avLst/>
              </a:prstGeom>
              <a:solidFill>
                <a:srgbClr val="FFFFFF"/>
              </a:solidFill>
              <a:ln w="571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984" name="AutoShape 48"/>
              <p:cNvSpPr>
                <a:spLocks noChangeArrowheads="1"/>
              </p:cNvSpPr>
              <p:nvPr/>
            </p:nvSpPr>
            <p:spPr bwMode="auto">
              <a:xfrm>
                <a:off x="4014" y="6071"/>
                <a:ext cx="720" cy="720"/>
              </a:xfrm>
              <a:prstGeom prst="flowChartConnector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pic>
          <p:nvPicPr>
            <p:cNvPr id="39985" name="Picture 49" descr="Мамонт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0" y="2779"/>
              <a:ext cx="1250" cy="938"/>
            </a:xfrm>
            <a:prstGeom prst="rect">
              <a:avLst/>
            </a:prstGeom>
            <a:noFill/>
            <a:ln w="9525">
              <a:solidFill>
                <a:srgbClr val="808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986" name="AutoShape 50"/>
            <p:cNvSpPr>
              <a:spLocks noChangeArrowheads="1"/>
            </p:cNvSpPr>
            <p:nvPr/>
          </p:nvSpPr>
          <p:spPr bwMode="auto">
            <a:xfrm>
              <a:off x="5527" y="3696"/>
              <a:ext cx="63" cy="61"/>
            </a:xfrm>
            <a:prstGeom prst="flowChartConnector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987" name="Line 51"/>
            <p:cNvSpPr>
              <a:spLocks noChangeShapeType="1"/>
            </p:cNvSpPr>
            <p:nvPr/>
          </p:nvSpPr>
          <p:spPr bwMode="auto">
            <a:xfrm>
              <a:off x="214" y="3146"/>
              <a:ext cx="1" cy="55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9989" name="Line 53"/>
          <p:cNvSpPr>
            <a:spLocks noChangeShapeType="1"/>
          </p:cNvSpPr>
          <p:nvPr/>
        </p:nvSpPr>
        <p:spPr bwMode="auto">
          <a:xfrm>
            <a:off x="152400" y="2209800"/>
            <a:ext cx="8839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9990" name="Line 54"/>
          <p:cNvSpPr>
            <a:spLocks noChangeShapeType="1"/>
          </p:cNvSpPr>
          <p:nvPr/>
        </p:nvSpPr>
        <p:spPr bwMode="auto">
          <a:xfrm>
            <a:off x="152400" y="4495800"/>
            <a:ext cx="8839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39992" name="Picture 56" descr="MCj04342270000[1]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9000" y="4724400"/>
            <a:ext cx="1287463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93" name="Line 57"/>
          <p:cNvSpPr>
            <a:spLocks noChangeShapeType="1"/>
          </p:cNvSpPr>
          <p:nvPr/>
        </p:nvSpPr>
        <p:spPr bwMode="auto">
          <a:xfrm>
            <a:off x="379413" y="6324600"/>
            <a:ext cx="1479550" cy="1588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9994" name="Line 58"/>
          <p:cNvSpPr>
            <a:spLocks noChangeShapeType="1"/>
          </p:cNvSpPr>
          <p:nvPr/>
        </p:nvSpPr>
        <p:spPr bwMode="auto">
          <a:xfrm flipV="1">
            <a:off x="379413" y="5381625"/>
            <a:ext cx="0" cy="942975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9995" name="Line 59"/>
          <p:cNvSpPr>
            <a:spLocks noChangeShapeType="1"/>
          </p:cNvSpPr>
          <p:nvPr/>
        </p:nvSpPr>
        <p:spPr bwMode="auto">
          <a:xfrm>
            <a:off x="2282825" y="6324600"/>
            <a:ext cx="1479550" cy="1588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9996" name="Line 60"/>
          <p:cNvSpPr>
            <a:spLocks noChangeShapeType="1"/>
          </p:cNvSpPr>
          <p:nvPr/>
        </p:nvSpPr>
        <p:spPr bwMode="auto">
          <a:xfrm>
            <a:off x="5410200" y="6324600"/>
            <a:ext cx="1481138" cy="1588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9997" name="AutoShape 61"/>
          <p:cNvSpPr>
            <a:spLocks noChangeArrowheads="1"/>
          </p:cNvSpPr>
          <p:nvPr/>
        </p:nvSpPr>
        <p:spPr bwMode="auto">
          <a:xfrm>
            <a:off x="8731250" y="6324600"/>
            <a:ext cx="106363" cy="104775"/>
          </a:xfrm>
          <a:prstGeom prst="flowChartConnector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39998" name="Group 62"/>
          <p:cNvGrpSpPr>
            <a:grpSpLocks/>
          </p:cNvGrpSpPr>
          <p:nvPr/>
        </p:nvGrpSpPr>
        <p:grpSpPr bwMode="auto">
          <a:xfrm>
            <a:off x="4291013" y="5695950"/>
            <a:ext cx="635000" cy="628650"/>
            <a:chOff x="3294" y="2291"/>
            <a:chExt cx="2160" cy="2160"/>
          </a:xfrm>
        </p:grpSpPr>
        <p:sp>
          <p:nvSpPr>
            <p:cNvPr id="39999" name="Rectangle 63"/>
            <p:cNvSpPr>
              <a:spLocks noChangeArrowheads="1"/>
            </p:cNvSpPr>
            <p:nvPr/>
          </p:nvSpPr>
          <p:spPr bwMode="auto">
            <a:xfrm>
              <a:off x="3294" y="2291"/>
              <a:ext cx="2160" cy="2160"/>
            </a:xfrm>
            <a:prstGeom prst="rect">
              <a:avLst/>
            </a:prstGeom>
            <a:solidFill>
              <a:srgbClr val="FFFFFF"/>
            </a:solidFill>
            <a:ln w="571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000" name="AutoShape 64"/>
            <p:cNvSpPr>
              <a:spLocks noChangeArrowheads="1"/>
            </p:cNvSpPr>
            <p:nvPr/>
          </p:nvSpPr>
          <p:spPr bwMode="auto">
            <a:xfrm>
              <a:off x="4014" y="3011"/>
              <a:ext cx="720" cy="720"/>
            </a:xfrm>
            <a:prstGeom prst="flowChartConnector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32917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Line 3"/>
          <p:cNvSpPr>
            <a:spLocks noChangeShapeType="1"/>
          </p:cNvSpPr>
          <p:nvPr/>
        </p:nvSpPr>
        <p:spPr bwMode="auto">
          <a:xfrm>
            <a:off x="152400" y="4572000"/>
            <a:ext cx="8839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0964" name="Line 4"/>
          <p:cNvSpPr>
            <a:spLocks noChangeShapeType="1"/>
          </p:cNvSpPr>
          <p:nvPr/>
        </p:nvSpPr>
        <p:spPr bwMode="auto">
          <a:xfrm>
            <a:off x="152400" y="2286000"/>
            <a:ext cx="8839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40965" name="Group 5"/>
          <p:cNvGrpSpPr>
            <a:grpSpLocks/>
          </p:cNvGrpSpPr>
          <p:nvPr/>
        </p:nvGrpSpPr>
        <p:grpSpPr bwMode="auto">
          <a:xfrm>
            <a:off x="304800" y="457200"/>
            <a:ext cx="8651875" cy="1454150"/>
            <a:chOff x="1134" y="7691"/>
            <a:chExt cx="14940" cy="2520"/>
          </a:xfrm>
        </p:grpSpPr>
        <p:pic>
          <p:nvPicPr>
            <p:cNvPr id="40966" name="Picture 6" descr="MCj04063320000[1]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4" y="7691"/>
              <a:ext cx="2700" cy="2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967" name="Line 7"/>
            <p:cNvSpPr>
              <a:spLocks noChangeShapeType="1"/>
            </p:cNvSpPr>
            <p:nvPr/>
          </p:nvSpPr>
          <p:spPr bwMode="auto">
            <a:xfrm>
              <a:off x="7794" y="10031"/>
              <a:ext cx="2520" cy="2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0968" name="Line 8"/>
            <p:cNvSpPr>
              <a:spLocks noChangeShapeType="1"/>
            </p:cNvSpPr>
            <p:nvPr/>
          </p:nvSpPr>
          <p:spPr bwMode="auto">
            <a:xfrm>
              <a:off x="1134" y="10031"/>
              <a:ext cx="2520" cy="2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0969" name="Line 9"/>
            <p:cNvSpPr>
              <a:spLocks noChangeShapeType="1"/>
            </p:cNvSpPr>
            <p:nvPr/>
          </p:nvSpPr>
          <p:spPr bwMode="auto">
            <a:xfrm flipV="1">
              <a:off x="1134" y="8411"/>
              <a:ext cx="0" cy="162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0970" name="Line 10"/>
            <p:cNvSpPr>
              <a:spLocks noChangeShapeType="1"/>
            </p:cNvSpPr>
            <p:nvPr/>
          </p:nvSpPr>
          <p:spPr bwMode="auto">
            <a:xfrm>
              <a:off x="12834" y="10031"/>
              <a:ext cx="2520" cy="2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0971" name="AutoShape 11"/>
            <p:cNvSpPr>
              <a:spLocks noChangeArrowheads="1"/>
            </p:cNvSpPr>
            <p:nvPr/>
          </p:nvSpPr>
          <p:spPr bwMode="auto">
            <a:xfrm>
              <a:off x="15894" y="10031"/>
              <a:ext cx="180" cy="180"/>
            </a:xfrm>
            <a:prstGeom prst="flowChartConnector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40972" name="Group 12"/>
            <p:cNvGrpSpPr>
              <a:grpSpLocks/>
            </p:cNvGrpSpPr>
            <p:nvPr/>
          </p:nvGrpSpPr>
          <p:grpSpPr bwMode="auto">
            <a:xfrm>
              <a:off x="11034" y="8591"/>
              <a:ext cx="1080" cy="1440"/>
              <a:chOff x="3294" y="6071"/>
              <a:chExt cx="2160" cy="2880"/>
            </a:xfrm>
          </p:grpSpPr>
          <p:sp>
            <p:nvSpPr>
              <p:cNvPr id="40973" name="Rectangle 13"/>
              <p:cNvSpPr>
                <a:spLocks noChangeArrowheads="1"/>
              </p:cNvSpPr>
              <p:nvPr/>
            </p:nvSpPr>
            <p:spPr bwMode="auto">
              <a:xfrm>
                <a:off x="3294" y="6791"/>
                <a:ext cx="2160" cy="2160"/>
              </a:xfrm>
              <a:prstGeom prst="rect">
                <a:avLst/>
              </a:prstGeom>
              <a:solidFill>
                <a:srgbClr val="FFFFFF"/>
              </a:solidFill>
              <a:ln w="571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974" name="AutoShape 14"/>
              <p:cNvSpPr>
                <a:spLocks noChangeArrowheads="1"/>
              </p:cNvSpPr>
              <p:nvPr/>
            </p:nvSpPr>
            <p:spPr bwMode="auto">
              <a:xfrm>
                <a:off x="4014" y="6071"/>
                <a:ext cx="720" cy="720"/>
              </a:xfrm>
              <a:prstGeom prst="flowChartConnector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40975" name="Group 15"/>
          <p:cNvGrpSpPr>
            <a:grpSpLocks/>
          </p:cNvGrpSpPr>
          <p:nvPr/>
        </p:nvGrpSpPr>
        <p:grpSpPr bwMode="auto">
          <a:xfrm>
            <a:off x="152400" y="2743200"/>
            <a:ext cx="8839200" cy="1524000"/>
            <a:chOff x="774" y="1031"/>
            <a:chExt cx="15660" cy="2520"/>
          </a:xfrm>
        </p:grpSpPr>
        <p:pic>
          <p:nvPicPr>
            <p:cNvPr id="40976" name="Picture 16" descr="http://im5-tub.yandex.net/i?id=76558377&amp;tov=5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r:link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34" y="1031"/>
              <a:ext cx="3060" cy="2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77" name="i-main-pic" descr="Картинка 511 из 45911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 r:link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" y="1031"/>
              <a:ext cx="2880" cy="2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978" name="Line 18"/>
            <p:cNvSpPr>
              <a:spLocks noChangeShapeType="1"/>
            </p:cNvSpPr>
            <p:nvPr/>
          </p:nvSpPr>
          <p:spPr bwMode="auto">
            <a:xfrm>
              <a:off x="4194" y="3371"/>
              <a:ext cx="2340" cy="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40979" name="Group 19"/>
            <p:cNvGrpSpPr>
              <a:grpSpLocks/>
            </p:cNvGrpSpPr>
            <p:nvPr/>
          </p:nvGrpSpPr>
          <p:grpSpPr bwMode="auto">
            <a:xfrm>
              <a:off x="7074" y="2291"/>
              <a:ext cx="2160" cy="1080"/>
              <a:chOff x="2394" y="1751"/>
              <a:chExt cx="4320" cy="2160"/>
            </a:xfrm>
          </p:grpSpPr>
          <p:sp>
            <p:nvSpPr>
              <p:cNvPr id="40980" name="AutoShape 20"/>
              <p:cNvSpPr>
                <a:spLocks noChangeArrowheads="1"/>
              </p:cNvSpPr>
              <p:nvPr/>
            </p:nvSpPr>
            <p:spPr bwMode="auto">
              <a:xfrm flipH="1" flipV="1">
                <a:off x="2394" y="2471"/>
                <a:ext cx="720" cy="720"/>
              </a:xfrm>
              <a:prstGeom prst="flowChartConnector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981" name="Rectangle 21"/>
              <p:cNvSpPr>
                <a:spLocks noChangeArrowheads="1"/>
              </p:cNvSpPr>
              <p:nvPr/>
            </p:nvSpPr>
            <p:spPr bwMode="auto">
              <a:xfrm>
                <a:off x="4554" y="1751"/>
                <a:ext cx="2160" cy="2160"/>
              </a:xfrm>
              <a:prstGeom prst="rect">
                <a:avLst/>
              </a:prstGeom>
              <a:solidFill>
                <a:srgbClr val="FFFFFF"/>
              </a:solidFill>
              <a:ln w="571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982" name="Line 22"/>
              <p:cNvSpPr>
                <a:spLocks noChangeShapeType="1"/>
              </p:cNvSpPr>
              <p:nvPr/>
            </p:nvSpPr>
            <p:spPr bwMode="auto">
              <a:xfrm>
                <a:off x="3114" y="2831"/>
                <a:ext cx="1440" cy="0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40983" name="Line 23"/>
            <p:cNvSpPr>
              <a:spLocks noChangeShapeType="1"/>
            </p:cNvSpPr>
            <p:nvPr/>
          </p:nvSpPr>
          <p:spPr bwMode="auto">
            <a:xfrm>
              <a:off x="9954" y="3371"/>
              <a:ext cx="2340" cy="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0984" name="AutoShape 24"/>
            <p:cNvSpPr>
              <a:spLocks noChangeArrowheads="1"/>
            </p:cNvSpPr>
            <p:nvPr/>
          </p:nvSpPr>
          <p:spPr bwMode="auto">
            <a:xfrm>
              <a:off x="16254" y="3371"/>
              <a:ext cx="180" cy="180"/>
            </a:xfrm>
            <a:prstGeom prst="flowChartConnector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0985" name="Group 25"/>
          <p:cNvGrpSpPr>
            <a:grpSpLocks/>
          </p:cNvGrpSpPr>
          <p:nvPr/>
        </p:nvGrpSpPr>
        <p:grpSpPr bwMode="auto">
          <a:xfrm>
            <a:off x="457200" y="5105400"/>
            <a:ext cx="8382000" cy="1492250"/>
            <a:chOff x="1314" y="7871"/>
            <a:chExt cx="14400" cy="2520"/>
          </a:xfrm>
        </p:grpSpPr>
        <p:pic>
          <p:nvPicPr>
            <p:cNvPr id="40986" name="Picture 26" descr="http://im3-tub.yandex.net/i?id=87781045&amp;tov=3">
              <a:hlinkClick r:id="rId9"/>
            </p:cNvPr>
            <p:cNvPicPr>
              <a:picLocks noChangeAspect="1" noChangeArrowheads="1"/>
            </p:cNvPicPr>
            <p:nvPr/>
          </p:nvPicPr>
          <p:blipFill>
            <a:blip r:embed="rId10" r:link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94" y="7871"/>
              <a:ext cx="3240" cy="2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0987" name="Group 27"/>
            <p:cNvGrpSpPr>
              <a:grpSpLocks/>
            </p:cNvGrpSpPr>
            <p:nvPr/>
          </p:nvGrpSpPr>
          <p:grpSpPr bwMode="auto">
            <a:xfrm>
              <a:off x="1314" y="9131"/>
              <a:ext cx="1080" cy="1260"/>
              <a:chOff x="3114" y="7331"/>
              <a:chExt cx="2160" cy="2520"/>
            </a:xfrm>
          </p:grpSpPr>
          <p:sp>
            <p:nvSpPr>
              <p:cNvPr id="40988" name="Rectangle 28"/>
              <p:cNvSpPr>
                <a:spLocks noChangeArrowheads="1"/>
              </p:cNvSpPr>
              <p:nvPr/>
            </p:nvSpPr>
            <p:spPr bwMode="auto">
              <a:xfrm>
                <a:off x="3114" y="7331"/>
                <a:ext cx="2160" cy="2160"/>
              </a:xfrm>
              <a:prstGeom prst="rect">
                <a:avLst/>
              </a:prstGeom>
              <a:solidFill>
                <a:srgbClr val="FFFFFF"/>
              </a:solidFill>
              <a:ln w="571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989" name="AutoShape 29"/>
              <p:cNvSpPr>
                <a:spLocks noChangeArrowheads="1"/>
              </p:cNvSpPr>
              <p:nvPr/>
            </p:nvSpPr>
            <p:spPr bwMode="auto">
              <a:xfrm>
                <a:off x="3834" y="9131"/>
                <a:ext cx="720" cy="720"/>
              </a:xfrm>
              <a:prstGeom prst="flowChartConnector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40990" name="Line 30"/>
            <p:cNvSpPr>
              <a:spLocks noChangeShapeType="1"/>
            </p:cNvSpPr>
            <p:nvPr/>
          </p:nvSpPr>
          <p:spPr bwMode="auto">
            <a:xfrm>
              <a:off x="3114" y="10211"/>
              <a:ext cx="2340" cy="2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0991" name="Line 31"/>
            <p:cNvSpPr>
              <a:spLocks noChangeShapeType="1"/>
            </p:cNvSpPr>
            <p:nvPr/>
          </p:nvSpPr>
          <p:spPr bwMode="auto">
            <a:xfrm>
              <a:off x="9774" y="10211"/>
              <a:ext cx="2340" cy="2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0992" name="Line 32"/>
            <p:cNvSpPr>
              <a:spLocks noChangeShapeType="1"/>
            </p:cNvSpPr>
            <p:nvPr/>
          </p:nvSpPr>
          <p:spPr bwMode="auto">
            <a:xfrm>
              <a:off x="12654" y="10211"/>
              <a:ext cx="2340" cy="2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0993" name="AutoShape 33"/>
            <p:cNvSpPr>
              <a:spLocks noChangeArrowheads="1"/>
            </p:cNvSpPr>
            <p:nvPr/>
          </p:nvSpPr>
          <p:spPr bwMode="auto">
            <a:xfrm>
              <a:off x="15534" y="10211"/>
              <a:ext cx="180" cy="180"/>
            </a:xfrm>
            <a:prstGeom prst="flowChartConnector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83026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Line 3"/>
          <p:cNvSpPr>
            <a:spLocks noChangeShapeType="1"/>
          </p:cNvSpPr>
          <p:nvPr/>
        </p:nvSpPr>
        <p:spPr bwMode="auto">
          <a:xfrm>
            <a:off x="3203848" y="877874"/>
            <a:ext cx="2664296" cy="499939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7892" name="Line 4"/>
          <p:cNvSpPr>
            <a:spLocks noChangeShapeType="1"/>
          </p:cNvSpPr>
          <p:nvPr/>
        </p:nvSpPr>
        <p:spPr bwMode="auto">
          <a:xfrm flipV="1">
            <a:off x="3203848" y="5877270"/>
            <a:ext cx="2664296" cy="21602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7893" name="Line 5"/>
          <p:cNvSpPr>
            <a:spLocks noChangeShapeType="1"/>
          </p:cNvSpPr>
          <p:nvPr/>
        </p:nvSpPr>
        <p:spPr bwMode="auto">
          <a:xfrm flipV="1">
            <a:off x="3203848" y="1219200"/>
            <a:ext cx="2664296" cy="2353816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7894" name="Line 6"/>
          <p:cNvSpPr>
            <a:spLocks noChangeShapeType="1"/>
          </p:cNvSpPr>
          <p:nvPr/>
        </p:nvSpPr>
        <p:spPr bwMode="auto">
          <a:xfrm flipV="1">
            <a:off x="3203848" y="2492896"/>
            <a:ext cx="2664296" cy="237626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7895" name="Line 7"/>
          <p:cNvSpPr>
            <a:spLocks noChangeShapeType="1"/>
          </p:cNvSpPr>
          <p:nvPr/>
        </p:nvSpPr>
        <p:spPr bwMode="auto">
          <a:xfrm>
            <a:off x="3203848" y="2060848"/>
            <a:ext cx="2664296" cy="223224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37896" name="Picture 8" descr="Картинка 116 из 8895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533400"/>
            <a:ext cx="942975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Электробатарея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911" y="332656"/>
            <a:ext cx="1288698" cy="10904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Батарея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982" y="5410200"/>
            <a:ext cx="1276316" cy="10904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Костер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430" y="2890960"/>
            <a:ext cx="1272868" cy="107607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Печь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421" y="4149080"/>
            <a:ext cx="1262188" cy="108358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Камин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357" y="1591486"/>
            <a:ext cx="1276316" cy="110199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Пещера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3686" y="533400"/>
            <a:ext cx="1313252" cy="10904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Picture 21" descr="Изба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606" y="2126345"/>
            <a:ext cx="1314792" cy="108130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Замок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066" y="3645541"/>
            <a:ext cx="1314792" cy="108130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7" name="Picture 23" descr="Дом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606" y="5214082"/>
            <a:ext cx="1314792" cy="108130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8067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animBg="1"/>
      <p:bldP spid="37892" grpId="0" animBg="1"/>
      <p:bldP spid="37893" grpId="0" animBg="1"/>
      <p:bldP spid="37894" grpId="0" animBg="1"/>
      <p:bldP spid="3789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Чу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9800" y="685800"/>
            <a:ext cx="6096000" cy="3770313"/>
          </a:xfrm>
          <a:prstGeom prst="rect">
            <a:avLst/>
          </a:prstGeom>
          <a:noFill/>
          <a:ln w="57150">
            <a:solidFill>
              <a:srgbClr val="FFD9D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7" name="Picture 3" descr="Картинка 116 из 8895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533400"/>
            <a:ext cx="942975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4114800" y="5486400"/>
            <a:ext cx="1828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>
              <a:latin typeface="Blackadder ITC" pitchFamily="82" charset="0"/>
            </a:endParaRP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4267200" y="5486400"/>
            <a:ext cx="1828800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 sz="6600" b="1">
              <a:latin typeface="Times New Roman" pitchFamily="18" charset="0"/>
            </a:endParaRP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3886200" y="5410200"/>
            <a:ext cx="15398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>
              <a:latin typeface="Blackadder ITC" pitchFamily="82" charset="0"/>
            </a:endParaRP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3962400" y="4495800"/>
            <a:ext cx="2362200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6600" b="1">
                <a:latin typeface="Times New Roman" pitchFamily="18" charset="0"/>
              </a:rPr>
              <a:t>ЧУМ</a:t>
            </a:r>
          </a:p>
        </p:txBody>
      </p:sp>
    </p:spTree>
    <p:extLst>
      <p:ext uri="{BB962C8B-B14F-4D97-AF65-F5344CB8AC3E}">
        <p14:creationId xmlns:p14="http://schemas.microsoft.com/office/powerpoint/2010/main" val="1012426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Картинка 116 из 8895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533400"/>
            <a:ext cx="942975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1" name="Picture 3" descr="Юрт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3600" y="533400"/>
            <a:ext cx="6096000" cy="4124325"/>
          </a:xfrm>
          <a:prstGeom prst="rect">
            <a:avLst/>
          </a:prstGeom>
          <a:noFill/>
          <a:ln w="57150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3886200" y="4724400"/>
            <a:ext cx="2805113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6600" b="1">
                <a:latin typeface="Times New Roman" pitchFamily="18" charset="0"/>
              </a:rPr>
              <a:t>ЮРТА</a:t>
            </a:r>
          </a:p>
        </p:txBody>
      </p:sp>
    </p:spTree>
    <p:extLst>
      <p:ext uri="{BB962C8B-B14F-4D97-AF65-F5344CB8AC3E}">
        <p14:creationId xmlns:p14="http://schemas.microsoft.com/office/powerpoint/2010/main" val="106951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Иглу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7400" y="533400"/>
            <a:ext cx="6324600" cy="4267200"/>
          </a:xfrm>
          <a:prstGeom prst="rect">
            <a:avLst/>
          </a:prstGeom>
          <a:noFill/>
          <a:ln w="57150">
            <a:solidFill>
              <a:srgbClr val="FFBCA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5" name="Picture 3" descr="Картинка 116 из 8895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533400"/>
            <a:ext cx="942975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3581400" y="4876800"/>
            <a:ext cx="2608263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6600" b="1">
                <a:latin typeface="Times New Roman" pitchFamily="18" charset="0"/>
              </a:rPr>
              <a:t>ИГЛУ</a:t>
            </a:r>
          </a:p>
        </p:txBody>
      </p:sp>
    </p:spTree>
    <p:extLst>
      <p:ext uri="{BB962C8B-B14F-4D97-AF65-F5344CB8AC3E}">
        <p14:creationId xmlns:p14="http://schemas.microsoft.com/office/powerpoint/2010/main" val="2077130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3" descr="Юрт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2600" y="1219200"/>
            <a:ext cx="5759450" cy="5184775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4" name="Picture 4" descr="Чу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2600" y="1219200"/>
            <a:ext cx="5759450" cy="5184775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5" name="Picture 5" descr="Иглу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2600" y="1219200"/>
            <a:ext cx="5759450" cy="5184775"/>
          </a:xfrm>
          <a:prstGeom prst="rect">
            <a:avLst/>
          </a:prstGeom>
          <a:noFill/>
          <a:ln w="57150">
            <a:solidFill>
              <a:srgbClr val="3399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6" name="Picture 6" descr="Картинка 116 из 8895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533400"/>
            <a:ext cx="942975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3641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6 -0.01158 L 0.31666 -0.34468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63" y="-16667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3072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8507 0.24467 L 0.0184 -0.0557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74" y="-15023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3072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44444E-6 L -0.28507 0.24468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53" y="12222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3072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798" name="Group 6"/>
          <p:cNvGraphicFramePr>
            <a:graphicFrameLocks noGrp="1"/>
          </p:cNvGraphicFramePr>
          <p:nvPr>
            <p:ph/>
          </p:nvPr>
        </p:nvGraphicFramePr>
        <p:xfrm>
          <a:off x="1828800" y="533400"/>
          <a:ext cx="6705600" cy="5851526"/>
        </p:xfrm>
        <a:graphic>
          <a:graphicData uri="http://schemas.openxmlformats.org/drawingml/2006/table">
            <a:tbl>
              <a:tblPr/>
              <a:tblGrid>
                <a:gridCol w="2263775"/>
                <a:gridCol w="2206625"/>
                <a:gridCol w="2235200"/>
              </a:tblGrid>
              <a:tr h="1951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49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1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3817" name="Picture 25" descr="Картинка 116 из 8895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533400"/>
            <a:ext cx="942975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818" name="Picture 26" descr="MCj04137000000[1]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3600" y="914400"/>
            <a:ext cx="1485900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19" name="Picture 27" descr="MCj04296590000[1]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9600" y="762000"/>
            <a:ext cx="152400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20" name="Picture 28" descr="MCj03009780000[1]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29400" y="838200"/>
            <a:ext cx="160020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21" name="Text Box 29"/>
          <p:cNvSpPr txBox="1">
            <a:spLocks noChangeArrowheads="1"/>
          </p:cNvSpPr>
          <p:nvPr/>
        </p:nvSpPr>
        <p:spPr bwMode="auto">
          <a:xfrm>
            <a:off x="2743200" y="2895600"/>
            <a:ext cx="650875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6600" b="1"/>
              <a:t>5</a:t>
            </a:r>
          </a:p>
        </p:txBody>
      </p:sp>
      <p:pic>
        <p:nvPicPr>
          <p:cNvPr id="33822" name="Picture 30" descr="MCj01493240000[1]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9600" y="26670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23" name="Text Box 31"/>
          <p:cNvSpPr txBox="1">
            <a:spLocks noChangeArrowheads="1"/>
          </p:cNvSpPr>
          <p:nvPr/>
        </p:nvSpPr>
        <p:spPr bwMode="auto">
          <a:xfrm>
            <a:off x="7086600" y="2895600"/>
            <a:ext cx="650875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6600" b="1"/>
              <a:t>2</a:t>
            </a:r>
          </a:p>
        </p:txBody>
      </p:sp>
      <p:pic>
        <p:nvPicPr>
          <p:cNvPr id="33824" name="Picture 32" descr="MCj03330500000[1]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9800" y="4648200"/>
            <a:ext cx="1592263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25" name="Picture 33" descr="MCj01941460000[1]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9600" y="4800600"/>
            <a:ext cx="14859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26" name="Picture 34" descr="MCj03347760000[1]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29400" y="4724400"/>
            <a:ext cx="1524000" cy="141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6373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3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3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3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38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38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3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38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38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3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38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38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3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38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38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3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38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38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3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38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38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3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38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38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3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38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338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33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0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2000"/>
                                        <p:tgtEl>
                                          <p:spTgt spid="338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2000"/>
                                        <p:tgtEl>
                                          <p:spTgt spid="338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2000"/>
                                        <p:tgtEl>
                                          <p:spTgt spid="338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2000"/>
                                        <p:tgtEl>
                                          <p:spTgt spid="338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2000"/>
                                        <p:tgtEl>
                                          <p:spTgt spid="338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2000"/>
                                        <p:tgtEl>
                                          <p:spTgt spid="338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2000"/>
                                        <p:tgtEl>
                                          <p:spTgt spid="338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2000"/>
                                        <p:tgtEl>
                                          <p:spTgt spid="338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2000"/>
                                        <p:tgtEl>
                                          <p:spTgt spid="338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33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33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33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338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38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33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338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338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2000"/>
                                        <p:tgtEl>
                                          <p:spTgt spid="33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338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338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2000"/>
                                        <p:tgtEl>
                                          <p:spTgt spid="33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338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338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2000"/>
                                        <p:tgtEl>
                                          <p:spTgt spid="33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3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2000" fill="hold"/>
                                        <p:tgtEl>
                                          <p:spTgt spid="338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338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2000"/>
                                        <p:tgtEl>
                                          <p:spTgt spid="33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2000" fill="hold"/>
                                        <p:tgtEl>
                                          <p:spTgt spid="338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338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2000"/>
                                        <p:tgtEl>
                                          <p:spTgt spid="33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000" fill="hold"/>
                                        <p:tgtEl>
                                          <p:spTgt spid="338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338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2000"/>
                                        <p:tgtEl>
                                          <p:spTgt spid="33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2000" fill="hold"/>
                                        <p:tgtEl>
                                          <p:spTgt spid="338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338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2000"/>
                                        <p:tgtEl>
                                          <p:spTgt spid="33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21" grpId="0"/>
      <p:bldP spid="33821" grpId="1"/>
      <p:bldP spid="33821" grpId="2"/>
      <p:bldP spid="33823" grpId="0"/>
      <p:bldP spid="33823" grpId="1"/>
      <p:bldP spid="33823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7" name="Picture 3" descr="Картинка 116 из 8895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447800"/>
            <a:ext cx="2671763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1676400" y="3048000"/>
            <a:ext cx="6172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 b="1"/>
              <a:t>Жилище – помещение для жилья.</a:t>
            </a:r>
          </a:p>
        </p:txBody>
      </p:sp>
    </p:spTree>
    <p:extLst>
      <p:ext uri="{BB962C8B-B14F-4D97-AF65-F5344CB8AC3E}">
        <p14:creationId xmlns:p14="http://schemas.microsoft.com/office/powerpoint/2010/main" val="3885564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934 0.02778 L -0.35434 -0.3166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50" y="-1722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4198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Картинка 116 из 8895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99536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2209800" y="3352800"/>
            <a:ext cx="152400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7200"/>
              <a:t>ПЕ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4114800" y="4724400"/>
            <a:ext cx="167640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7200"/>
              <a:t>ЩЕ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914400" y="1905000"/>
            <a:ext cx="144780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7200"/>
              <a:t>РА</a:t>
            </a:r>
          </a:p>
        </p:txBody>
      </p:sp>
      <p:pic>
        <p:nvPicPr>
          <p:cNvPr id="17414" name="Picture 6" descr="пещера с рисунком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52400"/>
            <a:ext cx="4292600" cy="3352800"/>
          </a:xfrm>
          <a:prstGeom prst="rect">
            <a:avLst/>
          </a:prstGeom>
          <a:noFill/>
          <a:ln w="5715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3" name="Line 7"/>
          <p:cNvSpPr>
            <a:spLocks noChangeShapeType="1"/>
          </p:cNvSpPr>
          <p:nvPr/>
        </p:nvSpPr>
        <p:spPr bwMode="auto">
          <a:xfrm>
            <a:off x="381000" y="6172200"/>
            <a:ext cx="6477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6331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2.96296E-6 L -0.11667 0.2578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33" y="12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96296E-6 L -0.18334 0.05787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67" y="2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85185E-6 L 0.32083 0.46898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42" y="23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0" dur="2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/>
      <p:bldP spid="17411" grpId="1"/>
      <p:bldP spid="17412" grpId="0"/>
      <p:bldP spid="17412" grpId="1"/>
      <p:bldP spid="17413" grpId="0"/>
      <p:bldP spid="1741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Картинка 116 из 8895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99536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2286000" y="990600"/>
            <a:ext cx="99060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7200"/>
              <a:t>Ш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1905000" y="4572000"/>
            <a:ext cx="99060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7200"/>
              <a:t>А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7010400" y="1066800"/>
            <a:ext cx="99060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7200"/>
              <a:t>А</a:t>
            </a: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6553200" y="4648200"/>
            <a:ext cx="99060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7200"/>
              <a:t>Ш</a:t>
            </a: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4267200" y="2743200"/>
            <a:ext cx="99060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7200"/>
              <a:t>Л</a:t>
            </a:r>
          </a:p>
        </p:txBody>
      </p:sp>
      <p:sp>
        <p:nvSpPr>
          <p:cNvPr id="19464" name="Line 8"/>
          <p:cNvSpPr>
            <a:spLocks noChangeShapeType="1"/>
          </p:cNvSpPr>
          <p:nvPr/>
        </p:nvSpPr>
        <p:spPr bwMode="auto">
          <a:xfrm>
            <a:off x="2895600" y="5715000"/>
            <a:ext cx="411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9465" name="Picture 9" descr="roof-28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533400"/>
            <a:ext cx="3048000" cy="2522538"/>
          </a:xfrm>
          <a:prstGeom prst="rect">
            <a:avLst/>
          </a:prstGeom>
          <a:noFill/>
          <a:ln w="57150">
            <a:solidFill>
              <a:srgbClr val="99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6" name="Picture 10" descr="Шалаш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33400"/>
            <a:ext cx="29718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3663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4.68208E-6 L 0.09167 0.53271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83" y="266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5.78035E-8 L 0.22083 -0.04208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42" y="-21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56069E-6 L 0.02084 0.14659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2" y="7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89017E-7 L -0.2125 0.46844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25" y="234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79191E-6 L -0.09583 0.00231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92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3" dur="20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8" dur="20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/>
      <p:bldP spid="19459" grpId="1"/>
      <p:bldP spid="19460" grpId="0"/>
      <p:bldP spid="19460" grpId="1"/>
      <p:bldP spid="19461" grpId="0"/>
      <p:bldP spid="19461" grpId="1"/>
      <p:bldP spid="19462" grpId="0"/>
      <p:bldP spid="19462" grpId="1"/>
      <p:bldP spid="19463" grpId="0"/>
      <p:bldP spid="19463" grpId="1"/>
      <p:bldP spid="1946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Картинка 116 из 8895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99536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483" name="Group 3"/>
          <p:cNvGraphicFramePr>
            <a:graphicFrameLocks noGrp="1"/>
          </p:cNvGraphicFramePr>
          <p:nvPr/>
        </p:nvGraphicFramePr>
        <p:xfrm>
          <a:off x="1676400" y="2590800"/>
          <a:ext cx="6096000" cy="1524000"/>
        </p:xfrm>
        <a:graphic>
          <a:graphicData uri="http://schemas.openxmlformats.org/drawingml/2006/table">
            <a:tbl>
              <a:tblPr/>
              <a:tblGrid>
                <a:gridCol w="1524000"/>
                <a:gridCol w="1524000"/>
                <a:gridCol w="1524000"/>
                <a:gridCol w="1524000"/>
              </a:tblGrid>
              <a:tr h="152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495" name="Text Box 15"/>
          <p:cNvSpPr txBox="1">
            <a:spLocks noChangeArrowheads="1"/>
          </p:cNvSpPr>
          <p:nvPr/>
        </p:nvSpPr>
        <p:spPr bwMode="auto">
          <a:xfrm>
            <a:off x="1981200" y="2819400"/>
            <a:ext cx="836613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6600" b="1">
                <a:latin typeface="Times New Roman" pitchFamily="18" charset="0"/>
              </a:rPr>
              <a:t>И</a:t>
            </a:r>
          </a:p>
        </p:txBody>
      </p:sp>
      <p:sp>
        <p:nvSpPr>
          <p:cNvPr id="6160" name="Text Box 16"/>
          <p:cNvSpPr txBox="1">
            <a:spLocks noChangeArrowheads="1"/>
          </p:cNvSpPr>
          <p:nvPr/>
        </p:nvSpPr>
        <p:spPr bwMode="auto">
          <a:xfrm>
            <a:off x="6934200" y="32004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>
              <a:latin typeface="Blackadder ITC" pitchFamily="82" charset="0"/>
            </a:endParaRPr>
          </a:p>
        </p:txBody>
      </p:sp>
      <p:sp>
        <p:nvSpPr>
          <p:cNvPr id="20497" name="Text Box 17"/>
          <p:cNvSpPr txBox="1">
            <a:spLocks noChangeArrowheads="1"/>
          </p:cNvSpPr>
          <p:nvPr/>
        </p:nvSpPr>
        <p:spPr bwMode="auto">
          <a:xfrm>
            <a:off x="6629400" y="2895600"/>
            <a:ext cx="788988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6600" b="1">
                <a:latin typeface="Blackadder ITC" pitchFamily="82" charset="0"/>
              </a:rPr>
              <a:t>А</a:t>
            </a:r>
          </a:p>
        </p:txBody>
      </p:sp>
      <p:sp>
        <p:nvSpPr>
          <p:cNvPr id="20498" name="Text Box 18"/>
          <p:cNvSpPr txBox="1">
            <a:spLocks noChangeArrowheads="1"/>
          </p:cNvSpPr>
          <p:nvPr/>
        </p:nvSpPr>
        <p:spPr bwMode="auto">
          <a:xfrm>
            <a:off x="3657600" y="2819400"/>
            <a:ext cx="627063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6600" b="1">
                <a:latin typeface="Times New Roman" pitchFamily="18" charset="0"/>
              </a:rPr>
              <a:t>З</a:t>
            </a:r>
          </a:p>
        </p:txBody>
      </p:sp>
      <p:sp>
        <p:nvSpPr>
          <p:cNvPr id="20499" name="Text Box 19"/>
          <p:cNvSpPr txBox="1">
            <a:spLocks noChangeArrowheads="1"/>
          </p:cNvSpPr>
          <p:nvPr/>
        </p:nvSpPr>
        <p:spPr bwMode="auto">
          <a:xfrm>
            <a:off x="5105400" y="2819400"/>
            <a:ext cx="738188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6600" b="1">
                <a:latin typeface="Times New Roman" pitchFamily="18" charset="0"/>
              </a:rPr>
              <a:t>Б</a:t>
            </a:r>
          </a:p>
        </p:txBody>
      </p:sp>
      <p:pic>
        <p:nvPicPr>
          <p:cNvPr id="20500" name="Picture 20" descr="Изб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609600"/>
            <a:ext cx="5334000" cy="3762375"/>
          </a:xfrm>
          <a:prstGeom prst="rect">
            <a:avLst/>
          </a:prstGeom>
          <a:noFill/>
          <a:ln w="57150">
            <a:solidFill>
              <a:srgbClr val="E9BD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3689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20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20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4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4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295  E" pathEditMode="relative" ptsTypes="">
                                      <p:cBhvr>
                                        <p:cTn id="31" dur="2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295  E" pathEditMode="relative" ptsTypes="">
                                      <p:cBhvr>
                                        <p:cTn id="33" dur="2000" fill="hold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295  E" pathEditMode="relative" ptsTypes="">
                                      <p:cBhvr>
                                        <p:cTn id="35" dur="2000" fill="hold"/>
                                        <p:tgtEl>
                                          <p:spTgt spid="204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295  E" pathEditMode="relative" ptsTypes="">
                                      <p:cBhvr>
                                        <p:cTn id="37" dur="2000" fill="hold"/>
                                        <p:tgtEl>
                                          <p:spTgt spid="204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295  E" pathEditMode="relative" ptsTypes="">
                                      <p:cBhvr>
                                        <p:cTn id="39" dur="2000" fill="hold"/>
                                        <p:tgtEl>
                                          <p:spTgt spid="204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4" dur="2000"/>
                                        <p:tgtEl>
                                          <p:spTgt spid="20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5" grpId="0"/>
      <p:bldP spid="20495" grpId="1"/>
      <p:bldP spid="20497" grpId="0"/>
      <p:bldP spid="20497" grpId="1"/>
      <p:bldP spid="20498" grpId="0"/>
      <p:bldP spid="20498" grpId="1"/>
      <p:bldP spid="20499" grpId="0"/>
      <p:bldP spid="20499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Картинка 116 из 8895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99536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3429000" y="5257800"/>
            <a:ext cx="3282950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6600" b="1">
                <a:latin typeface="Times New Roman" pitchFamily="18" charset="0"/>
              </a:rPr>
              <a:t>ЗАМОК</a:t>
            </a:r>
          </a:p>
        </p:txBody>
      </p:sp>
      <p:pic>
        <p:nvPicPr>
          <p:cNvPr id="21508" name="Picture 4" descr="Замок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57200"/>
            <a:ext cx="6172200" cy="4305300"/>
          </a:xfrm>
          <a:prstGeom prst="rect">
            <a:avLst/>
          </a:prstGeom>
          <a:noFill/>
          <a:ln w="57150">
            <a:solidFill>
              <a:srgbClr val="33CC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509" name="Group 5"/>
          <p:cNvGrpSpPr>
            <a:grpSpLocks/>
          </p:cNvGrpSpPr>
          <p:nvPr/>
        </p:nvGrpSpPr>
        <p:grpSpPr bwMode="auto">
          <a:xfrm>
            <a:off x="609600" y="685800"/>
            <a:ext cx="8305800" cy="3581400"/>
            <a:chOff x="432" y="144"/>
            <a:chExt cx="5232" cy="2256"/>
          </a:xfrm>
        </p:grpSpPr>
        <p:sp>
          <p:nvSpPr>
            <p:cNvPr id="7180" name="Oval 6"/>
            <p:cNvSpPr>
              <a:spLocks noChangeArrowheads="1"/>
            </p:cNvSpPr>
            <p:nvPr/>
          </p:nvSpPr>
          <p:spPr bwMode="auto">
            <a:xfrm>
              <a:off x="1776" y="1008"/>
              <a:ext cx="624" cy="624"/>
            </a:xfrm>
            <a:prstGeom prst="ellipse">
              <a:avLst/>
            </a:prstGeom>
            <a:solidFill>
              <a:srgbClr val="99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81" name="Oval 7"/>
            <p:cNvSpPr>
              <a:spLocks noChangeArrowheads="1"/>
            </p:cNvSpPr>
            <p:nvPr/>
          </p:nvSpPr>
          <p:spPr bwMode="auto">
            <a:xfrm rot="-2252664">
              <a:off x="4560" y="336"/>
              <a:ext cx="1104" cy="576"/>
            </a:xfrm>
            <a:prstGeom prst="ellipse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82" name="Rectangle 8"/>
            <p:cNvSpPr>
              <a:spLocks noChangeArrowheads="1"/>
            </p:cNvSpPr>
            <p:nvPr/>
          </p:nvSpPr>
          <p:spPr bwMode="auto">
            <a:xfrm>
              <a:off x="2688" y="384"/>
              <a:ext cx="576" cy="576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83" name="Rectangle 9"/>
            <p:cNvSpPr>
              <a:spLocks noChangeArrowheads="1"/>
            </p:cNvSpPr>
            <p:nvPr/>
          </p:nvSpPr>
          <p:spPr bwMode="auto">
            <a:xfrm>
              <a:off x="4512" y="1296"/>
              <a:ext cx="960" cy="57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84" name="AutoShape 10"/>
            <p:cNvSpPr>
              <a:spLocks noChangeArrowheads="1"/>
            </p:cNvSpPr>
            <p:nvPr/>
          </p:nvSpPr>
          <p:spPr bwMode="auto">
            <a:xfrm>
              <a:off x="1344" y="144"/>
              <a:ext cx="666" cy="576"/>
            </a:xfrm>
            <a:prstGeom prst="triangle">
              <a:avLst>
                <a:gd name="adj" fmla="val 500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85" name="AutoShape 11"/>
            <p:cNvSpPr>
              <a:spLocks noChangeArrowheads="1"/>
            </p:cNvSpPr>
            <p:nvPr/>
          </p:nvSpPr>
          <p:spPr bwMode="auto">
            <a:xfrm rot="10800000">
              <a:off x="432" y="864"/>
              <a:ext cx="765" cy="576"/>
            </a:xfrm>
            <a:custGeom>
              <a:avLst/>
              <a:gdLst>
                <a:gd name="T0" fmla="*/ 669 w 21600"/>
                <a:gd name="T1" fmla="*/ 288 h 21600"/>
                <a:gd name="T2" fmla="*/ 383 w 21600"/>
                <a:gd name="T3" fmla="*/ 576 h 21600"/>
                <a:gd name="T4" fmla="*/ 96 w 21600"/>
                <a:gd name="T5" fmla="*/ 288 h 21600"/>
                <a:gd name="T6" fmla="*/ 383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489 w 21600"/>
                <a:gd name="T13" fmla="*/ 4500 h 21600"/>
                <a:gd name="T14" fmla="*/ 17111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33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86" name="AutoShape 12"/>
            <p:cNvSpPr>
              <a:spLocks noChangeArrowheads="1"/>
            </p:cNvSpPr>
            <p:nvPr/>
          </p:nvSpPr>
          <p:spPr bwMode="auto">
            <a:xfrm>
              <a:off x="2784" y="1248"/>
              <a:ext cx="666" cy="576"/>
            </a:xfrm>
            <a:prstGeom prst="hexagon">
              <a:avLst>
                <a:gd name="adj" fmla="val 28906"/>
                <a:gd name="vf" fmla="val 115470"/>
              </a:avLst>
            </a:prstGeom>
            <a:solidFill>
              <a:srgbClr val="00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87" name="AutoShape 13"/>
            <p:cNvSpPr>
              <a:spLocks noChangeArrowheads="1"/>
            </p:cNvSpPr>
            <p:nvPr/>
          </p:nvSpPr>
          <p:spPr bwMode="auto">
            <a:xfrm>
              <a:off x="3648" y="624"/>
              <a:ext cx="765" cy="576"/>
            </a:xfrm>
            <a:prstGeom prst="parallelogram">
              <a:avLst>
                <a:gd name="adj" fmla="val 33203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88" name="WordArt 14"/>
            <p:cNvSpPr>
              <a:spLocks noChangeArrowheads="1" noChangeShapeType="1" noTextEdit="1"/>
            </p:cNvSpPr>
            <p:nvPr/>
          </p:nvSpPr>
          <p:spPr bwMode="auto">
            <a:xfrm>
              <a:off x="768" y="1008"/>
              <a:ext cx="132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"/>
                  <a:cs typeface="Arial"/>
                </a:rPr>
                <a:t>з</a:t>
              </a:r>
            </a:p>
          </p:txBody>
        </p:sp>
        <p:sp>
          <p:nvSpPr>
            <p:cNvPr id="7189" name="WordArt 15"/>
            <p:cNvSpPr>
              <a:spLocks noChangeArrowheads="1" noChangeShapeType="1" noTextEdit="1"/>
            </p:cNvSpPr>
            <p:nvPr/>
          </p:nvSpPr>
          <p:spPr bwMode="auto">
            <a:xfrm>
              <a:off x="5040" y="480"/>
              <a:ext cx="162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"/>
                  <a:cs typeface="Arial"/>
                </a:rPr>
                <a:t>а</a:t>
              </a:r>
            </a:p>
          </p:txBody>
        </p:sp>
        <p:sp>
          <p:nvSpPr>
            <p:cNvPr id="7190" name="WordArt 16"/>
            <p:cNvSpPr>
              <a:spLocks noChangeArrowheads="1" noChangeShapeType="1" noTextEdit="1"/>
            </p:cNvSpPr>
            <p:nvPr/>
          </p:nvSpPr>
          <p:spPr bwMode="auto">
            <a:xfrm>
              <a:off x="2880" y="480"/>
              <a:ext cx="198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"/>
                  <a:cs typeface="Arial"/>
                </a:rPr>
                <a:t>м</a:t>
              </a:r>
            </a:p>
          </p:txBody>
        </p:sp>
        <p:sp>
          <p:nvSpPr>
            <p:cNvPr id="7191" name="WordArt 17"/>
            <p:cNvSpPr>
              <a:spLocks noChangeArrowheads="1" noChangeShapeType="1" noTextEdit="1"/>
            </p:cNvSpPr>
            <p:nvPr/>
          </p:nvSpPr>
          <p:spPr bwMode="auto">
            <a:xfrm>
              <a:off x="1584" y="288"/>
              <a:ext cx="162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Arial"/>
                  <a:cs typeface="Arial"/>
                </a:rPr>
                <a:t>о</a:t>
              </a:r>
            </a:p>
          </p:txBody>
        </p:sp>
        <p:sp>
          <p:nvSpPr>
            <p:cNvPr id="7192" name="WordArt 18"/>
            <p:cNvSpPr>
              <a:spLocks noChangeArrowheads="1" noChangeShapeType="1" noTextEdit="1"/>
            </p:cNvSpPr>
            <p:nvPr/>
          </p:nvSpPr>
          <p:spPr bwMode="auto">
            <a:xfrm>
              <a:off x="3072" y="1392"/>
              <a:ext cx="126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"/>
                  <a:cs typeface="Arial"/>
                </a:rPr>
                <a:t>к</a:t>
              </a:r>
            </a:p>
          </p:txBody>
        </p:sp>
        <p:sp>
          <p:nvSpPr>
            <p:cNvPr id="7193" name="WordArt 19"/>
            <p:cNvSpPr>
              <a:spLocks noChangeArrowheads="1" noChangeShapeType="1" noTextEdit="1"/>
            </p:cNvSpPr>
            <p:nvPr/>
          </p:nvSpPr>
          <p:spPr bwMode="auto">
            <a:xfrm>
              <a:off x="4896" y="1440"/>
              <a:ext cx="192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"/>
                  <a:cs typeface="Arial"/>
                </a:rPr>
                <a:t>ж</a:t>
              </a:r>
            </a:p>
          </p:txBody>
        </p:sp>
        <p:sp>
          <p:nvSpPr>
            <p:cNvPr id="7194" name="WordArt 20"/>
            <p:cNvSpPr>
              <a:spLocks noChangeArrowheads="1" noChangeShapeType="1" noTextEdit="1"/>
            </p:cNvSpPr>
            <p:nvPr/>
          </p:nvSpPr>
          <p:spPr bwMode="auto">
            <a:xfrm>
              <a:off x="3984" y="720"/>
              <a:ext cx="156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"/>
                  <a:cs typeface="Arial"/>
                </a:rPr>
                <a:t>в</a:t>
              </a:r>
            </a:p>
          </p:txBody>
        </p:sp>
        <p:sp>
          <p:nvSpPr>
            <p:cNvPr id="7195" name="WordArt 21"/>
            <p:cNvSpPr>
              <a:spLocks noChangeArrowheads="1" noChangeShapeType="1" noTextEdit="1"/>
            </p:cNvSpPr>
            <p:nvPr/>
          </p:nvSpPr>
          <p:spPr bwMode="auto">
            <a:xfrm>
              <a:off x="2016" y="1152"/>
              <a:ext cx="162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"/>
                  <a:cs typeface="Arial"/>
                </a:rPr>
                <a:t>е</a:t>
              </a:r>
            </a:p>
          </p:txBody>
        </p:sp>
        <p:sp>
          <p:nvSpPr>
            <p:cNvPr id="7196" name="AutoShape 22"/>
            <p:cNvSpPr>
              <a:spLocks noChangeArrowheads="1"/>
            </p:cNvSpPr>
            <p:nvPr/>
          </p:nvSpPr>
          <p:spPr bwMode="auto">
            <a:xfrm>
              <a:off x="1152" y="1680"/>
              <a:ext cx="606" cy="576"/>
            </a:xfrm>
            <a:prstGeom prst="pentagon">
              <a:avLst/>
            </a:prstGeom>
            <a:solidFill>
              <a:srgbClr val="05506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97" name="WordArt 23"/>
            <p:cNvSpPr>
              <a:spLocks noChangeArrowheads="1" noChangeShapeType="1" noTextEdit="1"/>
            </p:cNvSpPr>
            <p:nvPr/>
          </p:nvSpPr>
          <p:spPr bwMode="auto">
            <a:xfrm>
              <a:off x="1344" y="1824"/>
              <a:ext cx="240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"/>
                  <a:cs typeface="Arial"/>
                </a:rPr>
                <a:t>ф</a:t>
              </a:r>
            </a:p>
          </p:txBody>
        </p:sp>
        <p:sp>
          <p:nvSpPr>
            <p:cNvPr id="7198" name="AutoShape 24"/>
            <p:cNvSpPr>
              <a:spLocks noChangeArrowheads="1"/>
            </p:cNvSpPr>
            <p:nvPr/>
          </p:nvSpPr>
          <p:spPr bwMode="auto">
            <a:xfrm>
              <a:off x="3696" y="1824"/>
              <a:ext cx="624" cy="576"/>
            </a:xfrm>
            <a:prstGeom prst="plus">
              <a:avLst>
                <a:gd name="adj" fmla="val 25000"/>
              </a:avLst>
            </a:prstGeom>
            <a:solidFill>
              <a:srgbClr val="99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99" name="WordArt 25"/>
            <p:cNvSpPr>
              <a:spLocks noChangeArrowheads="1" noChangeShapeType="1" noTextEdit="1"/>
            </p:cNvSpPr>
            <p:nvPr/>
          </p:nvSpPr>
          <p:spPr bwMode="auto">
            <a:xfrm>
              <a:off x="3936" y="1968"/>
              <a:ext cx="162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"/>
                  <a:cs typeface="Arial"/>
                </a:rPr>
                <a:t>н</a:t>
              </a:r>
            </a:p>
          </p:txBody>
        </p:sp>
      </p:grpSp>
      <p:grpSp>
        <p:nvGrpSpPr>
          <p:cNvPr id="21530" name="Group 26"/>
          <p:cNvGrpSpPr>
            <a:grpSpLocks/>
          </p:cNvGrpSpPr>
          <p:nvPr/>
        </p:nvGrpSpPr>
        <p:grpSpPr bwMode="auto">
          <a:xfrm>
            <a:off x="1066800" y="5181600"/>
            <a:ext cx="7229475" cy="1143000"/>
            <a:chOff x="720" y="2736"/>
            <a:chExt cx="4554" cy="720"/>
          </a:xfrm>
        </p:grpSpPr>
        <p:sp>
          <p:nvSpPr>
            <p:cNvPr id="7175" name="AutoShape 27"/>
            <p:cNvSpPr>
              <a:spLocks noChangeArrowheads="1"/>
            </p:cNvSpPr>
            <p:nvPr/>
          </p:nvSpPr>
          <p:spPr bwMode="auto">
            <a:xfrm rot="10800000">
              <a:off x="720" y="2880"/>
              <a:ext cx="765" cy="576"/>
            </a:xfrm>
            <a:custGeom>
              <a:avLst/>
              <a:gdLst>
                <a:gd name="T0" fmla="*/ 669 w 21600"/>
                <a:gd name="T1" fmla="*/ 288 h 21600"/>
                <a:gd name="T2" fmla="*/ 383 w 21600"/>
                <a:gd name="T3" fmla="*/ 576 h 21600"/>
                <a:gd name="T4" fmla="*/ 96 w 21600"/>
                <a:gd name="T5" fmla="*/ 288 h 21600"/>
                <a:gd name="T6" fmla="*/ 383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489 w 21600"/>
                <a:gd name="T13" fmla="*/ 4500 h 21600"/>
                <a:gd name="T14" fmla="*/ 17111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33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76" name="Oval 28"/>
            <p:cNvSpPr>
              <a:spLocks noChangeArrowheads="1"/>
            </p:cNvSpPr>
            <p:nvPr/>
          </p:nvSpPr>
          <p:spPr bwMode="auto">
            <a:xfrm rot="-2252664">
              <a:off x="1584" y="2736"/>
              <a:ext cx="1104" cy="576"/>
            </a:xfrm>
            <a:prstGeom prst="ellipse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77" name="Rectangle 29"/>
            <p:cNvSpPr>
              <a:spLocks noChangeArrowheads="1"/>
            </p:cNvSpPr>
            <p:nvPr/>
          </p:nvSpPr>
          <p:spPr bwMode="auto">
            <a:xfrm>
              <a:off x="2832" y="2880"/>
              <a:ext cx="576" cy="576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78" name="AutoShape 30"/>
            <p:cNvSpPr>
              <a:spLocks noChangeArrowheads="1"/>
            </p:cNvSpPr>
            <p:nvPr/>
          </p:nvSpPr>
          <p:spPr bwMode="auto">
            <a:xfrm>
              <a:off x="3696" y="2880"/>
              <a:ext cx="666" cy="576"/>
            </a:xfrm>
            <a:prstGeom prst="triangle">
              <a:avLst>
                <a:gd name="adj" fmla="val 500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79" name="AutoShape 31"/>
            <p:cNvSpPr>
              <a:spLocks noChangeArrowheads="1"/>
            </p:cNvSpPr>
            <p:nvPr/>
          </p:nvSpPr>
          <p:spPr bwMode="auto">
            <a:xfrm>
              <a:off x="4608" y="2880"/>
              <a:ext cx="666" cy="576"/>
            </a:xfrm>
            <a:prstGeom prst="hexagon">
              <a:avLst>
                <a:gd name="adj" fmla="val 28906"/>
                <a:gd name="vf" fmla="val 115470"/>
              </a:avLst>
            </a:prstGeom>
            <a:solidFill>
              <a:srgbClr val="00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21136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21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215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Картинка 116 из 8895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99536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3505200" y="4572000"/>
            <a:ext cx="3695700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6600" b="1">
                <a:latin typeface="Times New Roman" pitchFamily="18" charset="0"/>
              </a:rPr>
              <a:t>ДВОРЕЦ</a:t>
            </a:r>
          </a:p>
        </p:txBody>
      </p:sp>
      <p:pic>
        <p:nvPicPr>
          <p:cNvPr id="22532" name="Picture 4" descr="Дворец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33400"/>
            <a:ext cx="5562600" cy="3810000"/>
          </a:xfrm>
          <a:prstGeom prst="rect">
            <a:avLst/>
          </a:prstGeom>
          <a:noFill/>
          <a:ln w="57150">
            <a:solidFill>
              <a:srgbClr val="FFAFA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5495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Картинка 116 из 8895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33400"/>
            <a:ext cx="99536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 descr="Картинка 116 из 8895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33400"/>
            <a:ext cx="99536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 descr="Картинка 116 из 8895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33400"/>
            <a:ext cx="99536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2133600" y="2057400"/>
            <a:ext cx="5257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4000" b="1">
                <a:latin typeface="Times New Roman" pitchFamily="18" charset="0"/>
              </a:rPr>
              <a:t>73В - 32 - 29Н </a:t>
            </a:r>
            <a:r>
              <a:rPr lang="en-US" sz="4000" b="1">
                <a:latin typeface="Times New Roman" pitchFamily="18" charset="0"/>
              </a:rPr>
              <a:t>-</a:t>
            </a:r>
            <a:r>
              <a:rPr lang="ru-RU" sz="4000" b="1">
                <a:latin typeface="Times New Roman" pitchFamily="18" charset="0"/>
              </a:rPr>
              <a:t> 109</a:t>
            </a:r>
            <a:r>
              <a:rPr lang="en-US" sz="4000" b="1">
                <a:latin typeface="Times New Roman" pitchFamily="18" charset="0"/>
              </a:rPr>
              <a:t> - </a:t>
            </a:r>
            <a:r>
              <a:rPr lang="ru-RU" sz="4000" b="1">
                <a:latin typeface="Times New Roman" pitchFamily="18" charset="0"/>
              </a:rPr>
              <a:t>Е</a:t>
            </a: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3810000" y="3200400"/>
            <a:ext cx="13700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4000" b="1">
                <a:latin typeface="Times New Roman" pitchFamily="18" charset="0"/>
              </a:rPr>
              <a:t>64 - 9</a:t>
            </a: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2286000" y="4572000"/>
            <a:ext cx="43767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4000" b="1">
                <a:latin typeface="Times New Roman" pitchFamily="18" charset="0"/>
              </a:rPr>
              <a:t>СОВРЕМЕННЫЕ</a:t>
            </a:r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3581400" y="5486400"/>
            <a:ext cx="17748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4000" b="1">
                <a:latin typeface="Times New Roman" pitchFamily="18" charset="0"/>
              </a:rPr>
              <a:t>ДОМА</a:t>
            </a:r>
          </a:p>
        </p:txBody>
      </p:sp>
      <p:pic>
        <p:nvPicPr>
          <p:cNvPr id="23561" name="Picture 9" descr="Многоэтажный дом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04800"/>
            <a:ext cx="3352800" cy="2971800"/>
          </a:xfrm>
          <a:prstGeom prst="rect">
            <a:avLst/>
          </a:prstGeom>
          <a:noFill/>
          <a:ln w="57150">
            <a:solidFill>
              <a:srgbClr val="00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2" name="Picture 10" descr="Котедж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295400"/>
            <a:ext cx="3352800" cy="2971800"/>
          </a:xfrm>
          <a:prstGeom prst="rect">
            <a:avLst/>
          </a:prstGeom>
          <a:noFill/>
          <a:ln w="57150">
            <a:solidFill>
              <a:srgbClr val="00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4415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20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/>
      <p:bldP spid="23557" grpId="1"/>
      <p:bldP spid="23558" grpId="0"/>
      <p:bldP spid="23558" grpId="1"/>
      <p:bldP spid="23559" grpId="0"/>
      <p:bldP spid="2356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095" name="Group 255"/>
          <p:cNvGraphicFramePr>
            <a:graphicFrameLocks noGrp="1"/>
          </p:cNvGraphicFramePr>
          <p:nvPr/>
        </p:nvGraphicFramePr>
        <p:xfrm>
          <a:off x="228600" y="1219200"/>
          <a:ext cx="8686800" cy="4414839"/>
        </p:xfrm>
        <a:graphic>
          <a:graphicData uri="http://schemas.openxmlformats.org/drawingml/2006/table">
            <a:tbl>
              <a:tblPr/>
              <a:tblGrid>
                <a:gridCol w="685800"/>
                <a:gridCol w="1905000"/>
                <a:gridCol w="2057400"/>
                <a:gridCol w="2057400"/>
                <a:gridCol w="1981200"/>
              </a:tblGrid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0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А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высокие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Раньше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делать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что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1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Б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Потом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Почему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люди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В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жили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потому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шалаш.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придумали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7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Г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люди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не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придумали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умели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Д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пещерах,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кирпичи.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дома?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люди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6006" name="Text Box 166"/>
          <p:cNvSpPr txBox="1">
            <a:spLocks noChangeArrowheads="1"/>
          </p:cNvSpPr>
          <p:nvPr/>
        </p:nvSpPr>
        <p:spPr bwMode="auto">
          <a:xfrm>
            <a:off x="2286000" y="6019800"/>
            <a:ext cx="4572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200" b="1"/>
              <a:t>Б 2, Г 1,  В 4,  А 1,  Д 3  </a:t>
            </a:r>
          </a:p>
        </p:txBody>
      </p:sp>
      <p:sp>
        <p:nvSpPr>
          <p:cNvPr id="36094" name="Text Box 254"/>
          <p:cNvSpPr txBox="1">
            <a:spLocks noChangeArrowheads="1"/>
          </p:cNvSpPr>
          <p:nvPr/>
        </p:nvSpPr>
        <p:spPr bwMode="auto">
          <a:xfrm>
            <a:off x="838200" y="2667000"/>
            <a:ext cx="7772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200" b="1">
                <a:latin typeface="Times New Roman" pitchFamily="18" charset="0"/>
              </a:rPr>
              <a:t>Почему люди придумали высокие дома?</a:t>
            </a:r>
          </a:p>
        </p:txBody>
      </p:sp>
      <p:pic>
        <p:nvPicPr>
          <p:cNvPr id="10288" name="Picture 256" descr="Картинка 116 из 8895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68103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7316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60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60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6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60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60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6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360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360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60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60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6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006" grpId="0"/>
      <p:bldP spid="36006" grpId="1"/>
      <p:bldP spid="3609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152</Words>
  <Application>Microsoft Office PowerPoint</Application>
  <PresentationFormat>Экран (4:3)</PresentationFormat>
  <Paragraphs>85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Игорь</dc:creator>
  <cp:lastModifiedBy>Игорь</cp:lastModifiedBy>
  <cp:revision>4</cp:revision>
  <dcterms:created xsi:type="dcterms:W3CDTF">2012-04-04T18:06:02Z</dcterms:created>
  <dcterms:modified xsi:type="dcterms:W3CDTF">2012-04-04T19:08:34Z</dcterms:modified>
</cp:coreProperties>
</file>