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AADC786-BAFC-4167-9D8C-D8EAFAFE2B11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02905B7-5140-4A45-9A45-860C557E9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DC786-BAFC-4167-9D8C-D8EAFAFE2B11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905B7-5140-4A45-9A45-860C557E9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AADC786-BAFC-4167-9D8C-D8EAFAFE2B11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02905B7-5140-4A45-9A45-860C557E9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DC786-BAFC-4167-9D8C-D8EAFAFE2B11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905B7-5140-4A45-9A45-860C557E9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ADC786-BAFC-4167-9D8C-D8EAFAFE2B11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02905B7-5140-4A45-9A45-860C557E9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DC786-BAFC-4167-9D8C-D8EAFAFE2B11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905B7-5140-4A45-9A45-860C557E9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DC786-BAFC-4167-9D8C-D8EAFAFE2B11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905B7-5140-4A45-9A45-860C557E9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DC786-BAFC-4167-9D8C-D8EAFAFE2B11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905B7-5140-4A45-9A45-860C557E9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ADC786-BAFC-4167-9D8C-D8EAFAFE2B11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905B7-5140-4A45-9A45-860C557E9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DC786-BAFC-4167-9D8C-D8EAFAFE2B11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905B7-5140-4A45-9A45-860C557E9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DC786-BAFC-4167-9D8C-D8EAFAFE2B11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2905B7-5140-4A45-9A45-860C557E9C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AADC786-BAFC-4167-9D8C-D8EAFAFE2B11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02905B7-5140-4A45-9A45-860C557E9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Развитие универсальных учебных действий.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Из опыта работы учителя начальных классов МОУ СОШ №2 </a:t>
            </a:r>
            <a:r>
              <a:rPr lang="ru-RU" dirty="0" err="1" smtClean="0"/>
              <a:t>Подлегаевой</a:t>
            </a:r>
            <a:r>
              <a:rPr lang="ru-RU" dirty="0" smtClean="0"/>
              <a:t> Е.А.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Инструктивная «логическая пятиминутка»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Цель: </a:t>
            </a:r>
            <a:r>
              <a:rPr lang="ru-RU" sz="1600" dirty="0" smtClean="0"/>
              <a:t>Способствовать овладению учащимися умением пользоваться минимумом информации для осознанного применения того или иного  учебно-логического умения.</a:t>
            </a:r>
          </a:p>
          <a:p>
            <a:r>
              <a:rPr lang="ru-RU" sz="1600" dirty="0" smtClean="0"/>
              <a:t>Заполните первый и третий столбики таблицы, используя следующие слова:</a:t>
            </a:r>
          </a:p>
          <a:p>
            <a:r>
              <a:rPr lang="ru-RU" sz="1600" b="1" i="1" dirty="0" smtClean="0"/>
              <a:t>растение, серебряная брошь, рожь, скрипач, цветок, украшение, артист, плющ, блюдо, грач, кожаный плащ, ландыш, птица, одежда, борщ.</a:t>
            </a:r>
            <a:endParaRPr lang="ru-RU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6" cy="486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92"/>
                <a:gridCol w="1173692"/>
                <a:gridCol w="117369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Узкое понятие</a:t>
                      </a:r>
                      <a:endParaRPr lang="ru-RU" dirty="0"/>
                    </a:p>
                  </a:txBody>
                  <a:tcPr marL="79722" marR="7972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Среднее понятие</a:t>
                      </a:r>
                      <a:endParaRPr lang="ru-RU" dirty="0"/>
                    </a:p>
                  </a:txBody>
                  <a:tcPr marL="79722" marR="7972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Широкое понятие</a:t>
                      </a:r>
                      <a:endParaRPr lang="ru-RU" dirty="0"/>
                    </a:p>
                  </a:txBody>
                  <a:tcPr marL="79722" marR="7972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резиновый мяч</a:t>
                      </a:r>
                      <a:endParaRPr lang="ru-RU" sz="1400" dirty="0"/>
                    </a:p>
                  </a:txBody>
                  <a:tcPr marL="79722" marR="79722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мяч</a:t>
                      </a:r>
                      <a:endParaRPr lang="ru-RU" sz="1400" dirty="0"/>
                    </a:p>
                  </a:txBody>
                  <a:tcPr marL="79722" marR="79722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игрушка</a:t>
                      </a:r>
                      <a:endParaRPr lang="ru-RU" sz="1400" dirty="0"/>
                    </a:p>
                  </a:txBody>
                  <a:tcPr marL="79722" marR="79722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9722" marR="79722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брошь</a:t>
                      </a:r>
                      <a:endParaRPr lang="ru-RU" sz="1400" dirty="0"/>
                    </a:p>
                  </a:txBody>
                  <a:tcPr marL="79722" marR="7972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9722" marR="79722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9722" marR="79722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лесной цветок</a:t>
                      </a:r>
                      <a:endParaRPr lang="ru-RU" sz="1400" dirty="0"/>
                    </a:p>
                  </a:txBody>
                  <a:tcPr marL="79722" marR="7972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9722" marR="79722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9722" marR="79722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плащ</a:t>
                      </a:r>
                      <a:endParaRPr lang="ru-RU" sz="1400" dirty="0"/>
                    </a:p>
                  </a:txBody>
                  <a:tcPr marL="79722" marR="7972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9722" marR="79722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9722" marR="79722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перелётная птица</a:t>
                      </a:r>
                      <a:endParaRPr lang="ru-RU" sz="1400" dirty="0"/>
                    </a:p>
                  </a:txBody>
                  <a:tcPr marL="79722" marR="7972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9722" marR="79722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9722" marR="79722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овощное блюдо</a:t>
                      </a:r>
                      <a:endParaRPr lang="ru-RU" sz="1400" dirty="0"/>
                    </a:p>
                  </a:txBody>
                  <a:tcPr marL="79722" marR="7972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9722" marR="79722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9722" marR="79722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вьющееся растение</a:t>
                      </a:r>
                      <a:endParaRPr lang="ru-RU" sz="1400" dirty="0"/>
                    </a:p>
                  </a:txBody>
                  <a:tcPr marL="79722" marR="7972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9722" marR="79722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9722" marR="79722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музыкант</a:t>
                      </a:r>
                      <a:endParaRPr lang="ru-RU" sz="1400" dirty="0"/>
                    </a:p>
                  </a:txBody>
                  <a:tcPr marL="79722" marR="7972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9722" marR="79722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9722" marR="79722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злаковое растение</a:t>
                      </a:r>
                      <a:endParaRPr lang="ru-RU" sz="1400" dirty="0"/>
                    </a:p>
                  </a:txBody>
                  <a:tcPr marL="79722" marR="79722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9722" marR="7972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Финишная «логическая пятиминутка»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Цель:</a:t>
            </a:r>
            <a:r>
              <a:rPr lang="ru-RU" sz="1800" dirty="0" smtClean="0"/>
              <a:t> способствовать овладению учащимися осмысления проделанной работы.</a:t>
            </a:r>
          </a:p>
          <a:p>
            <a:r>
              <a:rPr lang="ru-RU" sz="1800" dirty="0" smtClean="0"/>
              <a:t>Мы узнали, что представители животного мира по-разному приспособились к жизни в суровых условиях. Вспомните о некоторых из них и в каждой паре предложений выберите сначала предложение, которое обозначает причину, затем предложение, которое обозначает следствие того, о чём говорится в предложении, называющем причину.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А. </a:t>
            </a:r>
            <a:r>
              <a:rPr lang="ru-RU" sz="1600" dirty="0" smtClean="0"/>
              <a:t>1.Кит может жить только в воде. 2.На суше кита раздавил бы его собственный вес. (2,1)</a:t>
            </a:r>
          </a:p>
          <a:p>
            <a:r>
              <a:rPr lang="ru-RU" dirty="0" smtClean="0"/>
              <a:t>Б. </a:t>
            </a:r>
            <a:r>
              <a:rPr lang="ru-RU" sz="1600" dirty="0" smtClean="0"/>
              <a:t>1.Животные, обитающие среди зелёных растений, окрашены в зелёный цвет. 2.Такие животные незаметны сверху и снизу. (1,2)</a:t>
            </a:r>
          </a:p>
          <a:p>
            <a:r>
              <a:rPr lang="ru-RU" dirty="0" smtClean="0"/>
              <a:t>В</a:t>
            </a:r>
            <a:r>
              <a:rPr lang="ru-RU" sz="1600" dirty="0" smtClean="0"/>
              <a:t>. 1.Пингвины и киты могут долго находиться под водой. 2. У пингвинов и китов особая техника дыхания.(2,1)</a:t>
            </a:r>
          </a:p>
          <a:p>
            <a:r>
              <a:rPr lang="ru-RU" dirty="0" smtClean="0"/>
              <a:t>Г. </a:t>
            </a:r>
            <a:r>
              <a:rPr lang="ru-RU" sz="1600" dirty="0" smtClean="0"/>
              <a:t>1.Лемминги не впадают в зимнюю спячку. 2. У леммингов небольшое тельце, и они не могут накопить много жира. (2,1)</a:t>
            </a:r>
          </a:p>
          <a:p>
            <a:r>
              <a:rPr lang="ru-RU" dirty="0" smtClean="0"/>
              <a:t>Д. </a:t>
            </a:r>
            <a:r>
              <a:rPr lang="ru-RU" sz="1600" dirty="0" smtClean="0"/>
              <a:t>1. У пингвинов и белых медведей след под ногами не тает. 2. Температура крови в коже, ногах пингвинов и белых медведей почти равна температуре полярной среды. (2,1)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ФГОС 2-ого поколения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Одна из важнейших задач современной системы образования: «формирование универсальных учебных действий, обеспечивающих школьникам умение учиться, способность к саморазвитию и самосовершенствованию».</a:t>
            </a:r>
          </a:p>
          <a:p>
            <a:r>
              <a:rPr lang="ru-RU" dirty="0" smtClean="0"/>
              <a:t>Близкими по значению понятию «универсальные учебные действия» являются понятия «</a:t>
            </a:r>
            <a:r>
              <a:rPr lang="ru-RU" dirty="0" err="1" smtClean="0"/>
              <a:t>общеучебные</a:t>
            </a:r>
            <a:r>
              <a:rPr lang="ru-RU" dirty="0" smtClean="0"/>
              <a:t> умения», «</a:t>
            </a:r>
            <a:r>
              <a:rPr lang="ru-RU" dirty="0" err="1" smtClean="0"/>
              <a:t>общепознавательные</a:t>
            </a:r>
            <a:r>
              <a:rPr lang="ru-RU" dirty="0" smtClean="0"/>
              <a:t> действия», «общие способы деятельности», «</a:t>
            </a:r>
            <a:r>
              <a:rPr lang="ru-RU" dirty="0" err="1" smtClean="0"/>
              <a:t>надпредметные</a:t>
            </a:r>
            <a:r>
              <a:rPr lang="ru-RU" dirty="0" smtClean="0"/>
              <a:t> действия».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Универсальные учебные действия.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Коммуникативные: </a:t>
            </a:r>
            <a:r>
              <a:rPr lang="ru-RU" sz="1600" dirty="0" smtClean="0"/>
              <a:t>формулировать свои мысли, договариваться и приходить к общему решению, задавать уточняющие вопросы, адекватно использовать речевые средства для решения коммуникативных задач .</a:t>
            </a:r>
          </a:p>
          <a:p>
            <a:r>
              <a:rPr lang="ru-RU" dirty="0" smtClean="0"/>
              <a:t>Личностные: </a:t>
            </a:r>
            <a:r>
              <a:rPr lang="ru-RU" sz="1600" dirty="0" smtClean="0"/>
              <a:t>формулировать оценочные суждения, Положительная мотивация и познавательный интерес к изучению предмета, самооценка успешности в овладении предметом.</a:t>
            </a:r>
          </a:p>
          <a:p>
            <a:r>
              <a:rPr lang="ru-RU" dirty="0" smtClean="0"/>
              <a:t>Регулятивные:</a:t>
            </a:r>
            <a:r>
              <a:rPr lang="ru-RU" sz="1600" dirty="0" smtClean="0"/>
              <a:t> понимать цели и задачи изучения предмета на доступном уровне, планировать свои действия для решения задач урока и выполнения заданий и упражнений, следовать при выполнении заданий инструкциям учителя и алгоритмам, описывающим стандартные действия (памятки в справочнике учебника), осмысленно выбирать способы и приёмы действий при решении поставленных задач и др.</a:t>
            </a:r>
            <a:endParaRPr lang="ru-RU" dirty="0" smtClean="0"/>
          </a:p>
          <a:p>
            <a:endParaRPr lang="ru-RU" sz="1600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Познавательные: </a:t>
            </a:r>
            <a:r>
              <a:rPr lang="ru-RU" sz="1600" dirty="0" smtClean="0"/>
              <a:t>осуществлять поиск необходимой информации для выполнения учебных заданий, ориентироваться в соответствующих возрасту словарях и справочниках, находить, характеризовать, анализировать, сравнивать, классифицировать единицы изучаемого предмета ( звуки, буквы, части речи, числа, понятия из окружающего мира и т. д.), осуществлять синтез как составление целого из частей, владеть общими способами проверки  выполнения задания, строить логические рассуждения, включающие в себя установление причинно-следственных связей, критически оценивать получаемую информацию и др.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«Логические пятиминутки» для младших школьников.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Логический тренажёр для младших школьников, достоинство которого заключается в том, что «пятиминутки» не требуют разработки и утверждения учебной программы, формирования объёмного учебно-методического комплекса.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Виды «логических пятиминуток» по назначению:</a:t>
            </a:r>
          </a:p>
          <a:p>
            <a:r>
              <a:rPr lang="ru-RU" sz="1700" b="1" i="1" dirty="0" smtClean="0"/>
              <a:t>Стартовые </a:t>
            </a:r>
            <a:r>
              <a:rPr lang="ru-RU" sz="1500" dirty="0" smtClean="0"/>
              <a:t> - объясняют ученикам, что, зачем и как будет изучаться;</a:t>
            </a:r>
          </a:p>
          <a:p>
            <a:r>
              <a:rPr lang="ru-RU" sz="1600" b="1" i="1" dirty="0" smtClean="0"/>
              <a:t>Вводные</a:t>
            </a:r>
            <a:r>
              <a:rPr lang="ru-RU" sz="1600" dirty="0" smtClean="0"/>
              <a:t> -</a:t>
            </a:r>
            <a:r>
              <a:rPr lang="ru-RU" sz="1400" dirty="0" smtClean="0"/>
              <a:t> направлены на доступное и целостное изложение сущности конкретной группы учебно-логических умений (анализ и синтез, сравнение, обобщение  и классификация, определение понятий, доказательство и опровержение), демонстрацию их значения для повышения учебно-познавательной деятельности обучающихся;</a:t>
            </a:r>
          </a:p>
          <a:p>
            <a:r>
              <a:rPr lang="ru-RU" sz="1600" b="1" i="1" dirty="0" smtClean="0"/>
              <a:t>Инструктивные</a:t>
            </a:r>
            <a:r>
              <a:rPr lang="ru-RU" sz="1400" b="1" i="1" dirty="0" smtClean="0"/>
              <a:t> </a:t>
            </a:r>
            <a:r>
              <a:rPr lang="ru-RU" sz="1400" dirty="0" smtClean="0"/>
              <a:t>– представляют ученикам минимум теоретической информации, которая необходима для осознанного применения того или иного учебно-логического умения;</a:t>
            </a:r>
          </a:p>
          <a:p>
            <a:r>
              <a:rPr lang="ru-RU" sz="1600" b="1" i="1" dirty="0" err="1" smtClean="0"/>
              <a:t>Тренинговые</a:t>
            </a:r>
            <a:r>
              <a:rPr lang="ru-RU" sz="1600" dirty="0" smtClean="0"/>
              <a:t> </a:t>
            </a:r>
            <a:r>
              <a:rPr lang="ru-RU" sz="1400" dirty="0" smtClean="0"/>
              <a:t>– формируют и развивают отдельные учебно-логические умения;</a:t>
            </a:r>
          </a:p>
          <a:p>
            <a:r>
              <a:rPr lang="ru-RU" sz="1600" b="1" i="1" dirty="0" smtClean="0"/>
              <a:t>Мониторинговые</a:t>
            </a:r>
            <a:r>
              <a:rPr lang="ru-RU" sz="1400" dirty="0" smtClean="0"/>
              <a:t> – направлены на изучение </a:t>
            </a:r>
            <a:r>
              <a:rPr lang="ru-RU" sz="1400" dirty="0" err="1" smtClean="0"/>
              <a:t>сформированности</a:t>
            </a:r>
            <a:r>
              <a:rPr lang="ru-RU" sz="1400" dirty="0" smtClean="0"/>
              <a:t> ключевых учебно-логических умений;</a:t>
            </a:r>
          </a:p>
          <a:p>
            <a:r>
              <a:rPr lang="ru-RU" sz="1600" b="1" i="1" dirty="0" smtClean="0"/>
              <a:t>Финишные </a:t>
            </a:r>
            <a:r>
              <a:rPr lang="ru-RU" sz="1400" dirty="0" smtClean="0"/>
              <a:t>– побуждают детей к осмыслению проделанной работы.</a:t>
            </a: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Учебно-логические умения.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Анализ -</a:t>
            </a:r>
            <a:r>
              <a:rPr lang="ru-RU" sz="1400" dirty="0" smtClean="0"/>
              <a:t> способ познания объекта посредством изучения  его частей и свойств.</a:t>
            </a:r>
          </a:p>
          <a:p>
            <a:r>
              <a:rPr lang="ru-RU" dirty="0" smtClean="0"/>
              <a:t>Синтез </a:t>
            </a:r>
            <a:r>
              <a:rPr lang="ru-RU" sz="1400" dirty="0" smtClean="0"/>
              <a:t>– способ познания объекта посредством объединения в целое частей и свойств, выделенных в результате анализа.</a:t>
            </a:r>
          </a:p>
          <a:p>
            <a:r>
              <a:rPr lang="ru-RU" dirty="0" smtClean="0"/>
              <a:t>Сравнение </a:t>
            </a:r>
            <a:r>
              <a:rPr lang="ru-RU" sz="1400" dirty="0" smtClean="0"/>
              <a:t>-  способ познания посредством установления сходства и/или различия признаков объектов., что позволяет познавать объект более полно , чем при изолированном рассмотрении во время анализа и синтеза.</a:t>
            </a:r>
          </a:p>
          <a:p>
            <a:r>
              <a:rPr lang="ru-RU" dirty="0" smtClean="0"/>
              <a:t>Классификация </a:t>
            </a:r>
            <a:r>
              <a:rPr lang="ru-RU" sz="1400" dirty="0" smtClean="0"/>
              <a:t>– распределение объектов по существенному признаку, в результате чего каждый объект попадает в точно определённый класс, подкласс, группу.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Обобщение - </a:t>
            </a:r>
            <a:r>
              <a:rPr lang="ru-RU" sz="1400" dirty="0" smtClean="0"/>
              <a:t>способ познания посредством определения общих существенных признаков объектов. Обобщение базируется на  анализе, синтезе и сравнении, направленных на установление существенных и определение общих признаков объектов.</a:t>
            </a:r>
          </a:p>
          <a:p>
            <a:r>
              <a:rPr lang="ru-RU" dirty="0" smtClean="0"/>
              <a:t>Определение понятий </a:t>
            </a:r>
            <a:r>
              <a:rPr lang="ru-RU" sz="1400" dirty="0" smtClean="0"/>
              <a:t>-  способ познания, направленный на раскрытие содержания понятия, т. е. отражённых в нём существенных признаков объектов. Понятие – это мысль, отражающая общие существенные признаки объектов.</a:t>
            </a:r>
          </a:p>
          <a:p>
            <a:r>
              <a:rPr lang="ru-RU" dirty="0" smtClean="0"/>
              <a:t>Доказательство </a:t>
            </a:r>
            <a:r>
              <a:rPr lang="ru-RU" sz="1400" dirty="0" smtClean="0"/>
              <a:t>– это рассуждение, устанавливающее истинность какого-либо утверждения путём приведения доказанных ранее утверждений.</a:t>
            </a:r>
          </a:p>
          <a:p>
            <a:r>
              <a:rPr lang="ru-RU" dirty="0" smtClean="0"/>
              <a:t>Опровержение </a:t>
            </a:r>
            <a:r>
              <a:rPr lang="ru-RU" sz="1400" dirty="0" smtClean="0"/>
              <a:t>– это рассуждение, направленное на установление ложности выдвинутого утверждения.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Стартовая «логическая пятиминутка»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Цель: </a:t>
            </a:r>
            <a:r>
              <a:rPr lang="ru-RU" sz="1600" dirty="0" smtClean="0"/>
              <a:t>способствовать пониманию учащимися сути и назначения «логических пятиминуток»</a:t>
            </a:r>
          </a:p>
          <a:p>
            <a:r>
              <a:rPr lang="ru-RU" sz="1600" dirty="0" smtClean="0"/>
              <a:t>Слово «логика» известна с древних времён. Знаменитый мудрец Древней Греции Аристотель заложил основы науки о законах правильного мышления. Мы узнаем главные правила такого мышления и научимся их применять благодаря «логическим пятиминуткам», которые станут своеобразной гимнастикой для нашего ума.</a:t>
            </a:r>
          </a:p>
          <a:p>
            <a:r>
              <a:rPr lang="ru-RU" sz="1600" dirty="0" smtClean="0"/>
              <a:t>- Как вы думаете, зачем нужно делать физическую зарядку каждый день? Тренировать нужно не только тело, но и ум.</a:t>
            </a:r>
          </a:p>
          <a:p>
            <a:r>
              <a:rPr lang="ru-RU" sz="1600" dirty="0" smtClean="0"/>
              <a:t>- А как вы считаете, для чего нужна гимнастика ума? ( Ум должен быть готовым правильно мыслить, чтобы ваша учёба была успешной).</a:t>
            </a:r>
          </a:p>
          <a:p>
            <a:r>
              <a:rPr lang="ru-RU" sz="1600" dirty="0" smtClean="0"/>
              <a:t>Часто литературные произведения имеют эпиграф, то есть высказывания выдающихся людей, пословицы , поясняющие основную идею, суть произведения.</a:t>
            </a:r>
          </a:p>
          <a:p>
            <a:r>
              <a:rPr lang="ru-RU" sz="1600" dirty="0" smtClean="0"/>
              <a:t>Выберите те пословицы, которые могут стать эпиграфом к нашей предстоящей работе в течение года.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Стартовая «пятиминутка»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Умная речь острее, чем меч.</a:t>
            </a:r>
          </a:p>
          <a:p>
            <a:r>
              <a:rPr lang="ru-RU" dirty="0" smtClean="0"/>
              <a:t>Честный труд – богатство народа.</a:t>
            </a:r>
          </a:p>
          <a:p>
            <a:r>
              <a:rPr lang="ru-RU" dirty="0" smtClean="0"/>
              <a:t>Каждая работа хороша, когда работаешь с желанием.</a:t>
            </a:r>
          </a:p>
          <a:p>
            <a:r>
              <a:rPr lang="ru-RU" dirty="0" smtClean="0"/>
              <a:t>Не в возрасте ум – в голове.</a:t>
            </a:r>
          </a:p>
          <a:p>
            <a:r>
              <a:rPr lang="ru-RU" dirty="0" smtClean="0"/>
              <a:t>Ум хорошо, а два лучше.</a:t>
            </a:r>
          </a:p>
          <a:p>
            <a:r>
              <a:rPr lang="ru-RU" dirty="0" smtClean="0"/>
              <a:t>Собирай по ягодке – наберёшь кузовок.</a:t>
            </a:r>
          </a:p>
          <a:p>
            <a:r>
              <a:rPr lang="ru-RU" dirty="0" smtClean="0"/>
              <a:t>Язык болтуна не доведёт до добра.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Вы выбрали только те пословицы, которые говорят о силе человеческого разума.</a:t>
            </a:r>
          </a:p>
          <a:p>
            <a:r>
              <a:rPr lang="ru-RU" dirty="0" smtClean="0"/>
              <a:t>Найдите дома не только пословицы, но и высказывания знаменитых писателей, учёных о важности правильного мышления, о значении ума.</a:t>
            </a:r>
          </a:p>
          <a:p>
            <a:r>
              <a:rPr lang="ru-RU" dirty="0" smtClean="0"/>
              <a:t>Расскажите родителям о наших «логических пятиминутках» и попросите помочь найти эпиграфы.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Тренинговая</a:t>
            </a:r>
            <a:r>
              <a:rPr lang="ru-RU" dirty="0" smtClean="0">
                <a:solidFill>
                  <a:srgbClr val="FF0000"/>
                </a:solidFill>
              </a:rPr>
              <a:t> «логическая пятиминутка»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Цель:</a:t>
            </a:r>
            <a:r>
              <a:rPr lang="ru-RU" sz="2000" dirty="0" smtClean="0"/>
              <a:t> способствовать овладению учащимися на уровне первоначального применения функциональных знаний умением определять свойства объекта, т. е. устанавливать свойства, порождённые взаимосвязью компонентов, но им не принадлежащие.</a:t>
            </a:r>
          </a:p>
          <a:p>
            <a:r>
              <a:rPr lang="ru-RU" sz="2000" dirty="0" smtClean="0"/>
              <a:t>На доске нарисованы 3 короны: «Имя существительное», «Имя прилагательное», «Глагол».</a:t>
            </a:r>
          </a:p>
          <a:p>
            <a:r>
              <a:rPr lang="ru-RU" sz="2000" dirty="0" smtClean="0"/>
              <a:t>Царь Русский язык решил разделить своё царство между сыновьями, но не знал, кого из подданных отдать каждому сыну в услужение. </a:t>
            </a:r>
          </a:p>
          <a:p>
            <a:r>
              <a:rPr lang="ru-RU" sz="2000" dirty="0" smtClean="0"/>
              <a:t>«Поселите» каждого подданного именно к его царевичу.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000" dirty="0" smtClean="0"/>
              <a:t>На карточках к доске прикреплены названия подданных:</a:t>
            </a:r>
          </a:p>
          <a:p>
            <a:r>
              <a:rPr lang="ru-RU" sz="2000" dirty="0" smtClean="0"/>
              <a:t>1.Род.</a:t>
            </a:r>
          </a:p>
          <a:p>
            <a:r>
              <a:rPr lang="ru-RU" sz="2000" dirty="0" smtClean="0"/>
              <a:t>2.Спряжение.</a:t>
            </a:r>
          </a:p>
          <a:p>
            <a:r>
              <a:rPr lang="ru-RU" sz="2000" dirty="0" smtClean="0"/>
              <a:t>3.Лицо.</a:t>
            </a:r>
          </a:p>
          <a:p>
            <a:r>
              <a:rPr lang="ru-RU" sz="2000" dirty="0" smtClean="0"/>
              <a:t>4.Одушевлённое или неодушевлённое.</a:t>
            </a:r>
          </a:p>
          <a:p>
            <a:r>
              <a:rPr lang="ru-RU" sz="2000" dirty="0" smtClean="0"/>
              <a:t>5.Число.</a:t>
            </a:r>
          </a:p>
          <a:p>
            <a:r>
              <a:rPr lang="ru-RU" sz="2000" dirty="0" smtClean="0"/>
              <a:t>6.Время.</a:t>
            </a:r>
          </a:p>
          <a:p>
            <a:r>
              <a:rPr lang="ru-RU" sz="2000" dirty="0" smtClean="0"/>
              <a:t>7.Падеж.</a:t>
            </a:r>
          </a:p>
          <a:p>
            <a:r>
              <a:rPr lang="ru-RU" sz="2000" dirty="0" smtClean="0"/>
              <a:t>8.Склонение.</a:t>
            </a:r>
          </a:p>
          <a:p>
            <a:r>
              <a:rPr lang="ru-RU" sz="2000" dirty="0" smtClean="0"/>
              <a:t>9.Собственное или нарицательное.</a:t>
            </a:r>
          </a:p>
          <a:p>
            <a:r>
              <a:rPr lang="ru-RU" sz="2000" dirty="0" smtClean="0"/>
              <a:t>Итог: Мы выяснили, что каждая часть речи имеет свои признаки, которые ей свойственны и её характеризуют.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Вводная «логическая пятиминутка».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Цель: </a:t>
            </a:r>
            <a:r>
              <a:rPr lang="ru-RU" sz="1600" dirty="0" smtClean="0"/>
              <a:t>способствовать целостному представлению учащихся о сравнении как способе познания путём установления точки зрения, с которой будут сопоставляться существенные признаки объектов..</a:t>
            </a:r>
          </a:p>
          <a:p>
            <a:r>
              <a:rPr lang="ru-RU" sz="1600" dirty="0" smtClean="0"/>
              <a:t>Сегодня мы продолжим сравнивать два и более объектов помня , что аспект сравнения – это точка зрения, с которой будут сопоставляться существенные признаки данных объектов.</a:t>
            </a: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1.Разделите математические выражения на две группы:</a:t>
            </a:r>
          </a:p>
          <a:p>
            <a:r>
              <a:rPr lang="ru-RU" sz="1600" dirty="0" smtClean="0"/>
              <a:t>6+3, 9-6, 2+3, 10-2, 1+6, 8+2, 9-3, 10-4 (по действиям, с однозначным или двузначным числом, значение выражения чётное или нечётное).</a:t>
            </a:r>
          </a:p>
          <a:p>
            <a:r>
              <a:rPr lang="ru-RU" sz="1600" dirty="0" smtClean="0"/>
              <a:t>2.Разделите слова на 2 группы:</a:t>
            </a:r>
          </a:p>
          <a:p>
            <a:r>
              <a:rPr lang="ru-RU" sz="1600" dirty="0" smtClean="0"/>
              <a:t>Посуда, сосны, осенний, праздник, газета, волосы. (по месту ударения, по орфограмме: словарное слово и проверяемое,  ко количеству букв  или звуков).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241</TotalTime>
  <Words>1389</Words>
  <Application>Microsoft Office PowerPoint</Application>
  <PresentationFormat>Экран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Развитие универсальных учебных действий.</vt:lpstr>
      <vt:lpstr>ФГОС 2-ого поколения</vt:lpstr>
      <vt:lpstr>Универсальные учебные действия.</vt:lpstr>
      <vt:lpstr>«Логические пятиминутки» для младших школьников.</vt:lpstr>
      <vt:lpstr>Учебно-логические умения.</vt:lpstr>
      <vt:lpstr>Стартовая «логическая пятиминутка»</vt:lpstr>
      <vt:lpstr>Стартовая «пятиминутка»</vt:lpstr>
      <vt:lpstr>Тренинговая «логическая пятиминутка»</vt:lpstr>
      <vt:lpstr>Вводная «логическая пятиминутка».</vt:lpstr>
      <vt:lpstr>Инструктивная «логическая пятиминутка»</vt:lpstr>
      <vt:lpstr>Финишная «логическая пятиминутка»</vt:lpstr>
    </vt:vector>
  </TitlesOfParts>
  <Company>МОУ СОШ №2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универсальных учебных действий.</dc:title>
  <dc:creator>User</dc:creator>
  <cp:lastModifiedBy>User</cp:lastModifiedBy>
  <cp:revision>37</cp:revision>
  <dcterms:created xsi:type="dcterms:W3CDTF">2011-11-02T05:38:49Z</dcterms:created>
  <dcterms:modified xsi:type="dcterms:W3CDTF">2011-11-25T08:43:53Z</dcterms:modified>
</cp:coreProperties>
</file>