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9" r:id="rId4"/>
    <p:sldId id="258" r:id="rId5"/>
    <p:sldId id="260" r:id="rId6"/>
    <p:sldId id="261" r:id="rId7"/>
    <p:sldId id="263" r:id="rId8"/>
    <p:sldId id="275" r:id="rId9"/>
    <p:sldId id="264" r:id="rId10"/>
    <p:sldId id="265" r:id="rId11"/>
    <p:sldId id="266" r:id="rId12"/>
    <p:sldId id="267" r:id="rId13"/>
    <p:sldId id="274" r:id="rId14"/>
    <p:sldId id="272" r:id="rId15"/>
    <p:sldId id="268" r:id="rId16"/>
    <p:sldId id="269" r:id="rId17"/>
    <p:sldId id="270" r:id="rId18"/>
    <p:sldId id="271" r:id="rId19"/>
    <p:sldId id="273"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2"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DE77-1D0B-47E5-813A-94E2A33BE170}" type="doc">
      <dgm:prSet loTypeId="urn:microsoft.com/office/officeart/2005/8/layout/cycle7" loCatId="cycle" qsTypeId="urn:microsoft.com/office/officeart/2005/8/quickstyle/simple5" qsCatId="simple" csTypeId="urn:microsoft.com/office/officeart/2005/8/colors/colorful3" csCatId="colorful" phldr="1"/>
      <dgm:spPr/>
      <dgm:t>
        <a:bodyPr/>
        <a:lstStyle/>
        <a:p>
          <a:endParaRPr lang="ru-RU"/>
        </a:p>
      </dgm:t>
    </dgm:pt>
    <dgm:pt modelId="{22E11B9E-25A1-4F81-8417-522913C920B4}">
      <dgm:prSet phldrT="[Текст]"/>
      <dgm:spPr/>
      <dgm:t>
        <a:bodyPr/>
        <a:lstStyle/>
        <a:p>
          <a:r>
            <a:rPr lang="ru-RU" dirty="0" smtClean="0"/>
            <a:t>Не совпадение букв и звука</a:t>
          </a:r>
          <a:endParaRPr lang="ru-RU" dirty="0"/>
        </a:p>
      </dgm:t>
    </dgm:pt>
    <dgm:pt modelId="{363206A2-AC7B-42DE-94CA-8C6C43B80545}" type="parTrans" cxnId="{A0F8AC92-5116-4B53-A170-67F017029636}">
      <dgm:prSet/>
      <dgm:spPr/>
      <dgm:t>
        <a:bodyPr/>
        <a:lstStyle/>
        <a:p>
          <a:endParaRPr lang="ru-RU"/>
        </a:p>
      </dgm:t>
    </dgm:pt>
    <dgm:pt modelId="{2E67FBAF-8C79-49E9-AEAE-E63D65DDA135}" type="sibTrans" cxnId="{A0F8AC92-5116-4B53-A170-67F017029636}">
      <dgm:prSet/>
      <dgm:spPr/>
      <dgm:t>
        <a:bodyPr/>
        <a:lstStyle/>
        <a:p>
          <a:endParaRPr lang="ru-RU" dirty="0"/>
        </a:p>
      </dgm:t>
    </dgm:pt>
    <dgm:pt modelId="{C20676F1-B002-4FBD-BCE0-44AE9136BCC6}">
      <dgm:prSet phldrT="[Текст]"/>
      <dgm:spPr/>
      <dgm:t>
        <a:bodyPr/>
        <a:lstStyle/>
        <a:p>
          <a:r>
            <a:rPr lang="ru-RU" dirty="0" smtClean="0"/>
            <a:t>Опасные звуки</a:t>
          </a:r>
          <a:endParaRPr lang="ru-RU" dirty="0"/>
        </a:p>
      </dgm:t>
    </dgm:pt>
    <dgm:pt modelId="{C82A81E7-5F67-4415-93B7-054794ECA36B}" type="parTrans" cxnId="{14FD1927-BB6A-4DBF-9460-646FD72C2016}">
      <dgm:prSet/>
      <dgm:spPr/>
      <dgm:t>
        <a:bodyPr/>
        <a:lstStyle/>
        <a:p>
          <a:endParaRPr lang="ru-RU"/>
        </a:p>
      </dgm:t>
    </dgm:pt>
    <dgm:pt modelId="{20FF88F9-70F6-42F3-A378-460B307B7DFC}" type="sibTrans" cxnId="{14FD1927-BB6A-4DBF-9460-646FD72C2016}">
      <dgm:prSet/>
      <dgm:spPr/>
      <dgm:t>
        <a:bodyPr/>
        <a:lstStyle/>
        <a:p>
          <a:endParaRPr lang="ru-RU" dirty="0"/>
        </a:p>
      </dgm:t>
    </dgm:pt>
    <dgm:pt modelId="{B010FB39-B206-4066-9A63-6C582CD3A22B}">
      <dgm:prSet phldrT="[Текст]"/>
      <dgm:spPr/>
      <dgm:t>
        <a:bodyPr/>
        <a:lstStyle/>
        <a:p>
          <a:r>
            <a:rPr lang="ru-RU" dirty="0" smtClean="0"/>
            <a:t>Морфемы </a:t>
          </a:r>
          <a:endParaRPr lang="ru-RU" dirty="0"/>
        </a:p>
      </dgm:t>
    </dgm:pt>
    <dgm:pt modelId="{AC0B861C-5729-4877-A539-E6F174E5D519}" type="sibTrans" cxnId="{A753B8F5-A9FB-48A8-AA01-75412AE9D43C}">
      <dgm:prSet/>
      <dgm:spPr/>
      <dgm:t>
        <a:bodyPr/>
        <a:lstStyle/>
        <a:p>
          <a:endParaRPr lang="ru-RU" dirty="0"/>
        </a:p>
      </dgm:t>
    </dgm:pt>
    <dgm:pt modelId="{D3FFB30F-28F8-4A96-90BF-F7BBF9C1B42E}" type="parTrans" cxnId="{A753B8F5-A9FB-48A8-AA01-75412AE9D43C}">
      <dgm:prSet/>
      <dgm:spPr/>
      <dgm:t>
        <a:bodyPr/>
        <a:lstStyle/>
        <a:p>
          <a:endParaRPr lang="ru-RU"/>
        </a:p>
      </dgm:t>
    </dgm:pt>
    <dgm:pt modelId="{12F381D1-44DB-4B25-BD9A-8F0604E1876A}" type="pres">
      <dgm:prSet presAssocID="{DD95DE77-1D0B-47E5-813A-94E2A33BE170}" presName="Name0" presStyleCnt="0">
        <dgm:presLayoutVars>
          <dgm:dir/>
          <dgm:resizeHandles val="exact"/>
        </dgm:presLayoutVars>
      </dgm:prSet>
      <dgm:spPr/>
      <dgm:t>
        <a:bodyPr/>
        <a:lstStyle/>
        <a:p>
          <a:endParaRPr lang="ru-RU"/>
        </a:p>
      </dgm:t>
    </dgm:pt>
    <dgm:pt modelId="{E0320508-5A69-439B-B542-6156BA8F3512}" type="pres">
      <dgm:prSet presAssocID="{22E11B9E-25A1-4F81-8417-522913C920B4}" presName="node" presStyleLbl="node1" presStyleIdx="0" presStyleCnt="3">
        <dgm:presLayoutVars>
          <dgm:bulletEnabled val="1"/>
        </dgm:presLayoutVars>
      </dgm:prSet>
      <dgm:spPr/>
      <dgm:t>
        <a:bodyPr/>
        <a:lstStyle/>
        <a:p>
          <a:endParaRPr lang="ru-RU"/>
        </a:p>
      </dgm:t>
    </dgm:pt>
    <dgm:pt modelId="{5F0BD8F3-058E-4A86-A3C1-5040C9EFAE5B}" type="pres">
      <dgm:prSet presAssocID="{2E67FBAF-8C79-49E9-AEAE-E63D65DDA135}" presName="sibTrans" presStyleLbl="sibTrans2D1" presStyleIdx="0" presStyleCnt="3"/>
      <dgm:spPr/>
      <dgm:t>
        <a:bodyPr/>
        <a:lstStyle/>
        <a:p>
          <a:endParaRPr lang="ru-RU"/>
        </a:p>
      </dgm:t>
    </dgm:pt>
    <dgm:pt modelId="{BBC76116-DB66-4785-B763-979649CDF98C}" type="pres">
      <dgm:prSet presAssocID="{2E67FBAF-8C79-49E9-AEAE-E63D65DDA135}" presName="connectorText" presStyleLbl="sibTrans2D1" presStyleIdx="0" presStyleCnt="3"/>
      <dgm:spPr/>
      <dgm:t>
        <a:bodyPr/>
        <a:lstStyle/>
        <a:p>
          <a:endParaRPr lang="ru-RU"/>
        </a:p>
      </dgm:t>
    </dgm:pt>
    <dgm:pt modelId="{0649B6CF-3E1A-4D54-9E4D-85AA2D0E6A39}" type="pres">
      <dgm:prSet presAssocID="{C20676F1-B002-4FBD-BCE0-44AE9136BCC6}" presName="node" presStyleLbl="node1" presStyleIdx="1" presStyleCnt="3">
        <dgm:presLayoutVars>
          <dgm:bulletEnabled val="1"/>
        </dgm:presLayoutVars>
      </dgm:prSet>
      <dgm:spPr/>
      <dgm:t>
        <a:bodyPr/>
        <a:lstStyle/>
        <a:p>
          <a:endParaRPr lang="ru-RU"/>
        </a:p>
      </dgm:t>
    </dgm:pt>
    <dgm:pt modelId="{354E3945-3632-4FE2-8A1A-CE8FDBED47BA}" type="pres">
      <dgm:prSet presAssocID="{20FF88F9-70F6-42F3-A378-460B307B7DFC}" presName="sibTrans" presStyleLbl="sibTrans2D1" presStyleIdx="1" presStyleCnt="3"/>
      <dgm:spPr/>
      <dgm:t>
        <a:bodyPr/>
        <a:lstStyle/>
        <a:p>
          <a:endParaRPr lang="ru-RU"/>
        </a:p>
      </dgm:t>
    </dgm:pt>
    <dgm:pt modelId="{A56DE3C0-3BFB-4AC6-B2DA-70E9EA84796D}" type="pres">
      <dgm:prSet presAssocID="{20FF88F9-70F6-42F3-A378-460B307B7DFC}" presName="connectorText" presStyleLbl="sibTrans2D1" presStyleIdx="1" presStyleCnt="3"/>
      <dgm:spPr/>
      <dgm:t>
        <a:bodyPr/>
        <a:lstStyle/>
        <a:p>
          <a:endParaRPr lang="ru-RU"/>
        </a:p>
      </dgm:t>
    </dgm:pt>
    <dgm:pt modelId="{17EA01D9-C28A-4140-AF3A-341672CB45D0}" type="pres">
      <dgm:prSet presAssocID="{B010FB39-B206-4066-9A63-6C582CD3A22B}" presName="node" presStyleLbl="node1" presStyleIdx="2" presStyleCnt="3">
        <dgm:presLayoutVars>
          <dgm:bulletEnabled val="1"/>
        </dgm:presLayoutVars>
      </dgm:prSet>
      <dgm:spPr/>
      <dgm:t>
        <a:bodyPr/>
        <a:lstStyle/>
        <a:p>
          <a:endParaRPr lang="ru-RU"/>
        </a:p>
      </dgm:t>
    </dgm:pt>
    <dgm:pt modelId="{B2E7454E-071C-4BB4-9A19-D302BD1B5AA4}" type="pres">
      <dgm:prSet presAssocID="{AC0B861C-5729-4877-A539-E6F174E5D519}" presName="sibTrans" presStyleLbl="sibTrans2D1" presStyleIdx="2" presStyleCnt="3"/>
      <dgm:spPr/>
      <dgm:t>
        <a:bodyPr/>
        <a:lstStyle/>
        <a:p>
          <a:endParaRPr lang="ru-RU"/>
        </a:p>
      </dgm:t>
    </dgm:pt>
    <dgm:pt modelId="{6ECB0913-C2DD-403F-948E-FEF012DC6C31}" type="pres">
      <dgm:prSet presAssocID="{AC0B861C-5729-4877-A539-E6F174E5D519}" presName="connectorText" presStyleLbl="sibTrans2D1" presStyleIdx="2" presStyleCnt="3"/>
      <dgm:spPr/>
      <dgm:t>
        <a:bodyPr/>
        <a:lstStyle/>
        <a:p>
          <a:endParaRPr lang="ru-RU"/>
        </a:p>
      </dgm:t>
    </dgm:pt>
  </dgm:ptLst>
  <dgm:cxnLst>
    <dgm:cxn modelId="{99116342-4E61-4A20-8E0E-77EE6DF4BBC1}" type="presOf" srcId="{AC0B861C-5729-4877-A539-E6F174E5D519}" destId="{B2E7454E-071C-4BB4-9A19-D302BD1B5AA4}" srcOrd="0" destOrd="0" presId="urn:microsoft.com/office/officeart/2005/8/layout/cycle7"/>
    <dgm:cxn modelId="{DF4A7F74-2AFD-4815-943B-9C516278A1CF}" type="presOf" srcId="{B010FB39-B206-4066-9A63-6C582CD3A22B}" destId="{17EA01D9-C28A-4140-AF3A-341672CB45D0}" srcOrd="0" destOrd="0" presId="urn:microsoft.com/office/officeart/2005/8/layout/cycle7"/>
    <dgm:cxn modelId="{A8BD8D6C-921A-44C4-95FD-799CB141E448}" type="presOf" srcId="{2E67FBAF-8C79-49E9-AEAE-E63D65DDA135}" destId="{BBC76116-DB66-4785-B763-979649CDF98C}" srcOrd="1" destOrd="0" presId="urn:microsoft.com/office/officeart/2005/8/layout/cycle7"/>
    <dgm:cxn modelId="{E01C0D2F-307B-4CEC-BA4B-27D033FD021A}" type="presOf" srcId="{AC0B861C-5729-4877-A539-E6F174E5D519}" destId="{6ECB0913-C2DD-403F-948E-FEF012DC6C31}" srcOrd="1" destOrd="0" presId="urn:microsoft.com/office/officeart/2005/8/layout/cycle7"/>
    <dgm:cxn modelId="{14FD1927-BB6A-4DBF-9460-646FD72C2016}" srcId="{DD95DE77-1D0B-47E5-813A-94E2A33BE170}" destId="{C20676F1-B002-4FBD-BCE0-44AE9136BCC6}" srcOrd="1" destOrd="0" parTransId="{C82A81E7-5F67-4415-93B7-054794ECA36B}" sibTransId="{20FF88F9-70F6-42F3-A378-460B307B7DFC}"/>
    <dgm:cxn modelId="{0A4FF617-1EA2-489A-87AA-7C81340C0F31}" type="presOf" srcId="{20FF88F9-70F6-42F3-A378-460B307B7DFC}" destId="{354E3945-3632-4FE2-8A1A-CE8FDBED47BA}" srcOrd="0" destOrd="0" presId="urn:microsoft.com/office/officeart/2005/8/layout/cycle7"/>
    <dgm:cxn modelId="{31F0711E-3C91-420C-BB1B-C09FB97331EC}" type="presOf" srcId="{2E67FBAF-8C79-49E9-AEAE-E63D65DDA135}" destId="{5F0BD8F3-058E-4A86-A3C1-5040C9EFAE5B}" srcOrd="0" destOrd="0" presId="urn:microsoft.com/office/officeart/2005/8/layout/cycle7"/>
    <dgm:cxn modelId="{F749F68C-5888-4EF0-AC66-5BB41FA364A8}" type="presOf" srcId="{DD95DE77-1D0B-47E5-813A-94E2A33BE170}" destId="{12F381D1-44DB-4B25-BD9A-8F0604E1876A}" srcOrd="0" destOrd="0" presId="urn:microsoft.com/office/officeart/2005/8/layout/cycle7"/>
    <dgm:cxn modelId="{A0F8AC92-5116-4B53-A170-67F017029636}" srcId="{DD95DE77-1D0B-47E5-813A-94E2A33BE170}" destId="{22E11B9E-25A1-4F81-8417-522913C920B4}" srcOrd="0" destOrd="0" parTransId="{363206A2-AC7B-42DE-94CA-8C6C43B80545}" sibTransId="{2E67FBAF-8C79-49E9-AEAE-E63D65DDA135}"/>
    <dgm:cxn modelId="{7F406EC3-9388-4FB5-9BDA-86145BF9DD3F}" type="presOf" srcId="{C20676F1-B002-4FBD-BCE0-44AE9136BCC6}" destId="{0649B6CF-3E1A-4D54-9E4D-85AA2D0E6A39}" srcOrd="0" destOrd="0" presId="urn:microsoft.com/office/officeart/2005/8/layout/cycle7"/>
    <dgm:cxn modelId="{7D1F0B9D-7AC9-4779-BBC3-04653C1DAB9E}" type="presOf" srcId="{20FF88F9-70F6-42F3-A378-460B307B7DFC}" destId="{A56DE3C0-3BFB-4AC6-B2DA-70E9EA84796D}" srcOrd="1" destOrd="0" presId="urn:microsoft.com/office/officeart/2005/8/layout/cycle7"/>
    <dgm:cxn modelId="{A753B8F5-A9FB-48A8-AA01-75412AE9D43C}" srcId="{DD95DE77-1D0B-47E5-813A-94E2A33BE170}" destId="{B010FB39-B206-4066-9A63-6C582CD3A22B}" srcOrd="2" destOrd="0" parTransId="{D3FFB30F-28F8-4A96-90BF-F7BBF9C1B42E}" sibTransId="{AC0B861C-5729-4877-A539-E6F174E5D519}"/>
    <dgm:cxn modelId="{F40577E3-66F7-4080-982C-56D482795CDB}" type="presOf" srcId="{22E11B9E-25A1-4F81-8417-522913C920B4}" destId="{E0320508-5A69-439B-B542-6156BA8F3512}" srcOrd="0" destOrd="0" presId="urn:microsoft.com/office/officeart/2005/8/layout/cycle7"/>
    <dgm:cxn modelId="{6BB8FE40-E49B-4170-88D0-B7D1CD8D87C1}" type="presParOf" srcId="{12F381D1-44DB-4B25-BD9A-8F0604E1876A}" destId="{E0320508-5A69-439B-B542-6156BA8F3512}" srcOrd="0" destOrd="0" presId="urn:microsoft.com/office/officeart/2005/8/layout/cycle7"/>
    <dgm:cxn modelId="{AEBBD728-E800-4CB2-B924-52556A8FC2EE}" type="presParOf" srcId="{12F381D1-44DB-4B25-BD9A-8F0604E1876A}" destId="{5F0BD8F3-058E-4A86-A3C1-5040C9EFAE5B}" srcOrd="1" destOrd="0" presId="urn:microsoft.com/office/officeart/2005/8/layout/cycle7"/>
    <dgm:cxn modelId="{8B46A470-F030-4BFD-A08A-3A49AB20B8CE}" type="presParOf" srcId="{5F0BD8F3-058E-4A86-A3C1-5040C9EFAE5B}" destId="{BBC76116-DB66-4785-B763-979649CDF98C}" srcOrd="0" destOrd="0" presId="urn:microsoft.com/office/officeart/2005/8/layout/cycle7"/>
    <dgm:cxn modelId="{B91E71A8-C002-4E56-8D48-A1B174E1ED17}" type="presParOf" srcId="{12F381D1-44DB-4B25-BD9A-8F0604E1876A}" destId="{0649B6CF-3E1A-4D54-9E4D-85AA2D0E6A39}" srcOrd="2" destOrd="0" presId="urn:microsoft.com/office/officeart/2005/8/layout/cycle7"/>
    <dgm:cxn modelId="{06A473D1-C27B-46A7-ABE2-6A55461E2053}" type="presParOf" srcId="{12F381D1-44DB-4B25-BD9A-8F0604E1876A}" destId="{354E3945-3632-4FE2-8A1A-CE8FDBED47BA}" srcOrd="3" destOrd="0" presId="urn:microsoft.com/office/officeart/2005/8/layout/cycle7"/>
    <dgm:cxn modelId="{D4E3A43E-BC87-460F-87AE-5D98EAE8FC78}" type="presParOf" srcId="{354E3945-3632-4FE2-8A1A-CE8FDBED47BA}" destId="{A56DE3C0-3BFB-4AC6-B2DA-70E9EA84796D}" srcOrd="0" destOrd="0" presId="urn:microsoft.com/office/officeart/2005/8/layout/cycle7"/>
    <dgm:cxn modelId="{635FC060-238B-4126-A99A-453774E2593F}" type="presParOf" srcId="{12F381D1-44DB-4B25-BD9A-8F0604E1876A}" destId="{17EA01D9-C28A-4140-AF3A-341672CB45D0}" srcOrd="4" destOrd="0" presId="urn:microsoft.com/office/officeart/2005/8/layout/cycle7"/>
    <dgm:cxn modelId="{C27D7048-9023-40FB-89E1-03BBABF41473}" type="presParOf" srcId="{12F381D1-44DB-4B25-BD9A-8F0604E1876A}" destId="{B2E7454E-071C-4BB4-9A19-D302BD1B5AA4}" srcOrd="5" destOrd="0" presId="urn:microsoft.com/office/officeart/2005/8/layout/cycle7"/>
    <dgm:cxn modelId="{775416D2-7F5C-4BAA-9C74-6407290E9E29}" type="presParOf" srcId="{B2E7454E-071C-4BB4-9A19-D302BD1B5AA4}" destId="{6ECB0913-C2DD-403F-948E-FEF012DC6C3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0508-5A69-439B-B542-6156BA8F3512}">
      <dsp:nvSpPr>
        <dsp:cNvPr id="0" name=""/>
        <dsp:cNvSpPr/>
      </dsp:nvSpPr>
      <dsp:spPr>
        <a:xfrm>
          <a:off x="2943448" y="1529"/>
          <a:ext cx="2342703" cy="11713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Не совпадение букв и звука</a:t>
          </a:r>
          <a:endParaRPr lang="ru-RU" sz="2200" kern="1200" dirty="0"/>
        </a:p>
      </dsp:txBody>
      <dsp:txXfrm>
        <a:off x="2977756" y="35837"/>
        <a:ext cx="2274087" cy="1102735"/>
      </dsp:txXfrm>
    </dsp:sp>
    <dsp:sp modelId="{5F0BD8F3-058E-4A86-A3C1-5040C9EFAE5B}">
      <dsp:nvSpPr>
        <dsp:cNvPr id="0" name=""/>
        <dsp:cNvSpPr/>
      </dsp:nvSpPr>
      <dsp:spPr>
        <a:xfrm rot="3600000">
          <a:off x="4471375" y="2057994"/>
          <a:ext cx="1221868" cy="409973"/>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dirty="0"/>
        </a:p>
      </dsp:txBody>
      <dsp:txXfrm>
        <a:off x="4594367" y="2139989"/>
        <a:ext cx="975884" cy="245983"/>
      </dsp:txXfrm>
    </dsp:sp>
    <dsp:sp modelId="{0649B6CF-3E1A-4D54-9E4D-85AA2D0E6A39}">
      <dsp:nvSpPr>
        <dsp:cNvPr id="0" name=""/>
        <dsp:cNvSpPr/>
      </dsp:nvSpPr>
      <dsp:spPr>
        <a:xfrm>
          <a:off x="4878467" y="3353081"/>
          <a:ext cx="2342703" cy="1171351"/>
        </a:xfrm>
        <a:prstGeom prst="roundRect">
          <a:avLst>
            <a:gd name="adj" fmla="val 10000"/>
          </a:avLst>
        </a:prstGeom>
        <a:gradFill rotWithShape="0">
          <a:gsLst>
            <a:gs pos="0">
              <a:schemeClr val="accent3">
                <a:hueOff val="5812304"/>
                <a:satOff val="-18573"/>
                <a:lumOff val="-4706"/>
                <a:alphaOff val="0"/>
                <a:shade val="51000"/>
                <a:satMod val="130000"/>
              </a:schemeClr>
            </a:gs>
            <a:gs pos="80000">
              <a:schemeClr val="accent3">
                <a:hueOff val="5812304"/>
                <a:satOff val="-18573"/>
                <a:lumOff val="-4706"/>
                <a:alphaOff val="0"/>
                <a:shade val="93000"/>
                <a:satMod val="130000"/>
              </a:schemeClr>
            </a:gs>
            <a:gs pos="100000">
              <a:schemeClr val="accent3">
                <a:hueOff val="5812304"/>
                <a:satOff val="-18573"/>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Опасные звуки</a:t>
          </a:r>
          <a:endParaRPr lang="ru-RU" sz="2200" kern="1200" dirty="0"/>
        </a:p>
      </dsp:txBody>
      <dsp:txXfrm>
        <a:off x="4912775" y="3387389"/>
        <a:ext cx="2274087" cy="1102735"/>
      </dsp:txXfrm>
    </dsp:sp>
    <dsp:sp modelId="{354E3945-3632-4FE2-8A1A-CE8FDBED47BA}">
      <dsp:nvSpPr>
        <dsp:cNvPr id="0" name=""/>
        <dsp:cNvSpPr/>
      </dsp:nvSpPr>
      <dsp:spPr>
        <a:xfrm rot="10800000">
          <a:off x="3503865" y="3733770"/>
          <a:ext cx="1221868" cy="409973"/>
        </a:xfrm>
        <a:prstGeom prst="leftRightArrow">
          <a:avLst>
            <a:gd name="adj1" fmla="val 60000"/>
            <a:gd name="adj2" fmla="val 50000"/>
          </a:avLst>
        </a:prstGeom>
        <a:gradFill rotWithShape="0">
          <a:gsLst>
            <a:gs pos="0">
              <a:schemeClr val="accent3">
                <a:hueOff val="5812304"/>
                <a:satOff val="-18573"/>
                <a:lumOff val="-4706"/>
                <a:alphaOff val="0"/>
                <a:shade val="51000"/>
                <a:satMod val="130000"/>
              </a:schemeClr>
            </a:gs>
            <a:gs pos="80000">
              <a:schemeClr val="accent3">
                <a:hueOff val="5812304"/>
                <a:satOff val="-18573"/>
                <a:lumOff val="-4706"/>
                <a:alphaOff val="0"/>
                <a:shade val="93000"/>
                <a:satMod val="130000"/>
              </a:schemeClr>
            </a:gs>
            <a:gs pos="100000">
              <a:schemeClr val="accent3">
                <a:hueOff val="5812304"/>
                <a:satOff val="-18573"/>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dirty="0"/>
        </a:p>
      </dsp:txBody>
      <dsp:txXfrm rot="10800000">
        <a:off x="3626857" y="3815765"/>
        <a:ext cx="975884" cy="245983"/>
      </dsp:txXfrm>
    </dsp:sp>
    <dsp:sp modelId="{17EA01D9-C28A-4140-AF3A-341672CB45D0}">
      <dsp:nvSpPr>
        <dsp:cNvPr id="0" name=""/>
        <dsp:cNvSpPr/>
      </dsp:nvSpPr>
      <dsp:spPr>
        <a:xfrm>
          <a:off x="1008428" y="3353081"/>
          <a:ext cx="2342703" cy="1171351"/>
        </a:xfrm>
        <a:prstGeom prst="roundRect">
          <a:avLst>
            <a:gd name="adj" fmla="val 10000"/>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Морфемы </a:t>
          </a:r>
          <a:endParaRPr lang="ru-RU" sz="2200" kern="1200" dirty="0"/>
        </a:p>
      </dsp:txBody>
      <dsp:txXfrm>
        <a:off x="1042736" y="3387389"/>
        <a:ext cx="2274087" cy="1102735"/>
      </dsp:txXfrm>
    </dsp:sp>
    <dsp:sp modelId="{B2E7454E-071C-4BB4-9A19-D302BD1B5AA4}">
      <dsp:nvSpPr>
        <dsp:cNvPr id="0" name=""/>
        <dsp:cNvSpPr/>
      </dsp:nvSpPr>
      <dsp:spPr>
        <a:xfrm rot="18000000">
          <a:off x="2536356" y="2057994"/>
          <a:ext cx="1221868" cy="409973"/>
        </a:xfrm>
        <a:prstGeom prst="leftRightArrow">
          <a:avLst>
            <a:gd name="adj1" fmla="val 60000"/>
            <a:gd name="adj2" fmla="val 50000"/>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dirty="0"/>
        </a:p>
      </dsp:txBody>
      <dsp:txXfrm>
        <a:off x="2659348" y="2139989"/>
        <a:ext cx="975884" cy="2459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375EE8E-14FE-42D9-9A96-949C643AB431}" type="datetimeFigureOut">
              <a:rPr lang="ru-RU"/>
              <a:pPr>
                <a:defRPr/>
              </a:pPr>
              <a:t>04.11.2012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62E44F-1DF1-448E-AAEB-DD109476A824}" type="slidenum">
              <a:rPr lang="ru-RU"/>
              <a:pPr>
                <a:defRPr/>
              </a:pPr>
              <a:t>‹#›</a:t>
            </a:fld>
            <a:endParaRPr lang="ru-RU"/>
          </a:p>
        </p:txBody>
      </p:sp>
    </p:spTree>
    <p:extLst>
      <p:ext uri="{BB962C8B-B14F-4D97-AF65-F5344CB8AC3E}">
        <p14:creationId xmlns:p14="http://schemas.microsoft.com/office/powerpoint/2010/main" val="1478620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B6FBE-1A99-4CC9-B2B7-9572FA9077C8}" type="slidenum">
              <a:rPr lang="ru-RU" smtClean="0"/>
              <a:pPr fontAlgn="base">
                <a:spcBef>
                  <a:spcPct val="0"/>
                </a:spcBef>
                <a:spcAft>
                  <a:spcPct val="0"/>
                </a:spcAft>
                <a:defRPr/>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874629AA-D4D1-4622-9D9A-3E0F59E4DD20}" type="datetimeFigureOut">
              <a:rPr lang="ru-RU"/>
              <a:pPr>
                <a:defRPr/>
              </a:pPr>
              <a:t>04.11.2012</a:t>
            </a:fld>
            <a:endParaRPr lang="ru-RU" dirty="0"/>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A8A10681-7A98-4482-8E78-4DC5FB1B5578}"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643058F-62C7-4CFA-BA10-994D117A32B3}" type="datetimeFigureOut">
              <a:rPr lang="ru-RU"/>
              <a:pPr>
                <a:defRPr/>
              </a:pPr>
              <a:t>04.11.2012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22B481A-6409-4425-93EE-F5883D2E1395}"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CB57F17-02CA-4A8A-9780-DFA74624E147}" type="datetimeFigureOut">
              <a:rPr lang="ru-RU"/>
              <a:pPr>
                <a:defRPr/>
              </a:pPr>
              <a:t>04.11.2012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0B5679E-4642-41DB-9647-CC803D87C78C}" type="slidenum">
              <a:rPr lang="ru-RU"/>
              <a:pPr>
                <a:defRPr/>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9F839A2B-771F-4F4B-9963-38C00683EE08}" type="datetimeFigureOut">
              <a:rPr lang="ru-RU"/>
              <a:pPr>
                <a:defRPr/>
              </a:pPr>
              <a:t>04.11.2012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0E68AB5-614E-4337-9A55-1F25EBC8FBBB}" type="slidenum">
              <a:rPr lang="ru-RU"/>
              <a:pPr>
                <a:defRPr/>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2A1B1EFA-720A-4A55-8FA4-7E85D03337AA}" type="datetimeFigureOut">
              <a:rPr lang="ru-RU"/>
              <a:pPr>
                <a:defRPr/>
              </a:pPr>
              <a:t>04.11.2012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C62371BC-7A95-4591-B5D4-E59F99E30FAF}" type="slidenum">
              <a:rPr lang="ru-RU"/>
              <a:pPr>
                <a:defRPr/>
              </a:pPr>
              <a:t>‹#›</a:t>
            </a:fld>
            <a:endParaRPr lang="ru-R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D7500C1F-373A-419B-BAFC-8A2986B99299}" type="datetimeFigureOut">
              <a:rPr lang="ru-RU"/>
              <a:pPr>
                <a:defRPr/>
              </a:pPr>
              <a:t>04.11.2012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EF4454C-7239-430A-BBE2-92752D5E3B6E}" type="slidenum">
              <a:rPr lang="ru-RU"/>
              <a:pPr>
                <a:defRPr/>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9AAC9EA6-4B3E-4446-9E58-CEA77251CA64}" type="datetimeFigureOut">
              <a:rPr lang="ru-RU"/>
              <a:pPr>
                <a:defRPr/>
              </a:pPr>
              <a:t>04.11.2012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1D60E031-30E3-4582-893B-6D67743D9338}" type="slidenum">
              <a:rPr lang="ru-RU"/>
              <a:pPr>
                <a:defRPr/>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129E981-AB49-4571-B7FD-8ADCD90FC1CE}" type="datetimeFigureOut">
              <a:rPr lang="ru-RU"/>
              <a:pPr>
                <a:defRPr/>
              </a:pPr>
              <a:t>04.11.2012</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7AD89A2-D4BC-49B2-ABF0-E3625DFB8B67}" type="slidenum">
              <a:rPr lang="ru-RU"/>
              <a:pPr>
                <a:defRPr/>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F2CA6EE-8490-4FD9-8156-C1634B23438B}" type="datetimeFigureOut">
              <a:rPr lang="ru-RU"/>
              <a:pPr>
                <a:defRPr/>
              </a:pPr>
              <a:t>04.11.2012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B9134A3-F331-4B03-881E-4827DF61E330}"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61981A2B-6F21-4FF7-A6ED-40E01FF082DE}" type="datetimeFigureOut">
              <a:rPr lang="ru-RU"/>
              <a:pPr>
                <a:defRPr/>
              </a:pPr>
              <a:t>04.11.2012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A0EC94A-41BF-4AC5-AC7F-69999A4EFE36}"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3964D271-0C77-4BBE-9594-2D656DB6F40D}" type="datetimeFigureOut">
              <a:rPr lang="ru-RU"/>
              <a:pPr>
                <a:defRPr/>
              </a:pPr>
              <a:t>04.11.2012</a:t>
            </a:fld>
            <a:endParaRPr lang="ru-RU" dirty="0"/>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C3C64DA9-ADDF-4761-83B3-AA21CA7B79FF}"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D55F7BC9-4A6C-4435-AC34-0DAD5572ADAB}" type="datetimeFigureOut">
              <a:rPr lang="ru-RU"/>
              <a:pPr>
                <a:defRPr/>
              </a:pPr>
              <a:t>04.11.2012</a:t>
            </a:fld>
            <a:endParaRPr lang="ru-RU" dirty="0"/>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A9C186AD-8058-466F-BDD4-BC8D1EDD67B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95" r:id="rId1"/>
    <p:sldLayoutId id="2147483789" r:id="rId2"/>
    <p:sldLayoutId id="2147483796" r:id="rId3"/>
    <p:sldLayoutId id="2147483790" r:id="rId4"/>
    <p:sldLayoutId id="2147483797" r:id="rId5"/>
    <p:sldLayoutId id="2147483791" r:id="rId6"/>
    <p:sldLayoutId id="2147483792" r:id="rId7"/>
    <p:sldLayoutId id="2147483798" r:id="rId8"/>
    <p:sldLayoutId id="2147483799" r:id="rId9"/>
    <p:sldLayoutId id="2147483793" r:id="rId10"/>
    <p:sldLayoutId id="2147483794" r:id="rId11"/>
  </p:sldLayoutIdLst>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_____Microsoft_Excel_97-20031.xls"/></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1470025"/>
          </a:xfrm>
        </p:spPr>
        <p:txBody>
          <a:bodyPr/>
          <a:lstStyle/>
          <a:p>
            <a:pPr eaLnBrk="1" fontAlgn="auto" hangingPunct="1">
              <a:spcAft>
                <a:spcPts val="0"/>
              </a:spcAft>
              <a:defRPr/>
            </a:pPr>
            <a:r>
              <a:rPr lang="ru-RU" i="1" dirty="0" smtClean="0"/>
              <a:t>Обобщение опыта</a:t>
            </a:r>
            <a:endParaRPr lang="ru-RU" i="1" dirty="0"/>
          </a:p>
        </p:txBody>
      </p:sp>
      <p:sp>
        <p:nvSpPr>
          <p:cNvPr id="8195" name="Подзаголовок 2"/>
          <p:cNvSpPr>
            <a:spLocks noGrp="1"/>
          </p:cNvSpPr>
          <p:nvPr>
            <p:ph type="subTitle" idx="1"/>
          </p:nvPr>
        </p:nvSpPr>
        <p:spPr>
          <a:xfrm>
            <a:off x="1285875" y="1928813"/>
            <a:ext cx="6400800" cy="1752600"/>
          </a:xfrm>
        </p:spPr>
        <p:txBody>
          <a:bodyPr/>
          <a:lstStyle/>
          <a:p>
            <a:pPr marR="0" eaLnBrk="1" hangingPunct="1"/>
            <a:r>
              <a:rPr lang="ru-RU" b="1" smtClean="0">
                <a:solidFill>
                  <a:srgbClr val="00B050"/>
                </a:solidFill>
              </a:rPr>
              <a:t>Глазковой Светланы Леонидовны</a:t>
            </a:r>
          </a:p>
          <a:p>
            <a:pPr marR="0" eaLnBrk="1" hangingPunct="1"/>
            <a:r>
              <a:rPr lang="ru-RU" b="1" smtClean="0">
                <a:solidFill>
                  <a:srgbClr val="00B050"/>
                </a:solidFill>
              </a:rPr>
              <a:t>учителя начальных классов</a:t>
            </a:r>
          </a:p>
          <a:p>
            <a:pPr marR="0" eaLnBrk="1" hangingPunct="1"/>
            <a:r>
              <a:rPr lang="ru-RU" b="1" smtClean="0">
                <a:solidFill>
                  <a:srgbClr val="00B050"/>
                </a:solidFill>
              </a:rPr>
              <a:t>МОУ НОШ №1 г.Невельска  </a:t>
            </a:r>
          </a:p>
        </p:txBody>
      </p:sp>
      <p:pic>
        <p:nvPicPr>
          <p:cNvPr id="819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50" y="3643313"/>
            <a:ext cx="4295775" cy="265747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8"/>
          </a:xfrm>
        </p:spPr>
        <p:txBody>
          <a:bodyPr>
            <a:normAutofit fontScale="90000"/>
          </a:bodyPr>
          <a:lstStyle/>
          <a:p>
            <a:pPr algn="ctr" eaLnBrk="1" fontAlgn="auto" hangingPunct="1">
              <a:spcAft>
                <a:spcPts val="0"/>
              </a:spcAft>
              <a:defRPr/>
            </a:pPr>
            <a:r>
              <a:rPr lang="ru-RU" i="1" dirty="0" smtClean="0">
                <a:solidFill>
                  <a:srgbClr val="C00000"/>
                </a:solidFill>
              </a:rPr>
              <a:t/>
            </a:r>
            <a:br>
              <a:rPr lang="ru-RU" i="1" dirty="0" smtClean="0">
                <a:solidFill>
                  <a:srgbClr val="C00000"/>
                </a:solidFill>
              </a:rPr>
            </a:br>
            <a:r>
              <a:rPr lang="ru-RU" i="1" dirty="0" smtClean="0">
                <a:solidFill>
                  <a:srgbClr val="C00000"/>
                </a:solidFill>
              </a:rPr>
              <a:t>«ПОСЧИТАЙ ОРФОГРАММЫ»</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17411" name="Rectangle 1"/>
          <p:cNvSpPr>
            <a:spLocks noChangeArrowheads="1"/>
          </p:cNvSpPr>
          <p:nvPr/>
        </p:nvSpPr>
        <p:spPr bwMode="auto">
          <a:xfrm>
            <a:off x="142875" y="0"/>
            <a:ext cx="8858250" cy="4062413"/>
          </a:xfrm>
          <a:prstGeom prst="rect">
            <a:avLst/>
          </a:prstGeom>
          <a:noFill/>
          <a:ln w="9525">
            <a:noFill/>
            <a:miter lim="800000"/>
            <a:headEnd/>
            <a:tailEnd/>
          </a:ln>
        </p:spPr>
        <p:txBody>
          <a:bodyPr anchor="ctr">
            <a:spAutoFit/>
          </a:bodyPr>
          <a:lstStyle/>
          <a:p>
            <a:pPr>
              <a:tabLst>
                <a:tab pos="971550" algn="l"/>
              </a:tabLst>
            </a:pPr>
            <a:endParaRPr lang="ru-RU" sz="4800">
              <a:latin typeface="Times New Roman" pitchFamily="18" charset="0"/>
              <a:cs typeface="Times New Roman" pitchFamily="18" charset="0"/>
            </a:endParaRPr>
          </a:p>
          <a:p>
            <a:pPr>
              <a:tabLst>
                <a:tab pos="971550" algn="l"/>
              </a:tabLst>
            </a:pPr>
            <a:endParaRPr lang="ru-RU" sz="4800">
              <a:latin typeface="Times New Roman" pitchFamily="18" charset="0"/>
              <a:cs typeface="Times New Roman" pitchFamily="18" charset="0"/>
            </a:endParaRPr>
          </a:p>
          <a:p>
            <a:pPr>
              <a:tabLst>
                <a:tab pos="971550" algn="l"/>
              </a:tabLst>
            </a:pPr>
            <a:r>
              <a:rPr lang="ru-RU" sz="5400">
                <a:latin typeface="Times New Roman" pitchFamily="18" charset="0"/>
                <a:cs typeface="Times New Roman" pitchFamily="18" charset="0"/>
              </a:rPr>
              <a:t>    </a:t>
            </a:r>
          </a:p>
          <a:p>
            <a:pPr>
              <a:tabLst>
                <a:tab pos="971550" algn="l"/>
              </a:tabLst>
            </a:pPr>
            <a:r>
              <a:rPr lang="ru-RU" sz="5400" b="1" i="1">
                <a:latin typeface="Times New Roman" pitchFamily="18" charset="0"/>
                <a:cs typeface="Times New Roman" pitchFamily="18" charset="0"/>
              </a:rPr>
              <a:t>  В воздухе закружились               пушистые снежинки.</a:t>
            </a:r>
            <a:endParaRPr lang="ru-RU" sz="5400" b="1" i="1"/>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42875" y="0"/>
            <a:ext cx="8858250" cy="2308225"/>
          </a:xfrm>
          <a:prstGeom prst="rect">
            <a:avLst/>
          </a:prstGeom>
          <a:noFill/>
          <a:ln w="9525">
            <a:noFill/>
            <a:miter lim="800000"/>
            <a:headEnd/>
            <a:tailEnd/>
          </a:ln>
        </p:spPr>
        <p:txBody>
          <a:bodyPr anchor="ctr">
            <a:spAutoFit/>
          </a:bodyPr>
          <a:lstStyle/>
          <a:p>
            <a:pPr>
              <a:tabLst>
                <a:tab pos="971550" algn="l"/>
              </a:tabLst>
            </a:pPr>
            <a:endParaRPr lang="ru-RU" b="1" i="1">
              <a:latin typeface="Times New Roman" pitchFamily="18" charset="0"/>
              <a:cs typeface="Times New Roman" pitchFamily="18" charset="0"/>
            </a:endParaRPr>
          </a:p>
          <a:p>
            <a:pPr>
              <a:tabLst>
                <a:tab pos="971550" algn="l"/>
              </a:tabLst>
            </a:pPr>
            <a:r>
              <a:rPr lang="ru-RU" b="1" i="1">
                <a:solidFill>
                  <a:srgbClr val="00B050"/>
                </a:solidFill>
                <a:latin typeface="Times New Roman" pitchFamily="18" charset="0"/>
                <a:cs typeface="Times New Roman" pitchFamily="18" charset="0"/>
              </a:rPr>
              <a:t>        </a:t>
            </a:r>
            <a:r>
              <a:rPr lang="ru-RU" sz="5400" b="1" i="1">
                <a:solidFill>
                  <a:srgbClr val="00B050"/>
                </a:solidFill>
                <a:latin typeface="Times New Roman" pitchFamily="18" charset="0"/>
                <a:cs typeface="Times New Roman" pitchFamily="18" charset="0"/>
              </a:rPr>
              <a:t>В</a:t>
            </a:r>
            <a:r>
              <a:rPr lang="ru-RU" sz="5400" b="1" i="1">
                <a:latin typeface="Times New Roman" pitchFamily="18" charset="0"/>
                <a:cs typeface="Times New Roman" pitchFamily="18" charset="0"/>
              </a:rPr>
              <a:t> воздух</a:t>
            </a:r>
            <a:r>
              <a:rPr lang="ru-RU" sz="5400" b="1" i="1">
                <a:solidFill>
                  <a:srgbClr val="00B050"/>
                </a:solidFill>
                <a:latin typeface="Times New Roman" pitchFamily="18" charset="0"/>
                <a:cs typeface="Times New Roman" pitchFamily="18" charset="0"/>
              </a:rPr>
              <a:t>е за</a:t>
            </a:r>
            <a:r>
              <a:rPr lang="ru-RU" sz="5400" b="1" i="1">
                <a:latin typeface="Times New Roman" pitchFamily="18" charset="0"/>
                <a:cs typeface="Times New Roman" pitchFamily="18" charset="0"/>
              </a:rPr>
              <a:t>кру</a:t>
            </a:r>
            <a:r>
              <a:rPr lang="ru-RU" sz="5400" b="1" i="1">
                <a:solidFill>
                  <a:srgbClr val="00B050"/>
                </a:solidFill>
                <a:latin typeface="Times New Roman" pitchFamily="18" charset="0"/>
                <a:cs typeface="Times New Roman" pitchFamily="18" charset="0"/>
              </a:rPr>
              <a:t>жи</a:t>
            </a:r>
            <a:r>
              <a:rPr lang="ru-RU" sz="5400" b="1" i="1">
                <a:latin typeface="Times New Roman" pitchFamily="18" charset="0"/>
                <a:cs typeface="Times New Roman" pitchFamily="18" charset="0"/>
              </a:rPr>
              <a:t>лис</a:t>
            </a:r>
            <a:r>
              <a:rPr lang="ru-RU" sz="5400" b="1" i="1">
                <a:solidFill>
                  <a:srgbClr val="00B050"/>
                </a:solidFill>
                <a:latin typeface="Times New Roman" pitchFamily="18" charset="0"/>
                <a:cs typeface="Times New Roman" pitchFamily="18" charset="0"/>
              </a:rPr>
              <a:t>ь </a:t>
            </a:r>
            <a:r>
              <a:rPr lang="ru-RU" sz="5400" b="1" i="1">
                <a:latin typeface="Times New Roman" pitchFamily="18" charset="0"/>
                <a:cs typeface="Times New Roman" pitchFamily="18" charset="0"/>
              </a:rPr>
              <a:t>пу</a:t>
            </a:r>
            <a:r>
              <a:rPr lang="ru-RU" sz="5400" b="1" i="1">
                <a:solidFill>
                  <a:srgbClr val="00B050"/>
                </a:solidFill>
                <a:latin typeface="Times New Roman" pitchFamily="18" charset="0"/>
                <a:cs typeface="Times New Roman" pitchFamily="18" charset="0"/>
              </a:rPr>
              <a:t>ши</a:t>
            </a:r>
            <a:r>
              <a:rPr lang="ru-RU" sz="5400" b="1" i="1">
                <a:latin typeface="Times New Roman" pitchFamily="18" charset="0"/>
                <a:cs typeface="Times New Roman" pitchFamily="18" charset="0"/>
              </a:rPr>
              <a:t>ст</a:t>
            </a:r>
            <a:r>
              <a:rPr lang="ru-RU" sz="5400" b="1" i="1">
                <a:solidFill>
                  <a:srgbClr val="00B050"/>
                </a:solidFill>
                <a:latin typeface="Times New Roman" pitchFamily="18" charset="0"/>
                <a:cs typeface="Times New Roman" pitchFamily="18" charset="0"/>
              </a:rPr>
              <a:t>ые</a:t>
            </a:r>
            <a:r>
              <a:rPr lang="ru-RU" sz="5400" b="1" i="1">
                <a:solidFill>
                  <a:srgbClr val="FF0000"/>
                </a:solidFill>
                <a:latin typeface="Times New Roman" pitchFamily="18" charset="0"/>
                <a:cs typeface="Times New Roman" pitchFamily="18" charset="0"/>
              </a:rPr>
              <a:t> </a:t>
            </a:r>
            <a:r>
              <a:rPr lang="ru-RU" sz="5400" b="1" i="1">
                <a:latin typeface="Times New Roman" pitchFamily="18" charset="0"/>
                <a:cs typeface="Times New Roman" pitchFamily="18" charset="0"/>
              </a:rPr>
              <a:t>сн</a:t>
            </a:r>
            <a:r>
              <a:rPr lang="ru-RU" sz="5400" b="1" i="1">
                <a:solidFill>
                  <a:srgbClr val="00B050"/>
                </a:solidFill>
                <a:latin typeface="Times New Roman" pitchFamily="18" charset="0"/>
                <a:cs typeface="Times New Roman" pitchFamily="18" charset="0"/>
              </a:rPr>
              <a:t>ежи</a:t>
            </a:r>
            <a:r>
              <a:rPr lang="ru-RU" sz="5400" b="1" i="1">
                <a:latin typeface="Times New Roman" pitchFamily="18" charset="0"/>
                <a:cs typeface="Times New Roman" pitchFamily="18" charset="0"/>
              </a:rPr>
              <a:t>нки</a:t>
            </a:r>
            <a:r>
              <a:rPr lang="ru-RU" sz="5400" b="1" i="1">
                <a:solidFill>
                  <a:srgbClr val="00B050"/>
                </a:solidFill>
                <a:latin typeface="Times New Roman" pitchFamily="18" charset="0"/>
                <a:cs typeface="Times New Roman" pitchFamily="18" charset="0"/>
              </a:rPr>
              <a:t>.</a:t>
            </a:r>
            <a:endParaRPr lang="ru-RU" sz="5400">
              <a:solidFill>
                <a:srgbClr val="00B050"/>
              </a:solidFill>
            </a:endParaRPr>
          </a:p>
          <a:p>
            <a:pPr eaLnBrk="0" hangingPunct="0">
              <a:tabLst>
                <a:tab pos="971550" algn="l"/>
              </a:tabLst>
            </a:pPr>
            <a:endParaRPr lang="ru-RU"/>
          </a:p>
        </p:txBody>
      </p:sp>
      <p:pic>
        <p:nvPicPr>
          <p:cNvPr id="1843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9905733">
            <a:off x="3822700" y="2663825"/>
            <a:ext cx="4448175" cy="3086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71546"/>
            <a:ext cx="8229600" cy="1143000"/>
          </a:xfrm>
        </p:spPr>
        <p:txBody>
          <a:bodyPr>
            <a:normAutofit fontScale="90000"/>
          </a:bodyPr>
          <a:lstStyle/>
          <a:p>
            <a:pPr algn="ctr" eaLnBrk="1" fontAlgn="auto" hangingPunct="1">
              <a:spcAft>
                <a:spcPts val="0"/>
              </a:spcAft>
              <a:defRPr/>
            </a:pPr>
            <a:r>
              <a:rPr lang="ru-RU" b="0" i="1" dirty="0" smtClean="0"/>
              <a:t>«</a:t>
            </a:r>
            <a:r>
              <a:rPr lang="ru-RU" b="0" i="1" dirty="0" smtClean="0">
                <a:solidFill>
                  <a:srgbClr val="00B0F0"/>
                </a:solidFill>
              </a:rPr>
              <a:t>Ц</a:t>
            </a:r>
            <a:r>
              <a:rPr lang="ru-RU" b="0" i="1" dirty="0" smtClean="0">
                <a:solidFill>
                  <a:srgbClr val="92D050"/>
                </a:solidFill>
              </a:rPr>
              <a:t>В</a:t>
            </a:r>
            <a:r>
              <a:rPr lang="ru-RU" b="0" i="1" dirty="0" smtClean="0">
                <a:solidFill>
                  <a:srgbClr val="FF0000"/>
                </a:solidFill>
              </a:rPr>
              <a:t>Е</a:t>
            </a:r>
            <a:r>
              <a:rPr lang="ru-RU" b="0" i="1" dirty="0" smtClean="0">
                <a:solidFill>
                  <a:srgbClr val="00B0F0"/>
                </a:solidFill>
              </a:rPr>
              <a:t>ТН</a:t>
            </a:r>
            <a:r>
              <a:rPr lang="ru-RU" b="0" i="1" dirty="0" smtClean="0">
                <a:solidFill>
                  <a:srgbClr val="FF0000"/>
                </a:solidFill>
              </a:rPr>
              <a:t>ОЕ  </a:t>
            </a:r>
            <a:r>
              <a:rPr lang="ru-RU" b="0" i="1" dirty="0" smtClean="0">
                <a:solidFill>
                  <a:srgbClr val="92D050"/>
                </a:solidFill>
              </a:rPr>
              <a:t>П</a:t>
            </a:r>
            <a:r>
              <a:rPr lang="ru-RU" b="0" i="1" dirty="0" smtClean="0">
                <a:solidFill>
                  <a:srgbClr val="FF0000"/>
                </a:solidFill>
              </a:rPr>
              <a:t>И</a:t>
            </a:r>
            <a:r>
              <a:rPr lang="ru-RU" b="0" i="1" dirty="0" smtClean="0">
                <a:solidFill>
                  <a:srgbClr val="92D050"/>
                </a:solidFill>
              </a:rPr>
              <a:t>С</a:t>
            </a:r>
            <a:r>
              <a:rPr lang="ru-RU" b="0" i="1" dirty="0" smtClean="0"/>
              <a:t>Ь</a:t>
            </a:r>
            <a:r>
              <a:rPr lang="ru-RU" b="0" i="1" dirty="0" smtClean="0">
                <a:solidFill>
                  <a:srgbClr val="00B0F0"/>
                </a:solidFill>
              </a:rPr>
              <a:t>М</a:t>
            </a:r>
            <a:r>
              <a:rPr lang="ru-RU" b="0" i="1" dirty="0" smtClean="0">
                <a:solidFill>
                  <a:srgbClr val="FF0000"/>
                </a:solidFill>
              </a:rPr>
              <a:t>О</a:t>
            </a:r>
            <a:r>
              <a:rPr lang="ru-RU" b="0" i="1" dirty="0" smtClean="0"/>
              <a:t>»</a:t>
            </a:r>
            <a:r>
              <a:rPr lang="ru-RU" b="0" dirty="0" smtClean="0"/>
              <a:t/>
            </a:r>
            <a:br>
              <a:rPr lang="ru-RU" b="0" dirty="0" smtClean="0"/>
            </a:br>
            <a:endParaRPr lang="ru-RU" b="0" dirty="0"/>
          </a:p>
        </p:txBody>
      </p:sp>
      <p:sp>
        <p:nvSpPr>
          <p:cNvPr id="19459" name="Rectangle 1"/>
          <p:cNvSpPr>
            <a:spLocks noChangeArrowheads="1"/>
          </p:cNvSpPr>
          <p:nvPr/>
        </p:nvSpPr>
        <p:spPr bwMode="auto">
          <a:xfrm>
            <a:off x="0" y="2643188"/>
            <a:ext cx="9001125" cy="1570037"/>
          </a:xfrm>
          <a:prstGeom prst="rect">
            <a:avLst/>
          </a:prstGeom>
          <a:noFill/>
          <a:ln w="9525">
            <a:noFill/>
            <a:miter lim="800000"/>
            <a:headEnd/>
            <a:tailEnd/>
          </a:ln>
        </p:spPr>
        <p:txBody>
          <a:bodyPr anchor="ctr">
            <a:spAutoFit/>
          </a:bodyPr>
          <a:lstStyle/>
          <a:p>
            <a:pPr>
              <a:tabLst>
                <a:tab pos="1276350" algn="l"/>
              </a:tabLst>
            </a:pPr>
            <a:r>
              <a:rPr lang="ru-RU" sz="4800" i="1">
                <a:solidFill>
                  <a:srgbClr val="FF0000"/>
                </a:solidFill>
                <a:latin typeface="Times New Roman" pitchFamily="18" charset="0"/>
                <a:cs typeface="Times New Roman" pitchFamily="18" charset="0"/>
              </a:rPr>
              <a:t>У О</a:t>
            </a:r>
            <a:r>
              <a:rPr lang="ru-RU" sz="4800" i="1">
                <a:solidFill>
                  <a:srgbClr val="00B0F0"/>
                </a:solidFill>
                <a:latin typeface="Times New Roman" pitchFamily="18" charset="0"/>
                <a:cs typeface="Times New Roman" pitchFamily="18" charset="0"/>
              </a:rPr>
              <a:t>П</a:t>
            </a:r>
            <a:r>
              <a:rPr lang="ru-RU" sz="4800" i="1">
                <a:solidFill>
                  <a:srgbClr val="FF0000"/>
                </a:solidFill>
                <a:latin typeface="Times New Roman" pitchFamily="18" charset="0"/>
                <a:cs typeface="Times New Roman" pitchFamily="18" charset="0"/>
              </a:rPr>
              <a:t>У</a:t>
            </a:r>
            <a:r>
              <a:rPr lang="ru-RU" sz="4800" i="1">
                <a:solidFill>
                  <a:srgbClr val="00B0F0"/>
                </a:solidFill>
                <a:latin typeface="Times New Roman" pitchFamily="18" charset="0"/>
                <a:cs typeface="Times New Roman" pitchFamily="18" charset="0"/>
              </a:rPr>
              <a:t>Ш</a:t>
            </a:r>
            <a:r>
              <a:rPr lang="ru-RU" sz="4800" i="1">
                <a:solidFill>
                  <a:srgbClr val="92D050"/>
                </a:solidFill>
                <a:latin typeface="Times New Roman" pitchFamily="18" charset="0"/>
                <a:cs typeface="Times New Roman" pitchFamily="18" charset="0"/>
              </a:rPr>
              <a:t>К</a:t>
            </a:r>
            <a:r>
              <a:rPr lang="ru-RU" sz="4800" i="1">
                <a:solidFill>
                  <a:srgbClr val="FF0000"/>
                </a:solidFill>
                <a:latin typeface="Times New Roman" pitchFamily="18" charset="0"/>
                <a:cs typeface="Times New Roman" pitchFamily="18" charset="0"/>
              </a:rPr>
              <a:t>И </a:t>
            </a:r>
            <a:r>
              <a:rPr lang="ru-RU" sz="4800" i="1">
                <a:solidFill>
                  <a:srgbClr val="00B0F0"/>
                </a:solidFill>
                <a:latin typeface="Times New Roman" pitchFamily="18" charset="0"/>
                <a:cs typeface="Times New Roman" pitchFamily="18" charset="0"/>
              </a:rPr>
              <a:t>К</a:t>
            </a:r>
            <a:r>
              <a:rPr lang="ru-RU" sz="4800" i="1">
                <a:solidFill>
                  <a:srgbClr val="FF0000"/>
                </a:solidFill>
                <a:latin typeface="Times New Roman" pitchFamily="18" charset="0"/>
                <a:cs typeface="Times New Roman" pitchFamily="18" charset="0"/>
              </a:rPr>
              <a:t>О</a:t>
            </a:r>
            <a:r>
              <a:rPr lang="ru-RU" sz="4800" i="1">
                <a:solidFill>
                  <a:srgbClr val="00B0F0"/>
                </a:solidFill>
                <a:latin typeface="Times New Roman" pitchFamily="18" charset="0"/>
                <a:cs typeface="Times New Roman" pitchFamily="18" charset="0"/>
              </a:rPr>
              <a:t>РМ</a:t>
            </a:r>
            <a:r>
              <a:rPr lang="ru-RU" sz="4800" i="1">
                <a:solidFill>
                  <a:srgbClr val="FF0000"/>
                </a:solidFill>
                <a:latin typeface="Times New Roman" pitchFamily="18" charset="0"/>
                <a:cs typeface="Times New Roman" pitchFamily="18" charset="0"/>
              </a:rPr>
              <a:t>У</a:t>
            </a:r>
            <a:r>
              <a:rPr lang="ru-RU" sz="4800" i="1">
                <a:solidFill>
                  <a:srgbClr val="00B0F0"/>
                </a:solidFill>
                <a:latin typeface="Times New Roman" pitchFamily="18" charset="0"/>
                <a:cs typeface="Times New Roman" pitchFamily="18" charset="0"/>
              </a:rPr>
              <a:t>ШК</a:t>
            </a:r>
            <a:r>
              <a:rPr lang="ru-RU" sz="4800" i="1">
                <a:solidFill>
                  <a:srgbClr val="FF0000"/>
                </a:solidFill>
                <a:latin typeface="Times New Roman" pitchFamily="18" charset="0"/>
                <a:cs typeface="Times New Roman" pitchFamily="18" charset="0"/>
              </a:rPr>
              <a:t>А </a:t>
            </a:r>
            <a:r>
              <a:rPr lang="en-US" sz="4800" i="1">
                <a:solidFill>
                  <a:srgbClr val="00B0F0"/>
                </a:solidFill>
                <a:latin typeface="Times New Roman" pitchFamily="18" charset="0"/>
                <a:cs typeface="Times New Roman" pitchFamily="18" charset="0"/>
              </a:rPr>
              <a:t>C</a:t>
            </a:r>
            <a:r>
              <a:rPr lang="ru-RU" sz="4800" i="1">
                <a:solidFill>
                  <a:srgbClr val="00B0F0"/>
                </a:solidFill>
                <a:latin typeface="Times New Roman" pitchFamily="18" charset="0"/>
                <a:cs typeface="Times New Roman" pitchFamily="18" charset="0"/>
              </a:rPr>
              <a:t> КР</a:t>
            </a:r>
            <a:r>
              <a:rPr lang="ru-RU" sz="4800" i="1">
                <a:solidFill>
                  <a:srgbClr val="FF0000"/>
                </a:solidFill>
                <a:latin typeface="Times New Roman" pitchFamily="18" charset="0"/>
                <a:cs typeface="Times New Roman" pitchFamily="18" charset="0"/>
              </a:rPr>
              <a:t>О</a:t>
            </a:r>
            <a:r>
              <a:rPr lang="ru-RU" sz="4800" i="1">
                <a:solidFill>
                  <a:srgbClr val="00B0F0"/>
                </a:solidFill>
                <a:latin typeface="Times New Roman" pitchFamily="18" charset="0"/>
                <a:cs typeface="Times New Roman" pitchFamily="18" charset="0"/>
              </a:rPr>
              <a:t>ШК</a:t>
            </a:r>
            <a:r>
              <a:rPr lang="ru-RU" sz="4800" i="1">
                <a:solidFill>
                  <a:srgbClr val="FF0000"/>
                </a:solidFill>
                <a:latin typeface="Times New Roman" pitchFamily="18" charset="0"/>
                <a:cs typeface="Times New Roman" pitchFamily="18" charset="0"/>
              </a:rPr>
              <a:t>А</a:t>
            </a:r>
            <a:r>
              <a:rPr lang="ru-RU" sz="4800" i="1">
                <a:solidFill>
                  <a:srgbClr val="92D050"/>
                </a:solidFill>
                <a:latin typeface="Times New Roman" pitchFamily="18" charset="0"/>
                <a:cs typeface="Times New Roman" pitchFamily="18" charset="0"/>
              </a:rPr>
              <a:t>М</a:t>
            </a:r>
            <a:r>
              <a:rPr lang="ru-RU" sz="4800" i="1">
                <a:solidFill>
                  <a:srgbClr val="FF0000"/>
                </a:solidFill>
                <a:latin typeface="Times New Roman" pitchFamily="18" charset="0"/>
                <a:cs typeface="Times New Roman" pitchFamily="18" charset="0"/>
              </a:rPr>
              <a:t>И</a:t>
            </a:r>
            <a:r>
              <a:rPr lang="ru-RU" sz="4800" i="1">
                <a:latin typeface="Times New Roman" pitchFamily="18" charset="0"/>
                <a:cs typeface="Times New Roman" pitchFamily="18" charset="0"/>
              </a:rPr>
              <a:t>.</a:t>
            </a:r>
            <a:endParaRPr lang="ru-RU" sz="4800" i="1"/>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85818"/>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ru-RU" dirty="0" smtClean="0">
                <a:solidFill>
                  <a:srgbClr val="FFC000"/>
                </a:solidFill>
              </a:rPr>
              <a:t>МЕТОДИЧЕСКИЕ РЕКОМЕНДАЦИИ</a:t>
            </a:r>
            <a:br>
              <a:rPr lang="ru-RU" dirty="0" smtClean="0">
                <a:solidFill>
                  <a:srgbClr val="FFC000"/>
                </a:solidFill>
              </a:rPr>
            </a:br>
            <a:r>
              <a:rPr lang="ru-RU" dirty="0" smtClean="0"/>
              <a:t> </a:t>
            </a:r>
            <a:br>
              <a:rPr lang="ru-RU" dirty="0" smtClean="0"/>
            </a:br>
            <a:endParaRPr lang="ru-RU" dirty="0"/>
          </a:p>
        </p:txBody>
      </p:sp>
      <p:sp>
        <p:nvSpPr>
          <p:cNvPr id="20483" name="Rectangle 2"/>
          <p:cNvSpPr>
            <a:spLocks noChangeArrowheads="1"/>
          </p:cNvSpPr>
          <p:nvPr/>
        </p:nvSpPr>
        <p:spPr bwMode="auto">
          <a:xfrm>
            <a:off x="142875" y="1071563"/>
            <a:ext cx="6732588" cy="4800600"/>
          </a:xfrm>
          <a:prstGeom prst="rect">
            <a:avLst/>
          </a:prstGeom>
          <a:noFill/>
          <a:ln w="9525">
            <a:noFill/>
            <a:miter lim="800000"/>
            <a:headEnd/>
            <a:tailEnd/>
          </a:ln>
        </p:spPr>
        <p:txBody>
          <a:bodyPr wrap="none" anchor="ctr">
            <a:spAutoFit/>
          </a:bodyPr>
          <a:lstStyle/>
          <a:p>
            <a:pPr lvl="1" eaLnBrk="0" hangingPunct="0">
              <a:buFontTx/>
              <a:buBlip>
                <a:blip r:embed="rId2"/>
              </a:buBlip>
            </a:pPr>
            <a:r>
              <a:rPr lang="ru-RU" b="1">
                <a:latin typeface="Times New Roman" pitchFamily="18" charset="0"/>
                <a:cs typeface="Times New Roman" pitchFamily="18" charset="0"/>
              </a:rPr>
              <a:t>ОБЪЯСНЕНИЕ ЛЕКСИЧЕСКОГО ЗНАЧЕНИЯ СЛОВА</a:t>
            </a:r>
            <a:endParaRPr lang="ru-RU"/>
          </a:p>
          <a:p>
            <a:pPr lvl="1" eaLnBrk="0" hangingPunct="0">
              <a:buFontTx/>
              <a:buBlip>
                <a:blip r:embed="rId2"/>
              </a:buBlip>
            </a:pPr>
            <a:r>
              <a:rPr lang="ru-RU" b="1">
                <a:latin typeface="Times New Roman" pitchFamily="18" charset="0"/>
                <a:cs typeface="Times New Roman" pitchFamily="18" charset="0"/>
              </a:rPr>
              <a:t>ПРАВИЛЬНОЕ НАЗВАНИЕ ОРФОГРАММЫ</a:t>
            </a:r>
            <a:endParaRPr lang="ru-RU"/>
          </a:p>
          <a:p>
            <a:pPr lvl="1" eaLnBrk="0" hangingPunct="0">
              <a:buFontTx/>
              <a:buBlip>
                <a:blip r:embed="rId2"/>
              </a:buBlip>
            </a:pPr>
            <a:r>
              <a:rPr lang="ru-RU" b="1">
                <a:latin typeface="Times New Roman" pitchFamily="18" charset="0"/>
                <a:cs typeface="Times New Roman" pitchFamily="18" charset="0"/>
              </a:rPr>
              <a:t>ЗВУКОВОЙ АНАЛИЗ</a:t>
            </a:r>
            <a:endParaRPr lang="ru-RU"/>
          </a:p>
          <a:p>
            <a:pPr lvl="1" eaLnBrk="0" hangingPunct="0">
              <a:buFontTx/>
              <a:buBlip>
                <a:blip r:embed="rId2"/>
              </a:buBlip>
            </a:pPr>
            <a:r>
              <a:rPr lang="ru-RU" b="1">
                <a:latin typeface="Times New Roman" pitchFamily="18" charset="0"/>
                <a:cs typeface="Times New Roman" pitchFamily="18" charset="0"/>
              </a:rPr>
              <a:t>КОМЕНТИРОВАННОЕ ПИСЬМО</a:t>
            </a:r>
            <a:endParaRPr lang="ru-RU"/>
          </a:p>
          <a:p>
            <a:pPr lvl="1" eaLnBrk="0" hangingPunct="0">
              <a:buFontTx/>
              <a:buBlip>
                <a:blip r:embed="rId2"/>
              </a:buBlip>
            </a:pPr>
            <a:r>
              <a:rPr lang="ru-RU" b="1">
                <a:latin typeface="Times New Roman" pitchFamily="18" charset="0"/>
                <a:cs typeface="Times New Roman" pitchFamily="18" charset="0"/>
              </a:rPr>
              <a:t>ПИСЬМО С ПРОГОВАРИВАНИЕМ</a:t>
            </a:r>
            <a:endParaRPr lang="ru-RU"/>
          </a:p>
          <a:p>
            <a:pPr lvl="1" eaLnBrk="0" hangingPunct="0">
              <a:buFontTx/>
              <a:buBlip>
                <a:blip r:embed="rId2"/>
              </a:buBlip>
            </a:pPr>
            <a:r>
              <a:rPr lang="ru-RU" b="1">
                <a:latin typeface="Times New Roman" pitchFamily="18" charset="0"/>
                <a:cs typeface="Times New Roman" pitchFamily="18" charset="0"/>
              </a:rPr>
              <a:t>ЗРИТЕЛЬНЫЙ ДИКТАНТ</a:t>
            </a:r>
            <a:endParaRPr lang="ru-RU"/>
          </a:p>
          <a:p>
            <a:pPr lvl="1" eaLnBrk="0" hangingPunct="0">
              <a:buFontTx/>
              <a:buBlip>
                <a:blip r:embed="rId2"/>
              </a:buBlip>
            </a:pPr>
            <a:r>
              <a:rPr lang="ru-RU" b="1">
                <a:latin typeface="Times New Roman" pitchFamily="18" charset="0"/>
                <a:cs typeface="Times New Roman" pitchFamily="18" charset="0"/>
              </a:rPr>
              <a:t>ДИКТАНТ «ПРОВЕРЬ СЕБЯ»</a:t>
            </a:r>
            <a:endParaRPr lang="ru-RU"/>
          </a:p>
          <a:p>
            <a:pPr lvl="1" eaLnBrk="0" hangingPunct="0">
              <a:buFontTx/>
              <a:buBlip>
                <a:blip r:embed="rId2"/>
              </a:buBlip>
            </a:pPr>
            <a:r>
              <a:rPr lang="ru-RU" b="1">
                <a:latin typeface="Times New Roman" pitchFamily="18" charset="0"/>
                <a:cs typeface="Times New Roman" pitchFamily="18" charset="0"/>
              </a:rPr>
              <a:t>СПИСЫВАНИЕ</a:t>
            </a:r>
            <a:endParaRPr lang="ru-RU"/>
          </a:p>
          <a:p>
            <a:pPr lvl="1" eaLnBrk="0" hangingPunct="0">
              <a:buFontTx/>
              <a:buBlip>
                <a:blip r:embed="rId2"/>
              </a:buBlip>
            </a:pPr>
            <a:r>
              <a:rPr lang="ru-RU" b="1">
                <a:latin typeface="Times New Roman" pitchFamily="18" charset="0"/>
                <a:cs typeface="Times New Roman" pitchFamily="18" charset="0"/>
              </a:rPr>
              <a:t>РАБОТА НАД ОШИБКАМИ</a:t>
            </a:r>
            <a:endParaRPr lang="ru-RU"/>
          </a:p>
          <a:p>
            <a:pPr lvl="1" eaLnBrk="0" hangingPunct="0">
              <a:buFontTx/>
              <a:buBlip>
                <a:blip r:embed="rId2"/>
              </a:buBlip>
            </a:pPr>
            <a:r>
              <a:rPr lang="ru-RU" b="1">
                <a:latin typeface="Times New Roman" pitchFamily="18" charset="0"/>
                <a:cs typeface="Times New Roman" pitchFamily="18" charset="0"/>
              </a:rPr>
              <a:t>«СЕКРЕТ ПИСЬМА ЗЕЛЕНОЙ ПАСТОЙ»</a:t>
            </a:r>
            <a:endParaRPr lang="ru-RU"/>
          </a:p>
          <a:p>
            <a:pPr lvl="1" eaLnBrk="0" hangingPunct="0">
              <a:buFontTx/>
              <a:buBlip>
                <a:blip r:embed="rId2"/>
              </a:buBlip>
            </a:pPr>
            <a:r>
              <a:rPr lang="ru-RU" b="1">
                <a:latin typeface="Times New Roman" pitchFamily="18" charset="0"/>
                <a:cs typeface="Times New Roman" pitchFamily="18" charset="0"/>
              </a:rPr>
              <a:t>СЛОВАРИК</a:t>
            </a:r>
            <a:endParaRPr lang="ru-RU"/>
          </a:p>
          <a:p>
            <a:pPr lvl="1">
              <a:buFontTx/>
              <a:buBlip>
                <a:blip r:embed="rId2"/>
              </a:buBlip>
            </a:pPr>
            <a:r>
              <a:rPr lang="ru-RU" b="1">
                <a:latin typeface="Times New Roman" pitchFamily="18" charset="0"/>
                <a:cs typeface="Times New Roman" pitchFamily="18" charset="0"/>
              </a:rPr>
              <a:t>ГРАММАТИЧЕСКИЕ СКАЗКИ</a:t>
            </a:r>
            <a:endParaRPr lang="en-US" b="1">
              <a:latin typeface="Times New Roman" pitchFamily="18" charset="0"/>
              <a:cs typeface="Times New Roman" pitchFamily="18" charset="0"/>
            </a:endParaRPr>
          </a:p>
          <a:p>
            <a:pPr lvl="1">
              <a:buFontTx/>
              <a:buBlip>
                <a:blip r:embed="rId2"/>
              </a:buBlip>
            </a:pPr>
            <a:r>
              <a:rPr lang="ru-RU" b="1">
                <a:latin typeface="Times New Roman" pitchFamily="18" charset="0"/>
                <a:cs typeface="Times New Roman" pitchFamily="18" charset="0"/>
              </a:rPr>
              <a:t>МЕТОД «АССОСИАЦИЙ»</a:t>
            </a:r>
          </a:p>
          <a:p>
            <a:pPr lvl="1">
              <a:buFontTx/>
              <a:buBlip>
                <a:blip r:embed="rId2"/>
              </a:buBlip>
            </a:pPr>
            <a:r>
              <a:rPr lang="ru-RU" b="1">
                <a:latin typeface="Times New Roman" pitchFamily="18" charset="0"/>
                <a:cs typeface="Times New Roman" pitchFamily="18" charset="0"/>
              </a:rPr>
              <a:t>«ЦВЕТНОЕ ПИСЬМО</a:t>
            </a:r>
          </a:p>
          <a:p>
            <a:pPr lvl="1">
              <a:buFontTx/>
              <a:buBlip>
                <a:blip r:embed="rId2"/>
              </a:buBlip>
            </a:pPr>
            <a:r>
              <a:rPr lang="ru-RU" b="1">
                <a:latin typeface="Times New Roman" pitchFamily="18" charset="0"/>
                <a:cs typeface="Times New Roman" pitchFamily="18" charset="0"/>
              </a:rPr>
              <a:t>АЛГОРИТМ ЗАУЧИВАНИЯ</a:t>
            </a:r>
          </a:p>
          <a:p>
            <a:pPr lvl="1">
              <a:buFontTx/>
              <a:buBlip>
                <a:blip r:embed="rId2"/>
              </a:buBlip>
            </a:pPr>
            <a:endParaRPr lang="ru-RU"/>
          </a:p>
          <a:p>
            <a:pPr indent="457200" eaLnBrk="0" hangingPunct="0"/>
            <a:r>
              <a:rPr lang="ru-RU">
                <a:cs typeface="Times New Roman" pitchFamily="18" charset="0"/>
              </a:rPr>
              <a:t>    </a:t>
            </a:r>
            <a:endParaRPr lang="ru-RU"/>
          </a:p>
        </p:txBody>
      </p:sp>
      <p:pic>
        <p:nvPicPr>
          <p:cNvPr id="2048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929063"/>
            <a:ext cx="4071937" cy="2825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sz="2400" dirty="0" smtClean="0">
                <a:latin typeface="Times New Roman" pitchFamily="18" charset="0"/>
                <a:cs typeface="Times New Roman" pitchFamily="18" charset="0"/>
              </a:rPr>
              <a:t>СРАВНИТЕЛЬНЫЙ АНАЛИЗ  ОШИБОК</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ВХОДЯЩИЙ ДИКТАНТ)</a:t>
            </a:r>
            <a:endParaRPr lang="ru-RU" sz="2400" dirty="0">
              <a:latin typeface="Times New Roman" pitchFamily="18" charset="0"/>
              <a:cs typeface="Times New Roman" pitchFamily="18" charset="0"/>
            </a:endParaRPr>
          </a:p>
        </p:txBody>
      </p:sp>
      <p:graphicFrame>
        <p:nvGraphicFramePr>
          <p:cNvPr id="1026" name="Диаграмма 2"/>
          <p:cNvGraphicFramePr>
            <a:graphicFrameLocks/>
          </p:cNvGraphicFramePr>
          <p:nvPr/>
        </p:nvGraphicFramePr>
        <p:xfrm>
          <a:off x="1071563" y="1428750"/>
          <a:ext cx="7643812" cy="4429125"/>
        </p:xfrm>
        <a:graphic>
          <a:graphicData uri="http://schemas.openxmlformats.org/presentationml/2006/ole">
            <mc:AlternateContent xmlns:mc="http://schemas.openxmlformats.org/markup-compatibility/2006">
              <mc:Choice xmlns:v="urn:schemas-microsoft-com:vml" Requires="v">
                <p:oleObj spid="_x0000_s1027" r:id="rId4" imgW="7645047" imgH="4432176" progId="Excel.Chart.8">
                  <p:embed/>
                </p:oleObj>
              </mc:Choice>
              <mc:Fallback>
                <p:oleObj r:id="rId4" imgW="7645047" imgH="4432176" progId="Excel.Chart.8">
                  <p:embed/>
                  <p:pic>
                    <p:nvPicPr>
                      <p:cNvPr id="0" name="Диаграмма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428750"/>
                        <a:ext cx="7643812" cy="442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85750" y="714375"/>
            <a:ext cx="8643938" cy="8648700"/>
          </a:xfrm>
          <a:prstGeom prst="rect">
            <a:avLst/>
          </a:prstGeom>
          <a:noFill/>
          <a:ln w="9525">
            <a:noFill/>
            <a:miter lim="800000"/>
            <a:headEnd/>
            <a:tailEnd/>
          </a:ln>
          <a:effectLst/>
        </p:spPr>
        <p:txBody>
          <a:bodyPr anchor="ctr">
            <a:spAutoFit/>
          </a:bodyPr>
          <a:lstStyle/>
          <a:p>
            <a:pPr algn="ctr">
              <a:tabLst>
                <a:tab pos="1276350" algn="l"/>
              </a:tabLst>
              <a:defRPr/>
            </a:pPr>
            <a:r>
              <a:rPr lang="ru-RU" sz="2000" b="1" dirty="0">
                <a:solidFill>
                  <a:srgbClr val="B54A10"/>
                </a:solidFill>
                <a:effectLst>
                  <a:outerShdw blurRad="38100" dist="38100" dir="2700000" algn="tl">
                    <a:srgbClr val="C0C0C0"/>
                  </a:outerShdw>
                </a:effectLst>
                <a:latin typeface="Times New Roman" pitchFamily="18" charset="0"/>
                <a:cs typeface="Times New Roman" pitchFamily="18" charset="0"/>
              </a:rPr>
              <a:t>ПОБЕДИТЕЛИ РАЙОННЫХ ОЛИМПИАД ПО РУССКОМУ ЯЗЫКУ</a:t>
            </a:r>
          </a:p>
          <a:p>
            <a:pPr algn="ct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000" b="1" dirty="0">
                <a:solidFill>
                  <a:srgbClr val="002060"/>
                </a:solidFill>
                <a:latin typeface="Times New Roman" pitchFamily="18" charset="0"/>
                <a:cs typeface="Times New Roman" pitchFamily="18" charset="0"/>
              </a:rPr>
              <a:t>1997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ЛЫСЮК  КСЕНИЯ- </a:t>
            </a:r>
            <a:r>
              <a:rPr lang="ru-RU" sz="2000" b="1" dirty="0">
                <a:solidFill>
                  <a:srgbClr val="B54A10"/>
                </a:solidFill>
                <a:latin typeface="Times New Roman" pitchFamily="18" charset="0"/>
                <a:cs typeface="Times New Roman" pitchFamily="18" charset="0"/>
              </a:rPr>
              <a:t>1 МЕСТО</a:t>
            </a:r>
          </a:p>
          <a:p>
            <a:pP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000" b="1" dirty="0">
                <a:solidFill>
                  <a:srgbClr val="002060"/>
                </a:solidFill>
                <a:latin typeface="Times New Roman" pitchFamily="18" charset="0"/>
                <a:cs typeface="Times New Roman" pitchFamily="18" charset="0"/>
              </a:rPr>
              <a:t>2000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КАДЬКАЛО  КСЕНИЯ – </a:t>
            </a:r>
            <a:r>
              <a:rPr lang="ru-RU" sz="2000" b="1" dirty="0">
                <a:solidFill>
                  <a:srgbClr val="C00000"/>
                </a:solidFill>
                <a:latin typeface="Times New Roman" pitchFamily="18" charset="0"/>
                <a:cs typeface="Times New Roman" pitchFamily="18" charset="0"/>
              </a:rPr>
              <a:t>2 МЕСТО</a:t>
            </a:r>
          </a:p>
          <a:p>
            <a:pPr>
              <a:tabLst>
                <a:tab pos="1276350" algn="l"/>
              </a:tabLst>
              <a:defRPr/>
            </a:pPr>
            <a:endParaRPr lang="ru-RU" sz="2000" dirty="0">
              <a:solidFill>
                <a:srgbClr val="B54A10"/>
              </a:solidFill>
              <a:effectLst>
                <a:outerShdw blurRad="38100" dist="38100" dir="2700000" algn="tl">
                  <a:srgbClr val="000000">
                    <a:alpha val="43137"/>
                  </a:srgbClr>
                </a:outerShdw>
              </a:effectLst>
              <a:latin typeface="Times New Roman" pitchFamily="18" charset="0"/>
              <a:cs typeface="Times New Roman" pitchFamily="18" charset="0"/>
            </a:endParaRPr>
          </a:p>
          <a:p>
            <a:pPr>
              <a:tabLst>
                <a:tab pos="1276350" algn="l"/>
              </a:tabLst>
              <a:defRPr/>
            </a:pPr>
            <a:r>
              <a:rPr lang="ru-RU" sz="2000" b="1" dirty="0">
                <a:solidFill>
                  <a:srgbClr val="002060"/>
                </a:solidFill>
                <a:latin typeface="Times New Roman" pitchFamily="18" charset="0"/>
                <a:cs typeface="Times New Roman" pitchFamily="18" charset="0"/>
              </a:rPr>
              <a:t>2004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НАЗВАНОВ  АЛЕКСЕЙ – </a:t>
            </a:r>
            <a:r>
              <a:rPr lang="ru-RU" sz="2000" b="1" dirty="0">
                <a:solidFill>
                  <a:srgbClr val="B54A10"/>
                </a:solidFill>
                <a:latin typeface="Times New Roman" pitchFamily="18" charset="0"/>
                <a:cs typeface="Times New Roman" pitchFamily="18" charset="0"/>
              </a:rPr>
              <a:t>3 МЕСТО</a:t>
            </a:r>
          </a:p>
          <a:p>
            <a:pP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000" b="1" dirty="0">
                <a:solidFill>
                  <a:srgbClr val="002060"/>
                </a:solidFill>
                <a:latin typeface="Times New Roman" pitchFamily="18" charset="0"/>
                <a:cs typeface="Times New Roman" pitchFamily="18" charset="0"/>
              </a:rPr>
              <a:t>2008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ГОЛИНАТАЯ  ЕЛИЗАВЕТА – </a:t>
            </a:r>
            <a:r>
              <a:rPr lang="ru-RU" sz="2000" b="1" dirty="0">
                <a:solidFill>
                  <a:srgbClr val="B54A10"/>
                </a:solidFill>
                <a:latin typeface="Times New Roman" pitchFamily="18" charset="0"/>
                <a:cs typeface="Times New Roman" pitchFamily="18" charset="0"/>
              </a:rPr>
              <a:t>1 МЕСТО</a:t>
            </a:r>
          </a:p>
          <a:p>
            <a:pPr>
              <a:tabLst>
                <a:tab pos="1276350" algn="l"/>
              </a:tabLst>
              <a:defRPr/>
            </a:pPr>
            <a:r>
              <a:rPr lang="ru-RU" sz="2000" dirty="0">
                <a:solidFill>
                  <a:srgbClr val="B54A10"/>
                </a:solidFill>
                <a:effectLst>
                  <a:outerShdw blurRad="38100" dist="38100" dir="2700000" algn="tl">
                    <a:srgbClr val="C0C0C0"/>
                  </a:outerShdw>
                </a:effectLst>
                <a:latin typeface="Times New Roman" pitchFamily="18" charset="0"/>
                <a:cs typeface="Times New Roman" pitchFamily="18" charset="0"/>
              </a:rPr>
              <a:t>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СЫЧЕВА  ВАРВАРА –</a:t>
            </a:r>
            <a:r>
              <a:rPr lang="ru-RU" sz="2000" dirty="0">
                <a:solidFill>
                  <a:srgbClr val="B54A10"/>
                </a:solidFill>
                <a:effectLst>
                  <a:outerShdw blurRad="38100" dist="38100" dir="2700000" algn="tl">
                    <a:srgbClr val="C0C0C0"/>
                  </a:outerShdw>
                </a:effectLst>
                <a:latin typeface="Times New Roman" pitchFamily="18" charset="0"/>
                <a:cs typeface="Times New Roman" pitchFamily="18" charset="0"/>
              </a:rPr>
              <a:t> </a:t>
            </a:r>
            <a:r>
              <a:rPr lang="en-US" sz="2000" b="1" dirty="0">
                <a:solidFill>
                  <a:srgbClr val="B54A10"/>
                </a:solidFill>
                <a:latin typeface="Times New Roman" pitchFamily="18" charset="0"/>
                <a:cs typeface="Times New Roman" pitchFamily="18" charset="0"/>
              </a:rPr>
              <a:t>2</a:t>
            </a:r>
            <a:r>
              <a:rPr lang="ru-RU" sz="2000" b="1" dirty="0">
                <a:solidFill>
                  <a:srgbClr val="B54A10"/>
                </a:solidFill>
                <a:latin typeface="Times New Roman" pitchFamily="18" charset="0"/>
                <a:cs typeface="Times New Roman" pitchFamily="18" charset="0"/>
              </a:rPr>
              <a:t> МЕСТО</a:t>
            </a:r>
          </a:p>
          <a:p>
            <a:pP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800" dirty="0">
                <a:solidFill>
                  <a:srgbClr val="B54A10"/>
                </a:solidFill>
                <a:effectLst>
                  <a:outerShdw blurRad="38100" dist="38100" dir="2700000" algn="tl">
                    <a:srgbClr val="C0C0C0"/>
                  </a:outerShdw>
                </a:effectLst>
                <a:latin typeface="Times New Roman" pitchFamily="18" charset="0"/>
                <a:cs typeface="Times New Roman" pitchFamily="18" charset="0"/>
              </a:rPr>
              <a:t>  </a:t>
            </a: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p:txBody>
      </p:sp>
      <p:pic>
        <p:nvPicPr>
          <p:cNvPr id="21507" name="Picture 2" descr="C:\Documents and Settings\Администратор\Мои документы\Мои рисунки\File00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9272">
            <a:off x="657225" y="4137025"/>
            <a:ext cx="1509713" cy="2206625"/>
          </a:xfrm>
          <a:prstGeom prst="rect">
            <a:avLst/>
          </a:prstGeom>
          <a:noFill/>
          <a:ln w="9525">
            <a:noFill/>
            <a:miter lim="800000"/>
            <a:headEnd/>
            <a:tailEnd/>
          </a:ln>
        </p:spPr>
      </p:pic>
      <p:pic>
        <p:nvPicPr>
          <p:cNvPr id="21508" name="Picture 3" descr="C:\Documents and Settings\Администратор\Мои документы\Мои рисунки\File0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67858">
            <a:off x="2011363" y="3959225"/>
            <a:ext cx="1666875" cy="2373313"/>
          </a:xfrm>
          <a:prstGeom prst="rect">
            <a:avLst/>
          </a:prstGeom>
          <a:noFill/>
          <a:ln w="9525">
            <a:noFill/>
            <a:miter lim="800000"/>
            <a:headEnd/>
            <a:tailEnd/>
          </a:ln>
        </p:spPr>
      </p:pic>
      <p:pic>
        <p:nvPicPr>
          <p:cNvPr id="21509" name="Picture 4" descr="C:\Documents and Settings\Администратор\Мои документы\Мои рисунки\File00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0438" y="4286250"/>
            <a:ext cx="1508125" cy="2214563"/>
          </a:xfrm>
          <a:prstGeom prst="rect">
            <a:avLst/>
          </a:prstGeom>
          <a:noFill/>
          <a:ln w="9525">
            <a:noFill/>
            <a:miter lim="800000"/>
            <a:headEnd/>
            <a:tailEnd/>
          </a:ln>
        </p:spPr>
      </p:pic>
      <p:pic>
        <p:nvPicPr>
          <p:cNvPr id="21510" name="Picture 5" descr="C:\Documents and Settings\Администратор\Мои документы\Мои рисунки\File000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460332">
            <a:off x="4752975" y="3854450"/>
            <a:ext cx="1482725" cy="2295525"/>
          </a:xfrm>
          <a:prstGeom prst="rect">
            <a:avLst/>
          </a:prstGeom>
          <a:noFill/>
          <a:ln w="9525">
            <a:noFill/>
            <a:miter lim="800000"/>
            <a:headEnd/>
            <a:tailEnd/>
          </a:ln>
        </p:spPr>
      </p:pic>
      <p:pic>
        <p:nvPicPr>
          <p:cNvPr id="21511" name="Picture 6" descr="C:\Documents and Settings\Администратор\Мои документы\Мои рисунки\File00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201744">
            <a:off x="5862638" y="4535488"/>
            <a:ext cx="1379537" cy="1938337"/>
          </a:xfrm>
          <a:prstGeom prst="rect">
            <a:avLst/>
          </a:prstGeom>
          <a:noFill/>
          <a:ln w="9525">
            <a:noFill/>
            <a:miter lim="800000"/>
            <a:headEnd/>
            <a:tailEnd/>
          </a:ln>
        </p:spPr>
      </p:pic>
      <p:pic>
        <p:nvPicPr>
          <p:cNvPr id="21512" name="Picture 7" descr="C:\Documents and Settings\Администратор\Мои документы\Мои рисунки\File000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893226">
            <a:off x="7069138" y="3946525"/>
            <a:ext cx="1462087" cy="20415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52"/>
            <a:ext cx="7086592" cy="1071570"/>
          </a:xfrm>
        </p:spPr>
        <p:txBody>
          <a:bodyPr/>
          <a:lstStyle/>
          <a:p>
            <a:pPr eaLnBrk="1" fontAlgn="auto" hangingPunct="1">
              <a:spcAft>
                <a:spcPts val="0"/>
              </a:spcAft>
              <a:defRPr/>
            </a:pPr>
            <a:r>
              <a:rPr lang="ru-RU" sz="2400" dirty="0" smtClean="0"/>
              <a:t>                 </a:t>
            </a:r>
            <a:r>
              <a:rPr lang="ru-RU" sz="2400" i="1" dirty="0" smtClean="0">
                <a:solidFill>
                  <a:srgbClr val="C00000"/>
                </a:solidFill>
                <a:effectLst/>
              </a:rPr>
              <a:t>Человека мастером делают те, </a:t>
            </a:r>
            <a:br>
              <a:rPr lang="ru-RU" sz="2400" i="1" dirty="0" smtClean="0">
                <a:solidFill>
                  <a:srgbClr val="C00000"/>
                </a:solidFill>
                <a:effectLst/>
              </a:rPr>
            </a:br>
            <a:r>
              <a:rPr lang="ru-RU" sz="2400" i="1" dirty="0" smtClean="0">
                <a:solidFill>
                  <a:srgbClr val="C00000"/>
                </a:solidFill>
                <a:effectLst/>
              </a:rPr>
              <a:t>                                    кто его окружает.</a:t>
            </a:r>
            <a:endParaRPr lang="ru-RU" sz="2400" i="1" dirty="0">
              <a:solidFill>
                <a:srgbClr val="C00000"/>
              </a:solidFill>
              <a:effectLst/>
            </a:endParaRPr>
          </a:p>
        </p:txBody>
      </p:sp>
      <p:pic>
        <p:nvPicPr>
          <p:cNvPr id="2253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55197">
            <a:off x="5535613" y="1371600"/>
            <a:ext cx="3359150" cy="2351088"/>
          </a:xfrm>
          <a:prstGeom prst="rect">
            <a:avLst/>
          </a:prstGeom>
          <a:noFill/>
          <a:ln w="9525">
            <a:noFill/>
            <a:miter lim="800000"/>
            <a:headEnd/>
            <a:tailEnd/>
          </a:ln>
        </p:spPr>
      </p:pic>
      <p:pic>
        <p:nvPicPr>
          <p:cNvPr id="2253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3000375"/>
            <a:ext cx="2214563" cy="3225800"/>
          </a:xfrm>
          <a:prstGeom prst="rect">
            <a:avLst/>
          </a:prstGeom>
          <a:noFill/>
          <a:ln w="9525">
            <a:noFill/>
            <a:miter lim="800000"/>
            <a:headEnd/>
            <a:tailEnd/>
          </a:ln>
        </p:spPr>
      </p:pic>
      <p:sp>
        <p:nvSpPr>
          <p:cNvPr id="22533" name="Прямоугольник 7"/>
          <p:cNvSpPr>
            <a:spLocks noChangeArrowheads="1"/>
          </p:cNvSpPr>
          <p:nvPr/>
        </p:nvSpPr>
        <p:spPr bwMode="auto">
          <a:xfrm>
            <a:off x="4572000" y="6286500"/>
            <a:ext cx="4121150" cy="369888"/>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Мои сестрицы – педагоги-мастерицы</a:t>
            </a:r>
            <a:endParaRPr lang="ru-RU" sz="1200"/>
          </a:p>
        </p:txBody>
      </p:sp>
      <p:pic>
        <p:nvPicPr>
          <p:cNvPr id="22534"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333586">
            <a:off x="1053306" y="732632"/>
            <a:ext cx="2465387" cy="3714750"/>
          </a:xfrm>
          <a:prstGeom prst="rect">
            <a:avLst/>
          </a:prstGeom>
          <a:noFill/>
          <a:ln w="9525">
            <a:noFill/>
            <a:miter lim="800000"/>
            <a:headEnd/>
            <a:tailEnd/>
          </a:ln>
        </p:spPr>
      </p:pic>
      <p:sp>
        <p:nvSpPr>
          <p:cNvPr id="22535" name="Прямоугольник 10"/>
          <p:cNvSpPr>
            <a:spLocks noChangeArrowheads="1"/>
          </p:cNvSpPr>
          <p:nvPr/>
        </p:nvSpPr>
        <p:spPr bwMode="auto">
          <a:xfrm>
            <a:off x="428625" y="4357688"/>
            <a:ext cx="4572000" cy="923925"/>
          </a:xfrm>
          <a:prstGeom prst="rect">
            <a:avLst/>
          </a:prstGeom>
          <a:noFill/>
          <a:ln w="9525">
            <a:noFill/>
            <a:miter lim="800000"/>
            <a:headEnd/>
            <a:tailEnd/>
          </a:ln>
        </p:spPr>
        <p:txBody>
          <a:bodyPr>
            <a:spAutoFit/>
          </a:bodyPr>
          <a:lstStyle/>
          <a:p>
            <a:pPr>
              <a:tabLst>
                <a:tab pos="733425" algn="l"/>
              </a:tabLst>
            </a:pPr>
            <a:r>
              <a:rPr lang="ru-RU" b="1">
                <a:latin typeface="Times New Roman" pitchFamily="18" charset="0"/>
                <a:cs typeface="Times New Roman" pitchFamily="18" charset="0"/>
              </a:rPr>
              <a:t>Моя любимая семья.</a:t>
            </a:r>
            <a:endParaRPr lang="ru-RU" sz="800"/>
          </a:p>
          <a:p>
            <a:pPr eaLnBrk="0" hangingPunct="0">
              <a:tabLst>
                <a:tab pos="733425" algn="l"/>
              </a:tabLst>
            </a:pPr>
            <a:r>
              <a:rPr lang="ru-RU" b="1">
                <a:latin typeface="Times New Roman" pitchFamily="18" charset="0"/>
                <a:cs typeface="Times New Roman" pitchFamily="18" charset="0"/>
              </a:rPr>
              <a:t>Педагоги – мама, тетушка,</a:t>
            </a:r>
            <a:endParaRPr lang="ru-RU" sz="800"/>
          </a:p>
          <a:p>
            <a:pPr eaLnBrk="0" hangingPunct="0">
              <a:tabLst>
                <a:tab pos="733425" algn="l"/>
              </a:tabLst>
            </a:pPr>
            <a:r>
              <a:rPr lang="ru-RU" b="1">
                <a:latin typeface="Times New Roman" pitchFamily="18" charset="0"/>
                <a:cs typeface="Times New Roman" pitchFamily="18" charset="0"/>
              </a:rPr>
              <a:t>сестренка, я.</a:t>
            </a:r>
            <a:endParaRPr lang="ru-RU" sz="120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dirty="0"/>
          </a:p>
        </p:txBody>
      </p:sp>
      <p:pic>
        <p:nvPicPr>
          <p:cNvPr id="2355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563" y="142875"/>
            <a:ext cx="6394450" cy="1400175"/>
          </a:xfrm>
          <a:prstGeom prst="rect">
            <a:avLst/>
          </a:prstGeom>
          <a:noFill/>
          <a:ln w="9525">
            <a:noFill/>
            <a:miter lim="800000"/>
            <a:headEnd/>
            <a:tailEnd/>
          </a:ln>
        </p:spPr>
      </p:pic>
      <p:pic>
        <p:nvPicPr>
          <p:cNvPr id="2355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3188" y="3929063"/>
            <a:ext cx="6257925" cy="781050"/>
          </a:xfrm>
          <a:prstGeom prst="rect">
            <a:avLst/>
          </a:prstGeom>
          <a:noFill/>
          <a:ln w="9525">
            <a:noFill/>
            <a:miter lim="800000"/>
            <a:headEnd/>
            <a:tailEnd/>
          </a:ln>
        </p:spPr>
      </p:pic>
      <p:pic>
        <p:nvPicPr>
          <p:cNvPr id="2355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7813" y="1643063"/>
            <a:ext cx="3643312" cy="1144587"/>
          </a:xfrm>
          <a:prstGeom prst="rect">
            <a:avLst/>
          </a:prstGeom>
          <a:noFill/>
          <a:ln w="9525">
            <a:noFill/>
            <a:miter lim="800000"/>
            <a:headEnd/>
            <a:tailEnd/>
          </a:ln>
        </p:spPr>
      </p:pic>
      <p:pic>
        <p:nvPicPr>
          <p:cNvPr id="2355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7875" y="2714625"/>
            <a:ext cx="2533650" cy="1009650"/>
          </a:xfrm>
          <a:prstGeom prst="rect">
            <a:avLst/>
          </a:prstGeom>
          <a:noFill/>
          <a:ln w="9525">
            <a:noFill/>
            <a:miter lim="800000"/>
            <a:headEnd/>
            <a:tailEnd/>
          </a:ln>
        </p:spPr>
      </p:pic>
      <p:pic>
        <p:nvPicPr>
          <p:cNvPr id="2355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1013" y="3619500"/>
            <a:ext cx="1066800" cy="1171575"/>
          </a:xfrm>
          <a:prstGeom prst="rect">
            <a:avLst/>
          </a:prstGeom>
          <a:noFill/>
          <a:ln w="9525">
            <a:noFill/>
            <a:miter lim="800000"/>
            <a:headEnd/>
            <a:tailEnd/>
          </a:ln>
        </p:spPr>
      </p:pic>
      <p:pic>
        <p:nvPicPr>
          <p:cNvPr id="23560"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0" y="5000625"/>
            <a:ext cx="6286500" cy="1233488"/>
          </a:xfrm>
          <a:prstGeom prst="rect">
            <a:avLst/>
          </a:prstGeom>
          <a:noFill/>
          <a:ln w="9525">
            <a:noFill/>
            <a:miter lim="800000"/>
            <a:headEnd/>
            <a:tailEnd/>
          </a:ln>
        </p:spPr>
      </p:pic>
      <p:sp>
        <p:nvSpPr>
          <p:cNvPr id="32777" name="Rectangle 9"/>
          <p:cNvSpPr>
            <a:spLocks noChangeArrowheads="1"/>
          </p:cNvSpPr>
          <p:nvPr/>
        </p:nvSpPr>
        <p:spPr bwMode="auto">
          <a:xfrm>
            <a:off x="0" y="2143125"/>
            <a:ext cx="9144000" cy="1384300"/>
          </a:xfrm>
          <a:prstGeom prst="rect">
            <a:avLst/>
          </a:prstGeom>
          <a:noFill/>
          <a:ln w="9525">
            <a:noFill/>
            <a:miter lim="800000"/>
            <a:headEnd/>
            <a:tailEnd/>
          </a:ln>
          <a:effectLst/>
        </p:spPr>
        <p:txBody>
          <a:bodyPr anchor="ctr">
            <a:spAutoFit/>
          </a:bodyPr>
          <a:lstStyle/>
          <a:p>
            <a:pPr>
              <a:defRPr/>
            </a:pPr>
            <a:r>
              <a:rPr lang="ru-RU" sz="2800" b="1" i="1">
                <a:solidFill>
                  <a:srgbClr val="FFC000"/>
                </a:solidFill>
                <a:effectLst>
                  <a:outerShdw blurRad="38100" dist="38100" dir="2700000" algn="tl">
                    <a:srgbClr val="C0C0C0"/>
                  </a:outerShdw>
                </a:effectLst>
                <a:latin typeface="Times New Roman" pitchFamily="18" charset="0"/>
                <a:cs typeface="Times New Roman" pitchFamily="18" charset="0"/>
              </a:rPr>
              <a:t>Невельская моя, средняя Первая!</a:t>
            </a:r>
            <a:endParaRPr lang="ru-RU" sz="900" b="1">
              <a:solidFill>
                <a:srgbClr val="FFC000"/>
              </a:solidFill>
              <a:effectLst>
                <a:outerShdw blurRad="38100" dist="38100" dir="2700000" algn="tl">
                  <a:srgbClr val="C0C0C0"/>
                </a:outerShdw>
              </a:effectLst>
            </a:endParaRPr>
          </a:p>
          <a:p>
            <a:pPr eaLnBrk="0" hangingPunct="0">
              <a:defRPr/>
            </a:pPr>
            <a:r>
              <a:rPr lang="ru-RU" sz="2800" b="1" i="1">
                <a:solidFill>
                  <a:srgbClr val="FFC000"/>
                </a:solidFill>
                <a:effectLst>
                  <a:outerShdw blurRad="38100" dist="38100" dir="2700000" algn="tl">
                    <a:srgbClr val="C0C0C0"/>
                  </a:outerShdw>
                </a:effectLst>
                <a:latin typeface="Times New Roman" pitchFamily="18" charset="0"/>
                <a:cs typeface="Times New Roman" pitchFamily="18" charset="0"/>
              </a:rPr>
              <a:t>Тем, что работала в этой школе,</a:t>
            </a:r>
            <a:endParaRPr lang="ru-RU" sz="900" b="1">
              <a:solidFill>
                <a:srgbClr val="FFC000"/>
              </a:solidFill>
              <a:effectLst>
                <a:outerShdw blurRad="38100" dist="38100" dir="2700000" algn="tl">
                  <a:srgbClr val="C0C0C0"/>
                </a:outerShdw>
              </a:effectLst>
            </a:endParaRPr>
          </a:p>
          <a:p>
            <a:pPr eaLnBrk="0" hangingPunct="0">
              <a:defRPr/>
            </a:pPr>
            <a:r>
              <a:rPr lang="ru-RU" sz="2800" b="1" i="1">
                <a:solidFill>
                  <a:srgbClr val="FFC000"/>
                </a:solidFill>
                <a:effectLst>
                  <a:outerShdw blurRad="38100" dist="38100" dir="2700000" algn="tl">
                    <a:srgbClr val="C0C0C0"/>
                  </a:outerShdw>
                </a:effectLst>
                <a:latin typeface="Times New Roman" pitchFamily="18" charset="0"/>
                <a:cs typeface="Times New Roman" pitchFamily="18" charset="0"/>
              </a:rPr>
              <a:t>Буду гордиться я!</a:t>
            </a:r>
            <a:endParaRPr lang="ru-RU" b="1">
              <a:solidFill>
                <a:srgbClr val="FFC000"/>
              </a:solidFill>
              <a:effectLst>
                <a:outerShdw blurRad="38100" dist="38100" dir="2700000" algn="tl">
                  <a:srgbClr val="C0C0C0"/>
                </a:outerShdw>
              </a:effectLst>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401080" cy="1011222"/>
          </a:xfrm>
        </p:spPr>
        <p:txBody>
          <a:bodyPr/>
          <a:lstStyle/>
          <a:p>
            <a:pPr algn="ctr" eaLnBrk="1" fontAlgn="auto" hangingPunct="1">
              <a:spcAft>
                <a:spcPts val="0"/>
              </a:spcAft>
              <a:defRPr/>
            </a:pPr>
            <a:r>
              <a:rPr lang="ru-RU"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Гордость каждого ребенка – это его успехи, </a:t>
            </a:r>
            <a:br>
              <a:rPr lang="ru-RU"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 моя гордость мои дети!</a:t>
            </a:r>
            <a:endParaRPr lang="ru-RU"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457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545156">
            <a:off x="6215063" y="1571625"/>
            <a:ext cx="2586037" cy="1895475"/>
          </a:xfrm>
          <a:prstGeom prst="rect">
            <a:avLst/>
          </a:prstGeom>
          <a:noFill/>
          <a:ln w="9525">
            <a:noFill/>
            <a:miter lim="800000"/>
            <a:headEnd/>
            <a:tailEnd/>
          </a:ln>
        </p:spPr>
      </p:pic>
      <p:pic>
        <p:nvPicPr>
          <p:cNvPr id="2458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56667">
            <a:off x="371475" y="1423988"/>
            <a:ext cx="3143250" cy="1963737"/>
          </a:xfrm>
          <a:prstGeom prst="rect">
            <a:avLst/>
          </a:prstGeom>
          <a:noFill/>
          <a:ln w="9525">
            <a:noFill/>
            <a:miter lim="800000"/>
            <a:headEnd/>
            <a:tailEnd/>
          </a:ln>
        </p:spPr>
      </p:pic>
      <p:pic>
        <p:nvPicPr>
          <p:cNvPr id="2458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75" y="4357688"/>
            <a:ext cx="3249613" cy="2217737"/>
          </a:xfrm>
          <a:prstGeom prst="rect">
            <a:avLst/>
          </a:prstGeom>
          <a:noFill/>
          <a:ln w="9525">
            <a:noFill/>
            <a:miter lim="800000"/>
            <a:headEnd/>
            <a:tailEnd/>
          </a:ln>
        </p:spPr>
      </p:pic>
      <p:pic>
        <p:nvPicPr>
          <p:cNvPr id="2458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0438" y="2286000"/>
            <a:ext cx="2524125" cy="2300288"/>
          </a:xfrm>
          <a:prstGeom prst="rect">
            <a:avLst/>
          </a:prstGeom>
          <a:noFill/>
          <a:ln w="9525">
            <a:noFill/>
            <a:miter lim="800000"/>
            <a:headEnd/>
            <a:tailEnd/>
          </a:ln>
        </p:spPr>
      </p:pic>
      <p:pic>
        <p:nvPicPr>
          <p:cNvPr id="2458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65825" y="4500563"/>
            <a:ext cx="2801938" cy="21431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3940180"/>
          </a:xfrm>
        </p:spPr>
        <p:txBody>
          <a:bodyPr/>
          <a:lstStyle/>
          <a:p>
            <a:pPr eaLnBrk="1" fontAlgn="auto" hangingPunct="1">
              <a:spcAft>
                <a:spcPts val="0"/>
              </a:spcAft>
              <a:defRPr/>
            </a:pPr>
            <a:r>
              <a:rPr lang="ru-RU" dirty="0" smtClean="0"/>
              <a:t>        </a:t>
            </a:r>
            <a:r>
              <a:rPr lang="ru-RU" sz="4000" i="1" dirty="0" smtClean="0">
                <a:solidFill>
                  <a:srgbClr val="7030A0"/>
                </a:solidFill>
              </a:rPr>
              <a:t>Спасибо </a:t>
            </a:r>
            <a:br>
              <a:rPr lang="ru-RU" sz="4000" i="1" dirty="0" smtClean="0">
                <a:solidFill>
                  <a:srgbClr val="7030A0"/>
                </a:solidFill>
              </a:rPr>
            </a:br>
            <a:r>
              <a:rPr lang="ru-RU" sz="4000" i="1" dirty="0" smtClean="0">
                <a:solidFill>
                  <a:srgbClr val="7030A0"/>
                </a:solidFill>
              </a:rPr>
              <a:t>                          за </a:t>
            </a:r>
            <a:br>
              <a:rPr lang="ru-RU" sz="4000" i="1" dirty="0" smtClean="0">
                <a:solidFill>
                  <a:srgbClr val="7030A0"/>
                </a:solidFill>
              </a:rPr>
            </a:br>
            <a:r>
              <a:rPr lang="ru-RU" sz="4000" i="1" dirty="0" smtClean="0">
                <a:solidFill>
                  <a:srgbClr val="7030A0"/>
                </a:solidFill>
              </a:rPr>
              <a:t>                                внимание</a:t>
            </a:r>
            <a:endParaRPr lang="ru-RU" sz="4000" i="1" dirty="0">
              <a:solidFill>
                <a:srgbClr val="7030A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928813"/>
            <a:ext cx="8229600" cy="4525962"/>
          </a:xfrm>
        </p:spPr>
        <p:txBody>
          <a:bodyPr>
            <a:normAutofit lnSpcReduction="10000"/>
          </a:bodyPr>
          <a:lstStyle/>
          <a:p>
            <a:pPr marL="365760" indent="-256032" eaLnBrk="1" fontAlgn="auto" hangingPunct="1">
              <a:spcAft>
                <a:spcPts val="0"/>
              </a:spcAft>
              <a:buFont typeface="Wingdings 3"/>
              <a:buChar char=""/>
              <a:defRPr/>
            </a:pPr>
            <a:r>
              <a:rPr lang="ru-RU" dirty="0" smtClean="0"/>
              <a:t>В современной школе главнейшая задача обучения русскому языку младших школьников - формирование орфографической грамотности. </a:t>
            </a:r>
          </a:p>
          <a:p>
            <a:pPr marL="365760" indent="-256032" eaLnBrk="1" fontAlgn="auto" hangingPunct="1">
              <a:spcAft>
                <a:spcPts val="0"/>
              </a:spcAft>
              <a:buFont typeface="Wingdings 3"/>
              <a:buChar char=""/>
              <a:defRPr/>
            </a:pPr>
            <a:r>
              <a:rPr lang="ru-RU" dirty="0" smtClean="0"/>
              <a:t> </a:t>
            </a:r>
            <a:r>
              <a:rPr lang="ru-RU" b="1" i="1" dirty="0" smtClean="0">
                <a:solidFill>
                  <a:srgbClr val="C00000"/>
                </a:solidFill>
              </a:rPr>
              <a:t>Актуальность </a:t>
            </a:r>
            <a:r>
              <a:rPr lang="ru-RU" dirty="0" smtClean="0"/>
              <a:t>этой темы заключается в том, что первые шаги на пути познания родного языка всегда самые сложные. От того, как будут сформированы азы орфографической грамотности на начальном этапе обучения, во многом зависит дальнейшее успешное обучение любой школьной дисциплине. </a:t>
            </a:r>
          </a:p>
          <a:p>
            <a:pPr marL="365760" indent="-256032" eaLnBrk="1" fontAlgn="auto" hangingPunct="1">
              <a:spcAft>
                <a:spcPts val="0"/>
              </a:spcAft>
              <a:buFont typeface="Wingdings 3"/>
              <a:buChar char=""/>
              <a:defRPr/>
            </a:pPr>
            <a:endParaRPr lang="ru-RU" dirty="0"/>
          </a:p>
        </p:txBody>
      </p:sp>
      <p:sp>
        <p:nvSpPr>
          <p:cNvPr id="2" name="Заголовок 1"/>
          <p:cNvSpPr>
            <a:spLocks noGrp="1"/>
          </p:cNvSpPr>
          <p:nvPr>
            <p:ph type="title"/>
          </p:nvPr>
        </p:nvSpPr>
        <p:spPr>
          <a:xfrm>
            <a:off x="500034" y="214290"/>
            <a:ext cx="8329642" cy="1368412"/>
          </a:xfrm>
        </p:spPr>
        <p:txBody>
          <a:bodyPr>
            <a:normAutofit fontScale="90000"/>
          </a:bodyPr>
          <a:lstStyle/>
          <a:p>
            <a:pPr algn="ctr" eaLnBrk="1" fontAlgn="auto" hangingPunct="1">
              <a:spcAft>
                <a:spcPts val="0"/>
              </a:spcAft>
              <a:defRPr/>
            </a:pPr>
            <a:r>
              <a:rPr lang="ru-RU" sz="2800" i="1" dirty="0" smtClean="0">
                <a:solidFill>
                  <a:srgbClr val="C00000"/>
                </a:solidFill>
              </a:rPr>
              <a:t>«Развитие орфографической зоркости на уроках русского языка у младших</a:t>
            </a:r>
            <a:r>
              <a:rPr lang="ru-RU" sz="2800" dirty="0" smtClean="0">
                <a:solidFill>
                  <a:srgbClr val="C00000"/>
                </a:solidFill>
              </a:rPr>
              <a:t/>
            </a:r>
            <a:br>
              <a:rPr lang="ru-RU" sz="2800" dirty="0" smtClean="0">
                <a:solidFill>
                  <a:srgbClr val="C00000"/>
                </a:solidFill>
              </a:rPr>
            </a:br>
            <a:r>
              <a:rPr lang="ru-RU" sz="2800" i="1" dirty="0" smtClean="0">
                <a:solidFill>
                  <a:srgbClr val="C00000"/>
                </a:solidFill>
              </a:rPr>
              <a:t>школьников».</a:t>
            </a:r>
            <a:endParaRPr lang="ru-RU" sz="2800" dirty="0">
              <a:solidFill>
                <a:srgbClr val="C00000"/>
              </a:solidFill>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rot="10800000" flipV="1">
            <a:off x="857250" y="714375"/>
            <a:ext cx="7358063" cy="5016500"/>
          </a:xfrm>
          <a:prstGeom prst="rect">
            <a:avLst/>
          </a:prstGeom>
          <a:solidFill>
            <a:srgbClr val="FFFFFF"/>
          </a:solidFill>
          <a:ln w="9525">
            <a:noFill/>
            <a:miter lim="800000"/>
            <a:headEnd/>
            <a:tailEnd/>
          </a:ln>
        </p:spPr>
        <p:txBody>
          <a:bodyPr anchor="ctr">
            <a:spAutoFit/>
          </a:bodyPr>
          <a:lstStyle/>
          <a:p>
            <a:pPr indent="365125" algn="just"/>
            <a:r>
              <a:rPr lang="ru-RU" sz="3200" i="1">
                <a:solidFill>
                  <a:srgbClr val="000000"/>
                </a:solidFill>
                <a:latin typeface="Times New Roman" pitchFamily="18" charset="0"/>
                <a:cs typeface="Times New Roman" pitchFamily="18" charset="0"/>
              </a:rPr>
              <a:t>"</a:t>
            </a:r>
            <a:r>
              <a:rPr lang="ru-RU" sz="3200" b="1" i="1">
                <a:solidFill>
                  <a:srgbClr val="0070C0"/>
                </a:solidFill>
                <a:latin typeface="Times New Roman" pitchFamily="18" charset="0"/>
                <a:cs typeface="Times New Roman" pitchFamily="18" charset="0"/>
              </a:rPr>
              <a:t>Орфограмма</a:t>
            </a:r>
            <a:r>
              <a:rPr lang="ru-RU" sz="3200" i="1">
                <a:solidFill>
                  <a:srgbClr val="000000"/>
                </a:solidFill>
                <a:latin typeface="Times New Roman" pitchFamily="18" charset="0"/>
                <a:cs typeface="Times New Roman" pitchFamily="18" charset="0"/>
              </a:rPr>
              <a:t> - это такое написание в слове, которое соответствует определенному орфографическому правилу ".</a:t>
            </a:r>
            <a:endParaRPr lang="ru-RU" sz="3200"/>
          </a:p>
          <a:p>
            <a:pPr indent="365125" algn="just" eaLnBrk="0" hangingPunct="0"/>
            <a:r>
              <a:rPr lang="ru-RU" sz="3200" i="1">
                <a:solidFill>
                  <a:srgbClr val="000000"/>
                </a:solidFill>
                <a:latin typeface="Times New Roman" pitchFamily="18" charset="0"/>
                <a:cs typeface="Times New Roman" pitchFamily="18" charset="0"/>
              </a:rPr>
              <a:t>"</a:t>
            </a:r>
            <a:r>
              <a:rPr lang="ru-RU" sz="3200" b="1" i="1">
                <a:solidFill>
                  <a:srgbClr val="0070C0"/>
                </a:solidFill>
                <a:latin typeface="Times New Roman" pitchFamily="18" charset="0"/>
                <a:cs typeface="Times New Roman" pitchFamily="18" charset="0"/>
              </a:rPr>
              <a:t>Орфограммой</a:t>
            </a:r>
            <a:r>
              <a:rPr lang="ru-RU" sz="3200" i="1">
                <a:solidFill>
                  <a:srgbClr val="0070C0"/>
                </a:solidFill>
                <a:latin typeface="Times New Roman" pitchFamily="18" charset="0"/>
                <a:cs typeface="Times New Roman" pitchFamily="18" charset="0"/>
              </a:rPr>
              <a:t> </a:t>
            </a:r>
            <a:r>
              <a:rPr lang="ru-RU" sz="3200" i="1">
                <a:solidFill>
                  <a:srgbClr val="000000"/>
                </a:solidFill>
                <a:latin typeface="Times New Roman" pitchFamily="18" charset="0"/>
                <a:cs typeface="Times New Roman" pitchFamily="18" charset="0"/>
              </a:rPr>
              <a:t>называют то или иное написание в слове или между словами, которое может быть изображено разными графическими знаками (двумя-тремя), но из которых только один принят за правильный ".</a:t>
            </a:r>
            <a:endParaRPr lang="ru-RU" sz="320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sz="3100" dirty="0" smtClean="0"/>
              <a:t>Опознавательные признаки орфограмм:</a:t>
            </a:r>
            <a:r>
              <a:rPr lang="ru-RU" dirty="0" smtClean="0"/>
              <a:t/>
            </a:r>
            <a:br>
              <a:rPr lang="ru-RU" dirty="0" smtClean="0"/>
            </a:br>
            <a:endParaRPr lang="ru-RU"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ru-RU" b="1" i="1" dirty="0" smtClean="0"/>
              <a:t>природу   данного орфографического   явления,   т.е.   принцип,   которому  оно подчиняется;</a:t>
            </a:r>
            <a:endParaRPr lang="ru-RU" dirty="0" smtClean="0"/>
          </a:p>
          <a:p>
            <a:pPr marL="365760" indent="-256032" eaLnBrk="1" fontAlgn="auto" hangingPunct="1">
              <a:spcAft>
                <a:spcPts val="0"/>
              </a:spcAft>
              <a:buFont typeface="Wingdings 3"/>
              <a:buNone/>
              <a:defRPr/>
            </a:pPr>
            <a:r>
              <a:rPr lang="ru-RU" dirty="0" smtClean="0"/>
              <a:t> </a:t>
            </a:r>
          </a:p>
          <a:p>
            <a:pPr marL="365760" indent="-256032" eaLnBrk="1" fontAlgn="auto" hangingPunct="1">
              <a:spcAft>
                <a:spcPts val="0"/>
              </a:spcAft>
              <a:buFont typeface="Wingdings 3"/>
              <a:buChar char=""/>
              <a:defRPr/>
            </a:pPr>
            <a:r>
              <a:rPr lang="ru-RU" b="1" i="1" dirty="0" smtClean="0"/>
              <a:t>орфографическое поле, необходимое для проверки;</a:t>
            </a:r>
            <a:endParaRPr lang="ru-RU" dirty="0" smtClean="0"/>
          </a:p>
          <a:p>
            <a:pPr marL="365760" indent="-256032" eaLnBrk="1" fontAlgn="auto" hangingPunct="1">
              <a:spcAft>
                <a:spcPts val="0"/>
              </a:spcAft>
              <a:buFont typeface="Wingdings 3"/>
              <a:buNone/>
              <a:defRPr/>
            </a:pPr>
            <a:r>
              <a:rPr lang="ru-RU" b="1" i="1" dirty="0" smtClean="0"/>
              <a:t> </a:t>
            </a:r>
            <a:endParaRPr lang="ru-RU" dirty="0" smtClean="0"/>
          </a:p>
          <a:p>
            <a:pPr marL="365760" indent="-256032" eaLnBrk="1" fontAlgn="auto" hangingPunct="1">
              <a:spcAft>
                <a:spcPts val="0"/>
              </a:spcAft>
              <a:buFont typeface="Wingdings 3"/>
              <a:buChar char=""/>
              <a:defRPr/>
            </a:pPr>
            <a:r>
              <a:rPr lang="ru-RU" b="1" i="1" dirty="0" smtClean="0"/>
              <a:t>опознавательные признаки данной орфограммы;</a:t>
            </a:r>
            <a:endParaRPr lang="ru-RU" dirty="0" smtClean="0"/>
          </a:p>
          <a:p>
            <a:pPr marL="365760" indent="-256032" eaLnBrk="1" fontAlgn="auto" hangingPunct="1">
              <a:spcAft>
                <a:spcPts val="0"/>
              </a:spcAft>
              <a:buFont typeface="Wingdings 3"/>
              <a:buNone/>
              <a:defRPr/>
            </a:pPr>
            <a:r>
              <a:rPr lang="ru-RU" b="1" i="1" dirty="0" smtClean="0"/>
              <a:t>    </a:t>
            </a:r>
            <a:endParaRPr lang="ru-RU" dirty="0" smtClean="0"/>
          </a:p>
          <a:p>
            <a:pPr marL="365760" indent="-256032" eaLnBrk="1" fontAlgn="auto" hangingPunct="1">
              <a:spcAft>
                <a:spcPts val="0"/>
              </a:spcAft>
              <a:buFont typeface="Wingdings 3"/>
              <a:buChar char=""/>
              <a:defRPr/>
            </a:pPr>
            <a:r>
              <a:rPr lang="ru-RU" b="1" i="1" dirty="0" smtClean="0"/>
              <a:t> умения, необходимые для проверки орфограммы данного типа.</a:t>
            </a:r>
            <a:endParaRPr lang="ru-RU" dirty="0" smtClean="0"/>
          </a:p>
          <a:p>
            <a:pPr marL="365760" indent="-256032" eaLnBrk="1" fontAlgn="auto" hangingPunct="1">
              <a:spcAft>
                <a:spcPts val="0"/>
              </a:spcAft>
              <a:buFont typeface="Wingdings 3"/>
              <a:buNone/>
              <a:defRPr/>
            </a:pPr>
            <a:r>
              <a:rPr lang="ru-RU" b="1" i="1" dirty="0" smtClean="0"/>
              <a:t> </a:t>
            </a:r>
            <a:endParaRPr lang="ru-RU" dirty="0" smtClean="0"/>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t> </a:t>
            </a:r>
            <a:br>
              <a:rPr lang="ru-RU" dirty="0" smtClean="0"/>
            </a:br>
            <a:r>
              <a:rPr lang="ru-RU" dirty="0" smtClean="0"/>
              <a:t>Для освоения способа проверки    орфограммы надо знать:</a:t>
            </a:r>
            <a:br>
              <a:rPr lang="ru-RU" dirty="0" smtClean="0"/>
            </a:br>
            <a:endParaRPr lang="ru-R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14313" y="642938"/>
            <a:ext cx="8715375" cy="2586037"/>
          </a:xfrm>
          <a:prstGeom prst="rect">
            <a:avLst/>
          </a:prstGeom>
          <a:noFill/>
          <a:ln w="9525">
            <a:noFill/>
            <a:miter lim="800000"/>
            <a:headEnd/>
            <a:tailEnd/>
          </a:ln>
        </p:spPr>
        <p:txBody>
          <a:bodyPr anchor="ctr">
            <a:spAutoFit/>
          </a:bodyPr>
          <a:lstStyle/>
          <a:p>
            <a:pPr>
              <a:tabLst>
                <a:tab pos="4457700" algn="l"/>
              </a:tabLst>
            </a:pPr>
            <a:r>
              <a:rPr lang="ru-RU" sz="3600" b="1" i="1">
                <a:solidFill>
                  <a:srgbClr val="165160"/>
                </a:solidFill>
                <a:latin typeface="Times New Roman" pitchFamily="18" charset="0"/>
                <a:cs typeface="Times New Roman" pitchFamily="18" charset="0"/>
              </a:rPr>
              <a:t>Орфографическая зоркость</a:t>
            </a:r>
            <a:r>
              <a:rPr lang="ru-RU" sz="3600">
                <a:solidFill>
                  <a:srgbClr val="000000"/>
                </a:solidFill>
                <a:latin typeface="Times New Roman" pitchFamily="18" charset="0"/>
                <a:cs typeface="Times New Roman" pitchFamily="18" charset="0"/>
              </a:rPr>
              <a:t>- это умение учеником находить ошибкоопасное место в слове и, применяя правило, правильно написать это слово.</a:t>
            </a:r>
            <a:endParaRPr lang="ru-RU" sz="3600"/>
          </a:p>
          <a:p>
            <a:pPr eaLnBrk="0" hangingPunct="0">
              <a:tabLst>
                <a:tab pos="4457700" algn="l"/>
              </a:tabLst>
            </a:pPr>
            <a:endParaRPr lang="ru-RU"/>
          </a:p>
        </p:txBody>
      </p:sp>
      <p:pic>
        <p:nvPicPr>
          <p:cNvPr id="1331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214688"/>
            <a:ext cx="3448050" cy="2428875"/>
          </a:xfrm>
          <a:prstGeom prst="rect">
            <a:avLst/>
          </a:prstGeom>
          <a:noFill/>
          <a:ln w="9525">
            <a:noFill/>
            <a:miter lim="800000"/>
            <a:headEnd/>
            <a:tailEnd/>
          </a:ln>
        </p:spPr>
      </p:pic>
      <p:sp>
        <p:nvSpPr>
          <p:cNvPr id="13316" name="Rectangle 5"/>
          <p:cNvSpPr>
            <a:spLocks noChangeArrowheads="1"/>
          </p:cNvSpPr>
          <p:nvPr/>
        </p:nvSpPr>
        <p:spPr bwMode="auto">
          <a:xfrm>
            <a:off x="0" y="2857500"/>
            <a:ext cx="9001125" cy="2370138"/>
          </a:xfrm>
          <a:prstGeom prst="rect">
            <a:avLst/>
          </a:prstGeom>
          <a:noFill/>
          <a:ln w="9525">
            <a:noFill/>
            <a:miter lim="800000"/>
            <a:headEnd/>
            <a:tailEnd/>
          </a:ln>
        </p:spPr>
        <p:txBody>
          <a:bodyPr anchor="ctr">
            <a:spAutoFit/>
          </a:bodyPr>
          <a:lstStyle/>
          <a:p>
            <a:pPr>
              <a:tabLst>
                <a:tab pos="4457700" algn="l"/>
              </a:tabLst>
            </a:pPr>
            <a:r>
              <a:rPr lang="ru-RU" sz="2600">
                <a:solidFill>
                  <a:srgbClr val="C00000"/>
                </a:solidFill>
                <a:latin typeface="Times New Roman" pitchFamily="18" charset="0"/>
                <a:cs typeface="Times New Roman" pitchFamily="18" charset="0"/>
              </a:rPr>
              <a:t> </a:t>
            </a:r>
            <a:endParaRPr lang="en-US" sz="2600">
              <a:solidFill>
                <a:srgbClr val="C00000"/>
              </a:solidFill>
              <a:latin typeface="Times New Roman" pitchFamily="18" charset="0"/>
              <a:cs typeface="Times New Roman" pitchFamily="18" charset="0"/>
            </a:endParaRPr>
          </a:p>
          <a:p>
            <a:pPr>
              <a:tabLst>
                <a:tab pos="4457700" algn="l"/>
              </a:tabLst>
            </a:pPr>
            <a:endParaRPr lang="en-US" sz="2600">
              <a:solidFill>
                <a:srgbClr val="C00000"/>
              </a:solidFill>
              <a:latin typeface="Times New Roman" pitchFamily="18" charset="0"/>
              <a:cs typeface="Times New Roman" pitchFamily="18" charset="0"/>
            </a:endParaRPr>
          </a:p>
          <a:p>
            <a:pPr algn="ctr">
              <a:tabLst>
                <a:tab pos="4457700" algn="l"/>
              </a:tabLst>
            </a:pPr>
            <a:r>
              <a:rPr lang="en-US" sz="3200" b="1">
                <a:solidFill>
                  <a:srgbClr val="C00000"/>
                </a:solidFill>
                <a:latin typeface="Times New Roman" pitchFamily="18" charset="0"/>
                <a:cs typeface="Times New Roman" pitchFamily="18" charset="0"/>
              </a:rPr>
              <a:t>   </a:t>
            </a:r>
            <a:r>
              <a:rPr lang="ru-RU" sz="3200" b="1">
                <a:solidFill>
                  <a:srgbClr val="C00000"/>
                </a:solidFill>
                <a:latin typeface="Times New Roman" pitchFamily="18" charset="0"/>
                <a:cs typeface="Times New Roman" pitchFamily="18" charset="0"/>
              </a:rPr>
              <a:t>                                   Знать правило и писать </a:t>
            </a:r>
            <a:endParaRPr lang="en-US" sz="3200" b="1">
              <a:solidFill>
                <a:srgbClr val="C00000"/>
              </a:solidFill>
              <a:latin typeface="Times New Roman" pitchFamily="18" charset="0"/>
              <a:cs typeface="Times New Roman" pitchFamily="18" charset="0"/>
            </a:endParaRPr>
          </a:p>
          <a:p>
            <a:pPr algn="ctr">
              <a:tabLst>
                <a:tab pos="4457700" algn="l"/>
              </a:tabLst>
            </a:pPr>
            <a:r>
              <a:rPr lang="en-US" sz="3200" b="1">
                <a:solidFill>
                  <a:srgbClr val="C00000"/>
                </a:solidFill>
                <a:latin typeface="Times New Roman" pitchFamily="18" charset="0"/>
                <a:cs typeface="Times New Roman" pitchFamily="18" charset="0"/>
              </a:rPr>
              <a:t>   </a:t>
            </a:r>
            <a:r>
              <a:rPr lang="ru-RU" sz="3200" b="1">
                <a:solidFill>
                  <a:srgbClr val="C00000"/>
                </a:solidFill>
                <a:latin typeface="Times New Roman" pitchFamily="18" charset="0"/>
                <a:cs typeface="Times New Roman" pitchFamily="18" charset="0"/>
              </a:rPr>
              <a:t>                                    свободно - это вещи </a:t>
            </a:r>
            <a:endParaRPr lang="en-US" sz="3200" b="1">
              <a:solidFill>
                <a:srgbClr val="C00000"/>
              </a:solidFill>
              <a:latin typeface="Times New Roman" pitchFamily="18" charset="0"/>
              <a:cs typeface="Times New Roman" pitchFamily="18" charset="0"/>
            </a:endParaRPr>
          </a:p>
          <a:p>
            <a:pPr algn="ctr">
              <a:tabLst>
                <a:tab pos="4457700" algn="l"/>
              </a:tabLst>
            </a:pPr>
            <a:r>
              <a:rPr lang="en-US" sz="3200" b="1">
                <a:solidFill>
                  <a:srgbClr val="C00000"/>
                </a:solidFill>
                <a:latin typeface="Times New Roman" pitchFamily="18" charset="0"/>
                <a:cs typeface="Times New Roman" pitchFamily="18" charset="0"/>
              </a:rPr>
              <a:t>   </a:t>
            </a:r>
            <a:r>
              <a:rPr lang="ru-RU" sz="3200" b="1">
                <a:solidFill>
                  <a:srgbClr val="C00000"/>
                </a:solidFill>
                <a:latin typeface="Times New Roman" pitchFamily="18" charset="0"/>
                <a:cs typeface="Times New Roman" pitchFamily="18" charset="0"/>
              </a:rPr>
              <a:t>                                          разные!</a:t>
            </a:r>
            <a:endParaRPr lang="ru-RU" sz="320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57188" y="285750"/>
            <a:ext cx="8585200" cy="5940425"/>
          </a:xfrm>
          <a:prstGeom prst="rect">
            <a:avLst/>
          </a:prstGeom>
          <a:noFill/>
          <a:ln w="9525">
            <a:noFill/>
            <a:miter lim="800000"/>
            <a:headEnd/>
            <a:tailEnd/>
          </a:ln>
          <a:effectLst/>
        </p:spPr>
        <p:txBody>
          <a:bodyPr anchor="ctr">
            <a:spAutoFit/>
          </a:bodyPr>
          <a:lstStyle/>
          <a:p>
            <a:pPr>
              <a:tabLst>
                <a:tab pos="1828800" algn="l"/>
              </a:tabLst>
              <a:defRPr/>
            </a:pPr>
            <a:endParaRPr lang="ru-RU" sz="2600" b="1" i="1">
              <a:latin typeface="Times New Roman" pitchFamily="18" charset="0"/>
              <a:cs typeface="Times New Roman" pitchFamily="18" charset="0"/>
            </a:endParaRPr>
          </a:p>
          <a:p>
            <a:pPr>
              <a:tabLst>
                <a:tab pos="1828800" algn="l"/>
              </a:tabLst>
              <a:defRPr/>
            </a:pPr>
            <a:r>
              <a:rPr lang="ru-RU" sz="2600" b="1" i="1">
                <a:latin typeface="Times New Roman" pitchFamily="18" charset="0"/>
                <a:cs typeface="Times New Roman" pitchFamily="18" charset="0"/>
              </a:rPr>
              <a:t>                             </a:t>
            </a:r>
            <a:r>
              <a:rPr lang="ru-RU" sz="2600" b="1" i="1">
                <a:effectLst>
                  <a:outerShdw blurRad="38100" dist="38100" dir="2700000" algn="tl">
                    <a:srgbClr val="C0C0C0"/>
                  </a:outerShdw>
                </a:effectLst>
                <a:latin typeface="Times New Roman" pitchFamily="18" charset="0"/>
                <a:cs typeface="Times New Roman" pitchFamily="18" charset="0"/>
              </a:rPr>
              <a:t>АЛГОРИТМ  ЗАУЧИВАНИЯ</a:t>
            </a:r>
            <a:endParaRPr lang="ru-RU" sz="900">
              <a:effectLst>
                <a:outerShdw blurRad="38100" dist="38100" dir="2700000" algn="tl">
                  <a:srgbClr val="C0C0C0"/>
                </a:outerShdw>
              </a:effectLst>
            </a:endParaRPr>
          </a:p>
          <a:p>
            <a:pPr algn="ctr" eaLnBrk="0" hangingPunct="0">
              <a:tabLst>
                <a:tab pos="1828800" algn="l"/>
              </a:tabLst>
              <a:defRPr/>
            </a:pPr>
            <a:endParaRPr lang="ru-RU" sz="3200">
              <a:solidFill>
                <a:srgbClr val="00B050"/>
              </a:solidFill>
              <a:latin typeface="Times New Roman" pitchFamily="18" charset="0"/>
              <a:cs typeface="Times New Roman" pitchFamily="18" charset="0"/>
            </a:endParaRPr>
          </a:p>
          <a:p>
            <a:pPr algn="ctr" eaLnBrk="0" hangingPunct="0">
              <a:tabLst>
                <a:tab pos="1828800" algn="l"/>
              </a:tabLst>
              <a:defRPr/>
            </a:pPr>
            <a:r>
              <a:rPr lang="ru-RU" sz="7200">
                <a:solidFill>
                  <a:srgbClr val="00B050"/>
                </a:solidFill>
                <a:latin typeface="Times New Roman" pitchFamily="18" charset="0"/>
                <a:cs typeface="Times New Roman" pitchFamily="18" charset="0"/>
              </a:rPr>
              <a:t>Е</a:t>
            </a:r>
            <a:r>
              <a:rPr lang="ru-RU" sz="3200">
                <a:latin typeface="Times New Roman" pitchFamily="18" charset="0"/>
                <a:cs typeface="Times New Roman" pitchFamily="18" charset="0"/>
              </a:rPr>
              <a:t> или </a:t>
            </a:r>
            <a:r>
              <a:rPr lang="ru-RU" sz="7200">
                <a:solidFill>
                  <a:srgbClr val="00B050"/>
                </a:solidFill>
                <a:latin typeface="Times New Roman" pitchFamily="18" charset="0"/>
                <a:cs typeface="Times New Roman" pitchFamily="18" charset="0"/>
              </a:rPr>
              <a:t>И </a:t>
            </a:r>
            <a:r>
              <a:rPr lang="ru-RU" sz="3200">
                <a:latin typeface="Times New Roman" pitchFamily="18" charset="0"/>
                <a:cs typeface="Times New Roman" pitchFamily="18" charset="0"/>
              </a:rPr>
              <a:t>?</a:t>
            </a:r>
            <a:endParaRPr lang="ru-RU" sz="3200">
              <a:cs typeface="Times New Roman" pitchFamily="18" charset="0"/>
            </a:endParaRPr>
          </a:p>
          <a:p>
            <a:pPr algn="ctr" eaLnBrk="0" hangingPunct="0">
              <a:tabLst>
                <a:tab pos="1828800" algn="l"/>
              </a:tabLst>
              <a:defRPr/>
            </a:pPr>
            <a:r>
              <a:rPr lang="ru-RU" sz="3200">
                <a:solidFill>
                  <a:srgbClr val="FF0000"/>
                </a:solidFill>
                <a:latin typeface="Times New Roman" pitchFamily="18" charset="0"/>
                <a:cs typeface="Times New Roman" pitchFamily="18" charset="0"/>
              </a:rPr>
              <a:t>ШАГ 1</a:t>
            </a:r>
            <a:r>
              <a:rPr lang="ru-RU" sz="3200">
                <a:solidFill>
                  <a:srgbClr val="000000"/>
                </a:solidFill>
                <a:latin typeface="Times New Roman" pitchFamily="18" charset="0"/>
                <a:cs typeface="Times New Roman" pitchFamily="18" charset="0"/>
              </a:rPr>
              <a:t>: Ставим ударение. Если окончание ударное - сомнений нет. Если безударное-</a:t>
            </a:r>
            <a:endParaRPr lang="ru-RU" sz="3200"/>
          </a:p>
          <a:p>
            <a:pPr algn="ctr" eaLnBrk="0" hangingPunct="0">
              <a:tabLst>
                <a:tab pos="1828800" algn="l"/>
              </a:tabLst>
              <a:defRPr/>
            </a:pPr>
            <a:r>
              <a:rPr lang="ru-RU" sz="3200">
                <a:solidFill>
                  <a:srgbClr val="FF0000"/>
                </a:solidFill>
                <a:latin typeface="Times New Roman" pitchFamily="18" charset="0"/>
                <a:cs typeface="Times New Roman" pitchFamily="18" charset="0"/>
              </a:rPr>
              <a:t>ШАГ 2</a:t>
            </a:r>
            <a:r>
              <a:rPr lang="ru-RU" sz="3200">
                <a:solidFill>
                  <a:srgbClr val="000000"/>
                </a:solidFill>
                <a:latin typeface="Times New Roman" pitchFamily="18" charset="0"/>
                <a:cs typeface="Times New Roman" pitchFamily="18" charset="0"/>
              </a:rPr>
              <a:t>: Ставим глагол в неопределённую</a:t>
            </a:r>
            <a:r>
              <a:rPr lang="ru-RU" sz="3200">
                <a:latin typeface="Times New Roman" pitchFamily="18" charset="0"/>
                <a:cs typeface="Times New Roman" pitchFamily="18" charset="0"/>
              </a:rPr>
              <a:t> </a:t>
            </a:r>
            <a:r>
              <a:rPr lang="ru-RU" sz="3200">
                <a:solidFill>
                  <a:srgbClr val="000000"/>
                </a:solidFill>
                <a:latin typeface="Times New Roman" pitchFamily="18" charset="0"/>
                <a:cs typeface="Times New Roman" pitchFamily="18" charset="0"/>
              </a:rPr>
              <a:t>форму.</a:t>
            </a:r>
            <a:endParaRPr lang="ru-RU" sz="3200"/>
          </a:p>
          <a:p>
            <a:pPr algn="ctr" eaLnBrk="0" hangingPunct="0">
              <a:tabLst>
                <a:tab pos="1828800" algn="l"/>
              </a:tabLst>
              <a:defRPr/>
            </a:pPr>
            <a:r>
              <a:rPr lang="ru-RU" sz="3200">
                <a:solidFill>
                  <a:srgbClr val="FF0000"/>
                </a:solidFill>
                <a:latin typeface="Times New Roman" pitchFamily="18" charset="0"/>
                <a:cs typeface="Times New Roman" pitchFamily="18" charset="0"/>
              </a:rPr>
              <a:t>ШАГ 3</a:t>
            </a:r>
            <a:r>
              <a:rPr lang="ru-RU" sz="3200">
                <a:solidFill>
                  <a:srgbClr val="000000"/>
                </a:solidFill>
                <a:latin typeface="Times New Roman" pitchFamily="18" charset="0"/>
                <a:cs typeface="Times New Roman" pitchFamily="18" charset="0"/>
              </a:rPr>
              <a:t>: Вспоминаем глаголы - исключения.</a:t>
            </a:r>
            <a:endParaRPr lang="ru-RU" sz="3200"/>
          </a:p>
          <a:p>
            <a:pPr algn="ctr" eaLnBrk="0" hangingPunct="0">
              <a:tabLst>
                <a:tab pos="1828800" algn="l"/>
              </a:tabLst>
              <a:defRPr/>
            </a:pPr>
            <a:r>
              <a:rPr lang="ru-RU" sz="3200">
                <a:solidFill>
                  <a:srgbClr val="FF0000"/>
                </a:solidFill>
                <a:latin typeface="Times New Roman" pitchFamily="18" charset="0"/>
                <a:cs typeface="Times New Roman" pitchFamily="18" charset="0"/>
              </a:rPr>
              <a:t>ШАГ 4</a:t>
            </a:r>
            <a:r>
              <a:rPr lang="ru-RU" sz="3200">
                <a:solidFill>
                  <a:srgbClr val="000000"/>
                </a:solidFill>
                <a:latin typeface="Times New Roman" pitchFamily="18" charset="0"/>
                <a:cs typeface="Times New Roman" pitchFamily="18" charset="0"/>
              </a:rPr>
              <a:t>: Если на - ИТЬ - </a:t>
            </a:r>
            <a:r>
              <a:rPr lang="ru-RU" sz="3200">
                <a:solidFill>
                  <a:srgbClr val="579F86"/>
                </a:solidFill>
                <a:latin typeface="Times New Roman" pitchFamily="18" charset="0"/>
                <a:cs typeface="Times New Roman" pitchFamily="18" charset="0"/>
              </a:rPr>
              <a:t>И; </a:t>
            </a:r>
            <a:r>
              <a:rPr lang="ru-RU" sz="3200">
                <a:solidFill>
                  <a:srgbClr val="000000"/>
                </a:solidFill>
                <a:latin typeface="Times New Roman" pitchFamily="18" charset="0"/>
                <a:cs typeface="Times New Roman" pitchFamily="18" charset="0"/>
              </a:rPr>
              <a:t>в остальных - </a:t>
            </a:r>
            <a:r>
              <a:rPr lang="ru-RU" sz="3200">
                <a:solidFill>
                  <a:srgbClr val="579F86"/>
                </a:solidFill>
                <a:latin typeface="Times New Roman" pitchFamily="18" charset="0"/>
                <a:cs typeface="Times New Roman" pitchFamily="18" charset="0"/>
              </a:rPr>
              <a:t>Е</a:t>
            </a:r>
            <a:endParaRPr lang="ru-RU" sz="3200"/>
          </a:p>
          <a:p>
            <a:pPr algn="ctr" eaLnBrk="0" hangingPunct="0">
              <a:tabLst>
                <a:tab pos="1828800" algn="l"/>
              </a:tabLst>
              <a:defRPr/>
            </a:pPr>
            <a:endParaRPr lang="ru-RU" sz="320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1"/>
          <p:cNvSpPr>
            <a:spLocks noGrp="1"/>
          </p:cNvSpPr>
          <p:nvPr>
            <p:ph idx="1"/>
          </p:nvPr>
        </p:nvSpPr>
        <p:spPr>
          <a:xfrm>
            <a:off x="428625" y="1500188"/>
            <a:ext cx="8229600" cy="4525962"/>
          </a:xfrm>
        </p:spPr>
        <p:txBody>
          <a:bodyPr/>
          <a:lstStyle/>
          <a:p>
            <a:pPr>
              <a:buFont typeface="Wingdings 3" pitchFamily="18" charset="2"/>
              <a:buNone/>
            </a:pPr>
            <a:r>
              <a:rPr lang="ru-RU" sz="2400" b="1" smtClean="0"/>
              <a:t>                                        /</a:t>
            </a:r>
          </a:p>
          <a:p>
            <a:pPr>
              <a:buFont typeface="Wingdings 3" pitchFamily="18" charset="2"/>
              <a:buNone/>
            </a:pPr>
            <a:r>
              <a:rPr lang="ru-RU" sz="3600" b="1" smtClean="0">
                <a:latin typeface="Times New Roman" pitchFamily="18" charset="0"/>
                <a:cs typeface="Times New Roman" pitchFamily="18" charset="0"/>
              </a:rPr>
              <a:t>                  С</a:t>
            </a:r>
            <a:r>
              <a:rPr lang="en-US" sz="3600" b="1" smtClean="0">
                <a:solidFill>
                  <a:srgbClr val="FF0000"/>
                </a:solidFill>
                <a:latin typeface="Times New Roman" pitchFamily="18" charset="0"/>
                <a:cs typeface="Times New Roman" pitchFamily="18" charset="0"/>
              </a:rPr>
              <a:t>?</a:t>
            </a:r>
            <a:r>
              <a:rPr lang="ru-RU" sz="3600" b="1" smtClean="0">
                <a:latin typeface="Times New Roman" pitchFamily="18" charset="0"/>
                <a:cs typeface="Times New Roman" pitchFamily="18" charset="0"/>
              </a:rPr>
              <a:t>ло – сели – с</a:t>
            </a:r>
            <a:r>
              <a:rPr lang="ru-RU" sz="3600" b="1" smtClean="0">
                <a:solidFill>
                  <a:srgbClr val="FF0000"/>
                </a:solidFill>
                <a:latin typeface="Times New Roman" pitchFamily="18" charset="0"/>
                <a:cs typeface="Times New Roman" pitchFamily="18" charset="0"/>
              </a:rPr>
              <a:t>е</a:t>
            </a:r>
            <a:r>
              <a:rPr lang="ru-RU" sz="3600" b="1" smtClean="0">
                <a:latin typeface="Times New Roman" pitchFamily="18" charset="0"/>
                <a:cs typeface="Times New Roman" pitchFamily="18" charset="0"/>
              </a:rPr>
              <a:t>ло</a:t>
            </a:r>
          </a:p>
          <a:p>
            <a:pPr>
              <a:buFont typeface="Wingdings 3" pitchFamily="18" charset="2"/>
              <a:buNone/>
            </a:pPr>
            <a:endParaRPr lang="ru-RU" sz="3600" b="1" smtClean="0">
              <a:latin typeface="Times New Roman" pitchFamily="18" charset="0"/>
              <a:cs typeface="Times New Roman" pitchFamily="18" charset="0"/>
            </a:endParaRPr>
          </a:p>
          <a:p>
            <a:pPr>
              <a:buFont typeface="Wingdings 3" pitchFamily="18" charset="2"/>
              <a:buNone/>
            </a:pPr>
            <a:endParaRPr lang="ru-RU" sz="3600" b="1" smtClean="0">
              <a:latin typeface="Times New Roman" pitchFamily="18" charset="0"/>
              <a:cs typeface="Times New Roman" pitchFamily="18" charset="0"/>
            </a:endParaRPr>
          </a:p>
          <a:p>
            <a:pPr>
              <a:buFont typeface="Wingdings 3" pitchFamily="18" charset="2"/>
              <a:buNone/>
            </a:pPr>
            <a:r>
              <a:rPr lang="ru-RU" sz="3600" b="1" smtClean="0">
                <a:latin typeface="Times New Roman" pitchFamily="18" charset="0"/>
                <a:cs typeface="Times New Roman" pitchFamily="18" charset="0"/>
              </a:rPr>
              <a:t>                  Ч</a:t>
            </a:r>
            <a:r>
              <a:rPr lang="en-US" sz="3600" b="1" smtClean="0">
                <a:solidFill>
                  <a:srgbClr val="FF0000"/>
                </a:solidFill>
                <a:latin typeface="Times New Roman" pitchFamily="18" charset="0"/>
                <a:cs typeface="Times New Roman" pitchFamily="18" charset="0"/>
              </a:rPr>
              <a:t>?</a:t>
            </a:r>
            <a:r>
              <a:rPr lang="ru-RU" sz="3600" b="1" smtClean="0">
                <a:latin typeface="Times New Roman" pitchFamily="18" charset="0"/>
                <a:cs typeface="Times New Roman" pitchFamily="18" charset="0"/>
              </a:rPr>
              <a:t>сы – </a:t>
            </a:r>
            <a:r>
              <a:rPr lang="en-US" sz="3600" b="1" smtClean="0">
                <a:latin typeface="Times New Roman" pitchFamily="18" charset="0"/>
                <a:cs typeface="Times New Roman" pitchFamily="18" charset="0"/>
              </a:rPr>
              <a:t>[ </a:t>
            </a:r>
            <a:r>
              <a:rPr lang="ru-RU" sz="3600" b="1" smtClean="0">
                <a:latin typeface="Times New Roman" pitchFamily="18" charset="0"/>
                <a:cs typeface="Times New Roman" pitchFamily="18" charset="0"/>
              </a:rPr>
              <a:t>и,э</a:t>
            </a:r>
            <a:r>
              <a:rPr lang="en-US" sz="3600" b="1" smtClean="0">
                <a:latin typeface="Times New Roman" pitchFamily="18" charset="0"/>
                <a:cs typeface="Times New Roman" pitchFamily="18" charset="0"/>
              </a:rPr>
              <a:t>] –</a:t>
            </a:r>
            <a:r>
              <a:rPr lang="ru-RU" sz="3600" b="1" u="sng" smtClean="0">
                <a:solidFill>
                  <a:srgbClr val="FF0000"/>
                </a:solidFill>
                <a:latin typeface="Times New Roman" pitchFamily="18" charset="0"/>
                <a:cs typeface="Times New Roman" pitchFamily="18" charset="0"/>
              </a:rPr>
              <a:t>ча</a:t>
            </a:r>
            <a:r>
              <a:rPr lang="ru-RU" sz="3600" b="1" smtClean="0">
                <a:latin typeface="Times New Roman" pitchFamily="18" charset="0"/>
                <a:cs typeface="Times New Roman" pitchFamily="18" charset="0"/>
              </a:rPr>
              <a:t>с -ч</a:t>
            </a:r>
            <a:r>
              <a:rPr lang="ru-RU" sz="3600" b="1" smtClean="0">
                <a:solidFill>
                  <a:srgbClr val="FF0000"/>
                </a:solidFill>
                <a:latin typeface="Times New Roman" pitchFamily="18" charset="0"/>
                <a:cs typeface="Times New Roman" pitchFamily="18" charset="0"/>
              </a:rPr>
              <a:t>а</a:t>
            </a:r>
            <a:r>
              <a:rPr lang="ru-RU" sz="3600" b="1" smtClean="0">
                <a:latin typeface="Times New Roman" pitchFamily="18" charset="0"/>
                <a:cs typeface="Times New Roman" pitchFamily="18" charset="0"/>
              </a:rPr>
              <a:t>сы</a:t>
            </a:r>
            <a:endParaRPr lang="en-US" sz="3600" b="1" smtClean="0">
              <a:latin typeface="Times New Roman" pitchFamily="18" charset="0"/>
              <a:cs typeface="Times New Roman" pitchFamily="18" charset="0"/>
            </a:endParaRPr>
          </a:p>
          <a:p>
            <a:pPr>
              <a:buFont typeface="Wingdings 3" pitchFamily="18" charset="2"/>
              <a:buNone/>
            </a:pPr>
            <a:r>
              <a:rPr lang="en-US" sz="3600" b="1" smtClean="0">
                <a:latin typeface="Times New Roman" pitchFamily="18" charset="0"/>
                <a:cs typeface="Times New Roman" pitchFamily="18" charset="0"/>
              </a:rPr>
              <a:t> </a:t>
            </a:r>
            <a:endParaRPr lang="ru-RU" sz="3600" b="1"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defRPr/>
            </a:pPr>
            <a:endParaRPr lang="ru-RU" sz="5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0" y="0"/>
            <a:ext cx="9144000" cy="1924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tabLst>
                <a:tab pos="981075" algn="l"/>
              </a:tabLst>
              <a:defRPr/>
            </a:pPr>
            <a:r>
              <a:rPr lang="ru-RU" sz="2600" b="1" i="1">
                <a:solidFill>
                  <a:schemeClr val="tx1"/>
                </a:solidFill>
                <a:latin typeface="Times New Roman" pitchFamily="18" charset="0"/>
                <a:cs typeface="Times New Roman" pitchFamily="18" charset="0"/>
              </a:rPr>
              <a:t>                   </a:t>
            </a:r>
          </a:p>
          <a:p>
            <a:pPr algn="ctr">
              <a:tabLst>
                <a:tab pos="981075" algn="l"/>
              </a:tabLst>
              <a:defRPr/>
            </a:pPr>
            <a:r>
              <a:rPr lang="ru-RU" sz="2600" b="1" i="1">
                <a:solidFill>
                  <a:schemeClr val="tx1"/>
                </a:solidFill>
                <a:latin typeface="Times New Roman" pitchFamily="18" charset="0"/>
                <a:cs typeface="Times New Roman" pitchFamily="18" charset="0"/>
              </a:rPr>
              <a:t>    </a:t>
            </a:r>
            <a:r>
              <a:rPr lang="ru-RU" sz="2600" b="1" i="1">
                <a:solidFill>
                  <a:schemeClr val="tx1"/>
                </a:solidFill>
                <a:effectLst>
                  <a:outerShdw blurRad="38100" dist="38100" dir="2700000" algn="tl">
                    <a:srgbClr val="C0C0C0"/>
                  </a:outerShdw>
                </a:effectLst>
                <a:latin typeface="Times New Roman" pitchFamily="18" charset="0"/>
                <a:cs typeface="Times New Roman" pitchFamily="18" charset="0"/>
              </a:rPr>
              <a:t>МЕТОД  «АССОЦИАЦИЙ»</a:t>
            </a:r>
            <a:endParaRPr lang="ru-RU" sz="900" b="1">
              <a:solidFill>
                <a:schemeClr val="tx1"/>
              </a:solidFill>
              <a:effectLst>
                <a:outerShdw blurRad="38100" dist="38100" dir="2700000" algn="tl">
                  <a:srgbClr val="C0C0C0"/>
                </a:outerShdw>
              </a:effectLst>
              <a:latin typeface="Arial" charset="0"/>
            </a:endParaRPr>
          </a:p>
          <a:p>
            <a:pPr eaLnBrk="0" hangingPunct="0">
              <a:tabLst>
                <a:tab pos="981075" algn="l"/>
              </a:tabLst>
              <a:defRPr/>
            </a:pPr>
            <a:r>
              <a:rPr lang="ru-RU" sz="1200">
                <a:solidFill>
                  <a:schemeClr val="tx1"/>
                </a:solidFill>
                <a:latin typeface="Times New Roman" pitchFamily="18" charset="0"/>
                <a:cs typeface="Times New Roman" pitchFamily="18" charset="0"/>
              </a:rPr>
              <a:t>             </a:t>
            </a:r>
          </a:p>
          <a:p>
            <a:pPr eaLnBrk="0" hangingPunct="0">
              <a:tabLst>
                <a:tab pos="981075" algn="l"/>
              </a:tabLst>
              <a:defRPr/>
            </a:pPr>
            <a:r>
              <a:rPr lang="ru-RU" sz="1200">
                <a:solidFill>
                  <a:schemeClr val="tx1"/>
                </a:solidFill>
                <a:latin typeface="Times New Roman" pitchFamily="18" charset="0"/>
                <a:cs typeface="Times New Roman" pitchFamily="18" charset="0"/>
              </a:rPr>
              <a:t>                                        </a:t>
            </a:r>
            <a:r>
              <a:rPr lang="ru-RU" sz="2800" b="1">
                <a:solidFill>
                  <a:srgbClr val="000000"/>
                </a:solidFill>
                <a:latin typeface="Times New Roman" pitchFamily="18" charset="0"/>
                <a:cs typeface="Times New Roman" pitchFamily="18" charset="0"/>
              </a:rPr>
              <a:t>ВАРЕ</a:t>
            </a:r>
            <a:r>
              <a:rPr lang="ru-RU" sz="2800" b="1">
                <a:solidFill>
                  <a:srgbClr val="FF0000"/>
                </a:solidFill>
                <a:latin typeface="Times New Roman" pitchFamily="18" charset="0"/>
                <a:cs typeface="Times New Roman" pitchFamily="18" charset="0"/>
              </a:rPr>
              <a:t>?</a:t>
            </a:r>
            <a:r>
              <a:rPr lang="ru-RU" sz="2800" b="1">
                <a:solidFill>
                  <a:srgbClr val="000000"/>
                </a:solidFill>
                <a:latin typeface="Times New Roman" pitchFamily="18" charset="0"/>
                <a:cs typeface="Times New Roman" pitchFamily="18" charset="0"/>
              </a:rPr>
              <a:t>КА</a:t>
            </a:r>
            <a:r>
              <a:rPr lang="ru-RU" sz="900">
                <a:solidFill>
                  <a:srgbClr val="000000"/>
                </a:solidFill>
                <a:latin typeface="Arial" charset="0"/>
                <a:cs typeface="Times New Roman" pitchFamily="18" charset="0"/>
              </a:rPr>
              <a:t>                                                                                                                            </a:t>
            </a:r>
          </a:p>
          <a:p>
            <a:pPr eaLnBrk="0" hangingPunct="0">
              <a:tabLst>
                <a:tab pos="981075" algn="l"/>
              </a:tabLst>
              <a:defRPr/>
            </a:pPr>
            <a:r>
              <a:rPr lang="ru-RU" sz="900">
                <a:solidFill>
                  <a:srgbClr val="000000"/>
                </a:solidFill>
                <a:latin typeface="Arial" charset="0"/>
                <a:cs typeface="Times New Roman" pitchFamily="18" charset="0"/>
              </a:rPr>
              <a:t>                                                                                                                                                                                                     </a:t>
            </a:r>
            <a:endParaRPr lang="ru-RU" sz="900">
              <a:solidFill>
                <a:schemeClr val="tx1"/>
              </a:solidFill>
              <a:latin typeface="Arial" charset="0"/>
            </a:endParaRPr>
          </a:p>
          <a:p>
            <a:pPr eaLnBrk="0" hangingPunct="0">
              <a:tabLst>
                <a:tab pos="981075" algn="l"/>
              </a:tabLst>
              <a:defRPr/>
            </a:pPr>
            <a:endParaRPr lang="ru-RU">
              <a:solidFill>
                <a:schemeClr val="tx1"/>
              </a:solidFill>
              <a:latin typeface="Arial" charset="0"/>
            </a:endParaRPr>
          </a:p>
        </p:txBody>
      </p:sp>
      <p:sp>
        <p:nvSpPr>
          <p:cNvPr id="5" name="Полилиния 4"/>
          <p:cNvSpPr/>
          <p:nvPr/>
        </p:nvSpPr>
        <p:spPr>
          <a:xfrm>
            <a:off x="785813" y="1928813"/>
            <a:ext cx="3181350" cy="3575050"/>
          </a:xfrm>
          <a:custGeom>
            <a:avLst/>
            <a:gdLst>
              <a:gd name="connsiteX0" fmla="*/ 550244 w 3181150"/>
              <a:gd name="connsiteY0" fmla="*/ 2382253 h 3575786"/>
              <a:gd name="connsiteX1" fmla="*/ 550244 w 3181150"/>
              <a:gd name="connsiteY1" fmla="*/ 909588 h 3575786"/>
              <a:gd name="connsiteX2" fmla="*/ 973755 w 3181150"/>
              <a:gd name="connsiteY2" fmla="*/ 168443 h 3575786"/>
              <a:gd name="connsiteX3" fmla="*/ 1811153 w 3181150"/>
              <a:gd name="connsiteY3" fmla="*/ 14438 h 3575786"/>
              <a:gd name="connsiteX4" fmla="*/ 2225040 w 3181150"/>
              <a:gd name="connsiteY4" fmla="*/ 255070 h 3575786"/>
              <a:gd name="connsiteX5" fmla="*/ 2321292 w 3181150"/>
              <a:gd name="connsiteY5" fmla="*/ 1082843 h 3575786"/>
              <a:gd name="connsiteX6" fmla="*/ 2321292 w 3181150"/>
              <a:gd name="connsiteY6" fmla="*/ 1564106 h 3575786"/>
              <a:gd name="connsiteX7" fmla="*/ 2321292 w 3181150"/>
              <a:gd name="connsiteY7" fmla="*/ 1573731 h 3575786"/>
              <a:gd name="connsiteX8" fmla="*/ 2321292 w 3181150"/>
              <a:gd name="connsiteY8" fmla="*/ 1746986 h 3575786"/>
              <a:gd name="connsiteX9" fmla="*/ 2311667 w 3181150"/>
              <a:gd name="connsiteY9" fmla="*/ 1727735 h 3575786"/>
              <a:gd name="connsiteX10" fmla="*/ 2321292 w 3181150"/>
              <a:gd name="connsiteY10" fmla="*/ 1727735 h 3575786"/>
              <a:gd name="connsiteX11" fmla="*/ 2321292 w 3181150"/>
              <a:gd name="connsiteY11" fmla="*/ 1929866 h 3575786"/>
              <a:gd name="connsiteX12" fmla="*/ 2821806 w 3181150"/>
              <a:gd name="connsiteY12" fmla="*/ 1496729 h 3575786"/>
              <a:gd name="connsiteX13" fmla="*/ 3129814 w 3181150"/>
              <a:gd name="connsiteY13" fmla="*/ 1631483 h 3575786"/>
              <a:gd name="connsiteX14" fmla="*/ 3100939 w 3181150"/>
              <a:gd name="connsiteY14" fmla="*/ 2016493 h 3575786"/>
              <a:gd name="connsiteX15" fmla="*/ 2648551 w 3181150"/>
              <a:gd name="connsiteY15" fmla="*/ 2411129 h 3575786"/>
              <a:gd name="connsiteX16" fmla="*/ 2302042 w 3181150"/>
              <a:gd name="connsiteY16" fmla="*/ 2555508 h 3575786"/>
              <a:gd name="connsiteX17" fmla="*/ 2167288 w 3181150"/>
              <a:gd name="connsiteY17" fmla="*/ 3075272 h 3575786"/>
              <a:gd name="connsiteX18" fmla="*/ 2379044 w 3181150"/>
              <a:gd name="connsiteY18" fmla="*/ 3383280 h 3575786"/>
              <a:gd name="connsiteX19" fmla="*/ 2407920 w 3181150"/>
              <a:gd name="connsiteY19" fmla="*/ 3508409 h 3575786"/>
              <a:gd name="connsiteX20" fmla="*/ 1955532 w 3181150"/>
              <a:gd name="connsiteY20" fmla="*/ 3575786 h 3575786"/>
              <a:gd name="connsiteX21" fmla="*/ 906379 w 3181150"/>
              <a:gd name="connsiteY21" fmla="*/ 3546910 h 3575786"/>
              <a:gd name="connsiteX22" fmla="*/ 184484 w 3181150"/>
              <a:gd name="connsiteY22" fmla="*/ 3498784 h 3575786"/>
              <a:gd name="connsiteX23" fmla="*/ 49730 w 3181150"/>
              <a:gd name="connsiteY23" fmla="*/ 3296653 h 3575786"/>
              <a:gd name="connsiteX24" fmla="*/ 482867 w 3181150"/>
              <a:gd name="connsiteY24" fmla="*/ 3210026 h 3575786"/>
              <a:gd name="connsiteX25" fmla="*/ 636871 w 3181150"/>
              <a:gd name="connsiteY25" fmla="*/ 3152274 h 3575786"/>
              <a:gd name="connsiteX26" fmla="*/ 550244 w 3181150"/>
              <a:gd name="connsiteY26" fmla="*/ 2382253 h 3575786"/>
              <a:gd name="connsiteX0" fmla="*/ 550244 w 3181150"/>
              <a:gd name="connsiteY0" fmla="*/ 2382253 h 3575786"/>
              <a:gd name="connsiteX1" fmla="*/ 550244 w 3181150"/>
              <a:gd name="connsiteY1" fmla="*/ 909588 h 3575786"/>
              <a:gd name="connsiteX2" fmla="*/ 973755 w 3181150"/>
              <a:gd name="connsiteY2" fmla="*/ 168443 h 3575786"/>
              <a:gd name="connsiteX3" fmla="*/ 1811153 w 3181150"/>
              <a:gd name="connsiteY3" fmla="*/ 14438 h 3575786"/>
              <a:gd name="connsiteX4" fmla="*/ 2225040 w 3181150"/>
              <a:gd name="connsiteY4" fmla="*/ 255070 h 3575786"/>
              <a:gd name="connsiteX5" fmla="*/ 2321292 w 3181150"/>
              <a:gd name="connsiteY5" fmla="*/ 1082843 h 3575786"/>
              <a:gd name="connsiteX6" fmla="*/ 2321292 w 3181150"/>
              <a:gd name="connsiteY6" fmla="*/ 1564106 h 3575786"/>
              <a:gd name="connsiteX7" fmla="*/ 2321292 w 3181150"/>
              <a:gd name="connsiteY7" fmla="*/ 1573731 h 3575786"/>
              <a:gd name="connsiteX8" fmla="*/ 2321292 w 3181150"/>
              <a:gd name="connsiteY8" fmla="*/ 1746986 h 3575786"/>
              <a:gd name="connsiteX9" fmla="*/ 2311667 w 3181150"/>
              <a:gd name="connsiteY9" fmla="*/ 1727735 h 3575786"/>
              <a:gd name="connsiteX10" fmla="*/ 2321292 w 3181150"/>
              <a:gd name="connsiteY10" fmla="*/ 1727735 h 3575786"/>
              <a:gd name="connsiteX11" fmla="*/ 2321292 w 3181150"/>
              <a:gd name="connsiteY11" fmla="*/ 1929866 h 3575786"/>
              <a:gd name="connsiteX12" fmla="*/ 2821806 w 3181150"/>
              <a:gd name="connsiteY12" fmla="*/ 1496729 h 3575786"/>
              <a:gd name="connsiteX13" fmla="*/ 3129814 w 3181150"/>
              <a:gd name="connsiteY13" fmla="*/ 1631483 h 3575786"/>
              <a:gd name="connsiteX14" fmla="*/ 3100939 w 3181150"/>
              <a:gd name="connsiteY14" fmla="*/ 2016493 h 3575786"/>
              <a:gd name="connsiteX15" fmla="*/ 2648551 w 3181150"/>
              <a:gd name="connsiteY15" fmla="*/ 2411129 h 3575786"/>
              <a:gd name="connsiteX16" fmla="*/ 2302042 w 3181150"/>
              <a:gd name="connsiteY16" fmla="*/ 2555508 h 3575786"/>
              <a:gd name="connsiteX17" fmla="*/ 2167288 w 3181150"/>
              <a:gd name="connsiteY17" fmla="*/ 3075272 h 3575786"/>
              <a:gd name="connsiteX18" fmla="*/ 2379044 w 3181150"/>
              <a:gd name="connsiteY18" fmla="*/ 3383280 h 3575786"/>
              <a:gd name="connsiteX19" fmla="*/ 2407920 w 3181150"/>
              <a:gd name="connsiteY19" fmla="*/ 3508409 h 3575786"/>
              <a:gd name="connsiteX20" fmla="*/ 1955532 w 3181150"/>
              <a:gd name="connsiteY20" fmla="*/ 3575786 h 3575786"/>
              <a:gd name="connsiteX21" fmla="*/ 906379 w 3181150"/>
              <a:gd name="connsiteY21" fmla="*/ 3546910 h 3575786"/>
              <a:gd name="connsiteX22" fmla="*/ 184484 w 3181150"/>
              <a:gd name="connsiteY22" fmla="*/ 3498784 h 3575786"/>
              <a:gd name="connsiteX23" fmla="*/ 49730 w 3181150"/>
              <a:gd name="connsiteY23" fmla="*/ 3296653 h 3575786"/>
              <a:gd name="connsiteX24" fmla="*/ 482867 w 3181150"/>
              <a:gd name="connsiteY24" fmla="*/ 3210026 h 3575786"/>
              <a:gd name="connsiteX25" fmla="*/ 636871 w 3181150"/>
              <a:gd name="connsiteY25" fmla="*/ 3152274 h 3575786"/>
              <a:gd name="connsiteX26" fmla="*/ 550244 w 3181150"/>
              <a:gd name="connsiteY26" fmla="*/ 2382253 h 3575786"/>
              <a:gd name="connsiteX0" fmla="*/ 550244 w 3181150"/>
              <a:gd name="connsiteY0" fmla="*/ 2382253 h 3575786"/>
              <a:gd name="connsiteX1" fmla="*/ 550244 w 3181150"/>
              <a:gd name="connsiteY1" fmla="*/ 909588 h 3575786"/>
              <a:gd name="connsiteX2" fmla="*/ 973755 w 3181150"/>
              <a:gd name="connsiteY2" fmla="*/ 168443 h 3575786"/>
              <a:gd name="connsiteX3" fmla="*/ 1811153 w 3181150"/>
              <a:gd name="connsiteY3" fmla="*/ 14438 h 3575786"/>
              <a:gd name="connsiteX4" fmla="*/ 2225040 w 3181150"/>
              <a:gd name="connsiteY4" fmla="*/ 255070 h 3575786"/>
              <a:gd name="connsiteX5" fmla="*/ 2321292 w 3181150"/>
              <a:gd name="connsiteY5" fmla="*/ 1082843 h 3575786"/>
              <a:gd name="connsiteX6" fmla="*/ 2321292 w 3181150"/>
              <a:gd name="connsiteY6" fmla="*/ 1564106 h 3575786"/>
              <a:gd name="connsiteX7" fmla="*/ 2321292 w 3181150"/>
              <a:gd name="connsiteY7" fmla="*/ 1573731 h 3575786"/>
              <a:gd name="connsiteX8" fmla="*/ 2321292 w 3181150"/>
              <a:gd name="connsiteY8" fmla="*/ 1746986 h 3575786"/>
              <a:gd name="connsiteX9" fmla="*/ 2311667 w 3181150"/>
              <a:gd name="connsiteY9" fmla="*/ 1727735 h 3575786"/>
              <a:gd name="connsiteX10" fmla="*/ 2321292 w 3181150"/>
              <a:gd name="connsiteY10" fmla="*/ 1727735 h 3575786"/>
              <a:gd name="connsiteX11" fmla="*/ 2321292 w 3181150"/>
              <a:gd name="connsiteY11" fmla="*/ 1929866 h 3575786"/>
              <a:gd name="connsiteX12" fmla="*/ 2821806 w 3181150"/>
              <a:gd name="connsiteY12" fmla="*/ 1496729 h 3575786"/>
              <a:gd name="connsiteX13" fmla="*/ 3129814 w 3181150"/>
              <a:gd name="connsiteY13" fmla="*/ 1631483 h 3575786"/>
              <a:gd name="connsiteX14" fmla="*/ 3100939 w 3181150"/>
              <a:gd name="connsiteY14" fmla="*/ 2016493 h 3575786"/>
              <a:gd name="connsiteX15" fmla="*/ 2648551 w 3181150"/>
              <a:gd name="connsiteY15" fmla="*/ 2411129 h 3575786"/>
              <a:gd name="connsiteX16" fmla="*/ 2302042 w 3181150"/>
              <a:gd name="connsiteY16" fmla="*/ 2555508 h 3575786"/>
              <a:gd name="connsiteX17" fmla="*/ 2167288 w 3181150"/>
              <a:gd name="connsiteY17" fmla="*/ 3075272 h 3575786"/>
              <a:gd name="connsiteX18" fmla="*/ 2379044 w 3181150"/>
              <a:gd name="connsiteY18" fmla="*/ 3383280 h 3575786"/>
              <a:gd name="connsiteX19" fmla="*/ 2407920 w 3181150"/>
              <a:gd name="connsiteY19" fmla="*/ 3508409 h 3575786"/>
              <a:gd name="connsiteX20" fmla="*/ 1955532 w 3181150"/>
              <a:gd name="connsiteY20" fmla="*/ 3575786 h 3575786"/>
              <a:gd name="connsiteX21" fmla="*/ 906379 w 3181150"/>
              <a:gd name="connsiteY21" fmla="*/ 3546910 h 3575786"/>
              <a:gd name="connsiteX22" fmla="*/ 184484 w 3181150"/>
              <a:gd name="connsiteY22" fmla="*/ 3498784 h 3575786"/>
              <a:gd name="connsiteX23" fmla="*/ 49730 w 3181150"/>
              <a:gd name="connsiteY23" fmla="*/ 3296653 h 3575786"/>
              <a:gd name="connsiteX24" fmla="*/ 482867 w 3181150"/>
              <a:gd name="connsiteY24" fmla="*/ 3210026 h 3575786"/>
              <a:gd name="connsiteX25" fmla="*/ 636871 w 3181150"/>
              <a:gd name="connsiteY25" fmla="*/ 3152274 h 3575786"/>
              <a:gd name="connsiteX26" fmla="*/ 550244 w 3181150"/>
              <a:gd name="connsiteY26" fmla="*/ 2382253 h 35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81150" h="3575786">
                <a:moveTo>
                  <a:pt x="550244" y="2382253"/>
                </a:moveTo>
                <a:cubicBezTo>
                  <a:pt x="535806" y="2008472"/>
                  <a:pt x="479659" y="1278556"/>
                  <a:pt x="550244" y="909588"/>
                </a:cubicBezTo>
                <a:cubicBezTo>
                  <a:pt x="620829" y="540620"/>
                  <a:pt x="763603" y="317635"/>
                  <a:pt x="973755" y="168443"/>
                </a:cubicBezTo>
                <a:cubicBezTo>
                  <a:pt x="1183907" y="19251"/>
                  <a:pt x="1602606" y="0"/>
                  <a:pt x="1811153" y="14438"/>
                </a:cubicBezTo>
                <a:cubicBezTo>
                  <a:pt x="2019700" y="28876"/>
                  <a:pt x="2140017" y="77003"/>
                  <a:pt x="2225040" y="255070"/>
                </a:cubicBezTo>
                <a:cubicBezTo>
                  <a:pt x="2310063" y="433137"/>
                  <a:pt x="2305250" y="864670"/>
                  <a:pt x="2321292" y="1082843"/>
                </a:cubicBezTo>
                <a:cubicBezTo>
                  <a:pt x="2337334" y="1301016"/>
                  <a:pt x="2321292" y="1564106"/>
                  <a:pt x="2321292" y="1564106"/>
                </a:cubicBezTo>
                <a:lnTo>
                  <a:pt x="2321292" y="1573731"/>
                </a:lnTo>
                <a:cubicBezTo>
                  <a:pt x="2321292" y="1604211"/>
                  <a:pt x="2322896" y="1721319"/>
                  <a:pt x="2321292" y="1746986"/>
                </a:cubicBezTo>
                <a:cubicBezTo>
                  <a:pt x="2319688" y="1772653"/>
                  <a:pt x="2311667" y="1730943"/>
                  <a:pt x="2311667" y="1727735"/>
                </a:cubicBezTo>
                <a:cubicBezTo>
                  <a:pt x="2311667" y="1724527"/>
                  <a:pt x="2319688" y="1694047"/>
                  <a:pt x="2321292" y="1727735"/>
                </a:cubicBezTo>
                <a:cubicBezTo>
                  <a:pt x="2322896" y="1761423"/>
                  <a:pt x="2237873" y="1968367"/>
                  <a:pt x="2321292" y="1929866"/>
                </a:cubicBezTo>
                <a:cubicBezTo>
                  <a:pt x="2404711" y="1891365"/>
                  <a:pt x="2687052" y="1546459"/>
                  <a:pt x="2821806" y="1496729"/>
                </a:cubicBezTo>
                <a:cubicBezTo>
                  <a:pt x="2956560" y="1446999"/>
                  <a:pt x="3083292" y="1544856"/>
                  <a:pt x="3129814" y="1631483"/>
                </a:cubicBezTo>
                <a:cubicBezTo>
                  <a:pt x="3176336" y="1718110"/>
                  <a:pt x="3181150" y="1886552"/>
                  <a:pt x="3100939" y="2016493"/>
                </a:cubicBezTo>
                <a:cubicBezTo>
                  <a:pt x="3020729" y="2146434"/>
                  <a:pt x="2781701" y="2321293"/>
                  <a:pt x="2648551" y="2411129"/>
                </a:cubicBezTo>
                <a:cubicBezTo>
                  <a:pt x="2515402" y="2500965"/>
                  <a:pt x="2382253" y="2444818"/>
                  <a:pt x="2302042" y="2555508"/>
                </a:cubicBezTo>
                <a:cubicBezTo>
                  <a:pt x="2221832" y="2666199"/>
                  <a:pt x="2154454" y="2937310"/>
                  <a:pt x="2167288" y="3075272"/>
                </a:cubicBezTo>
                <a:cubicBezTo>
                  <a:pt x="2180122" y="3213234"/>
                  <a:pt x="2338939" y="3311091"/>
                  <a:pt x="2379044" y="3383280"/>
                </a:cubicBezTo>
                <a:cubicBezTo>
                  <a:pt x="2419149" y="3455470"/>
                  <a:pt x="2478505" y="3476325"/>
                  <a:pt x="2407920" y="3508409"/>
                </a:cubicBezTo>
                <a:cubicBezTo>
                  <a:pt x="2337335" y="3540493"/>
                  <a:pt x="2205789" y="3569369"/>
                  <a:pt x="1955532" y="3575786"/>
                </a:cubicBezTo>
                <a:lnTo>
                  <a:pt x="906379" y="3546910"/>
                </a:lnTo>
                <a:cubicBezTo>
                  <a:pt x="611204" y="3534076"/>
                  <a:pt x="327259" y="3540494"/>
                  <a:pt x="184484" y="3498784"/>
                </a:cubicBezTo>
                <a:cubicBezTo>
                  <a:pt x="41709" y="3457075"/>
                  <a:pt x="0" y="3344779"/>
                  <a:pt x="49730" y="3296653"/>
                </a:cubicBezTo>
                <a:cubicBezTo>
                  <a:pt x="99460" y="3248527"/>
                  <a:pt x="385010" y="3234089"/>
                  <a:pt x="482867" y="3210026"/>
                </a:cubicBezTo>
                <a:cubicBezTo>
                  <a:pt x="580724" y="3185963"/>
                  <a:pt x="625642" y="3295049"/>
                  <a:pt x="636871" y="3152274"/>
                </a:cubicBezTo>
                <a:cubicBezTo>
                  <a:pt x="648100" y="3009499"/>
                  <a:pt x="564682" y="2756034"/>
                  <a:pt x="550244" y="2382253"/>
                </a:cubicBezTo>
                <a:close/>
              </a:path>
            </a:pathLst>
          </a:cu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00"/>
              </a:solidFill>
            </a:endParaRPr>
          </a:p>
        </p:txBody>
      </p:sp>
      <p:cxnSp>
        <p:nvCxnSpPr>
          <p:cNvPr id="13" name="Прямая соединительная линия 12"/>
          <p:cNvCxnSpPr/>
          <p:nvPr/>
        </p:nvCxnSpPr>
        <p:spPr>
          <a:xfrm rot="5400000">
            <a:off x="1641476" y="3286125"/>
            <a:ext cx="1287462"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a:off x="1857375" y="3286125"/>
            <a:ext cx="9286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a:off x="1821657" y="2964656"/>
            <a:ext cx="857250" cy="642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H="1">
            <a:off x="1893094" y="3036094"/>
            <a:ext cx="857250" cy="642938"/>
          </a:xfrm>
          <a:prstGeom prst="line">
            <a:avLst/>
          </a:prstGeom>
        </p:spPr>
        <p:style>
          <a:lnRef idx="2">
            <a:schemeClr val="accent1"/>
          </a:lnRef>
          <a:fillRef idx="0">
            <a:schemeClr val="accent1"/>
          </a:fillRef>
          <a:effectRef idx="1">
            <a:schemeClr val="accent1"/>
          </a:effectRef>
          <a:fontRef idx="minor">
            <a:schemeClr val="tx1"/>
          </a:fontRef>
        </p:style>
      </p:cxnSp>
      <p:sp>
        <p:nvSpPr>
          <p:cNvPr id="16392" name="Прямоугольник 20"/>
          <p:cNvSpPr>
            <a:spLocks noChangeArrowheads="1"/>
          </p:cNvSpPr>
          <p:nvPr/>
        </p:nvSpPr>
        <p:spPr bwMode="auto">
          <a:xfrm rot="10800000" flipV="1">
            <a:off x="5357813" y="2357438"/>
            <a:ext cx="3786187" cy="1570037"/>
          </a:xfrm>
          <a:prstGeom prst="rect">
            <a:avLst/>
          </a:prstGeom>
          <a:noFill/>
          <a:ln w="9525">
            <a:noFill/>
            <a:miter lim="800000"/>
            <a:headEnd/>
            <a:tailEnd/>
          </a:ln>
        </p:spPr>
        <p:txBody>
          <a:bodyPr>
            <a:spAutoFit/>
          </a:bodyPr>
          <a:lstStyle/>
          <a:p>
            <a:r>
              <a:rPr lang="ru-RU" sz="9600" b="1">
                <a:latin typeface="Times New Roman" pitchFamily="18" charset="0"/>
                <a:cs typeface="Times New Roman" pitchFamily="18" charset="0"/>
              </a:rPr>
              <a:t>  </a:t>
            </a:r>
            <a:endParaRPr lang="ru-RU" sz="9600">
              <a:latin typeface="Lucida Sans Unicode" pitchFamily="34" charset="0"/>
            </a:endParaRPr>
          </a:p>
        </p:txBody>
      </p:sp>
      <p:sp>
        <p:nvSpPr>
          <p:cNvPr id="16393" name="Прямоугольник 21"/>
          <p:cNvSpPr>
            <a:spLocks noChangeArrowheads="1"/>
          </p:cNvSpPr>
          <p:nvPr/>
        </p:nvSpPr>
        <p:spPr bwMode="auto">
          <a:xfrm>
            <a:off x="5786438" y="1214438"/>
            <a:ext cx="3214687" cy="523875"/>
          </a:xfrm>
          <a:prstGeom prst="rect">
            <a:avLst/>
          </a:prstGeom>
          <a:noFill/>
          <a:ln w="9525">
            <a:noFill/>
            <a:miter lim="800000"/>
            <a:headEnd/>
            <a:tailEnd/>
          </a:ln>
        </p:spPr>
        <p:txBody>
          <a:bodyPr>
            <a:spAutoFit/>
          </a:bodyPr>
          <a:lstStyle/>
          <a:p>
            <a:r>
              <a:rPr lang="ru-RU" sz="2800">
                <a:cs typeface="Times New Roman" pitchFamily="18" charset="0"/>
              </a:rPr>
              <a:t>      </a:t>
            </a:r>
            <a:r>
              <a:rPr lang="ru-RU" sz="2800" b="1">
                <a:solidFill>
                  <a:srgbClr val="000000"/>
                </a:solidFill>
                <a:latin typeface="Times New Roman" pitchFamily="18" charset="0"/>
                <a:cs typeface="Times New Roman" pitchFamily="18" charset="0"/>
              </a:rPr>
              <a:t>КРЫ</a:t>
            </a:r>
            <a:r>
              <a:rPr lang="ru-RU" sz="2800" b="1">
                <a:solidFill>
                  <a:srgbClr val="FF0000"/>
                </a:solidFill>
                <a:latin typeface="Times New Roman" pitchFamily="18" charset="0"/>
                <a:cs typeface="Times New Roman" pitchFamily="18" charset="0"/>
              </a:rPr>
              <a:t>?</a:t>
            </a:r>
            <a:r>
              <a:rPr lang="ru-RU" sz="2800" b="1">
                <a:solidFill>
                  <a:srgbClr val="000000"/>
                </a:solidFill>
                <a:latin typeface="Times New Roman" pitchFamily="18" charset="0"/>
                <a:cs typeface="Times New Roman" pitchFamily="18" charset="0"/>
              </a:rPr>
              <a:t>КА</a:t>
            </a:r>
            <a:endParaRPr lang="ru-RU" sz="2800">
              <a:latin typeface="Lucida Sans Unicode" pitchFamily="34" charset="0"/>
            </a:endParaRPr>
          </a:p>
        </p:txBody>
      </p:sp>
      <p:pic>
        <p:nvPicPr>
          <p:cNvPr id="16394" name="Picture 2" descr="C:\Documents and Settings\Администратор\Мои документы\Мои рисунки\File0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3250" y="2000250"/>
            <a:ext cx="3460750"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574</TotalTime>
  <Words>398</Words>
  <Application>Microsoft Office PowerPoint</Application>
  <PresentationFormat>Экран (4:3)</PresentationFormat>
  <Paragraphs>109</Paragraphs>
  <Slides>19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Открытая</vt:lpstr>
      <vt:lpstr>Диаграмма Microsoft Excel</vt:lpstr>
      <vt:lpstr>Обобщение опыта</vt:lpstr>
      <vt:lpstr>«Развитие орфографической зоркости на уроках русского языка у младших школьников».</vt:lpstr>
      <vt:lpstr>Презентация PowerPoint</vt:lpstr>
      <vt:lpstr>Опознавательные признаки орфограмм: </vt:lpstr>
      <vt:lpstr>  Для освоения способа проверки    орфограммы надо знать: </vt:lpstr>
      <vt:lpstr>Презентация PowerPoint</vt:lpstr>
      <vt:lpstr>Презентация PowerPoint</vt:lpstr>
      <vt:lpstr>Презентация PowerPoint</vt:lpstr>
      <vt:lpstr>Презентация PowerPoint</vt:lpstr>
      <vt:lpstr> «ПОСЧИТАЙ ОРФОГРАММЫ» </vt:lpstr>
      <vt:lpstr>Презентация PowerPoint</vt:lpstr>
      <vt:lpstr>«ЦВЕТНОЕ  ПИСЬМО» </vt:lpstr>
      <vt:lpstr>  МЕТОДИЧЕСКИЕ РЕКОМЕНДАЦИИ   </vt:lpstr>
      <vt:lpstr>СРАВНИТЕЛЬНЫЙ АНАЛИЗ  ОШИБОК ( ВХОДЯЩИЙ ДИКТАНТ)</vt:lpstr>
      <vt:lpstr>Презентация PowerPoint</vt:lpstr>
      <vt:lpstr>                 Человека мастером делают те,                                      кто его окружает.</vt:lpstr>
      <vt:lpstr>Презентация PowerPoint</vt:lpstr>
      <vt:lpstr>Гордость каждого ребенка – это его успехи,  а моя гордость мои дети!</vt:lpstr>
      <vt:lpstr>        Спасибо                            за                                  внимание</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Обобщение опыта</dc:title>
  <dc:creator>Zver</dc:creator>
  <cp:lastModifiedBy>Илья</cp:lastModifiedBy>
  <cp:revision>62</cp:revision>
  <dcterms:created xsi:type="dcterms:W3CDTF">2009-03-18T08:21:43Z</dcterms:created>
  <dcterms:modified xsi:type="dcterms:W3CDTF">2012-11-04T11:56:19Z</dcterms:modified>
</cp:coreProperties>
</file>