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2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7" autoAdjust="0"/>
    <p:restoredTop sz="94671" autoAdjust="0"/>
  </p:normalViewPr>
  <p:slideViewPr>
    <p:cSldViewPr>
      <p:cViewPr>
        <p:scale>
          <a:sx n="64" d="100"/>
          <a:sy n="64" d="100"/>
        </p:scale>
        <p:origin x="-10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264854372556163"/>
                  <c:y val="-0.109703051309834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64863644450546"/>
                  <c:y val="-6.81665608637083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077053957909816"/>
                  <c:y val="0.153867179744238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Сигматизм</c:v>
                </c:pt>
                <c:pt idx="2">
                  <c:v>Ротацизм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29475773713999"/>
                  <c:y val="-0.25104571311045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5124368314565347E-2"/>
                  <c:y val="8.44835138809623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450452110213922E-2"/>
                  <c:y val="0.17930885886835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Сигматизм</c:v>
                </c:pt>
                <c:pt idx="2">
                  <c:v>Ротацизм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F469-EEDF-4B10-B0C1-47CF728FE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227F7-9B32-4B03-87B1-7DEB31EC0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FF511-DEC3-4DB4-A4A5-A4C840C9D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1C579-1319-4C55-AB22-077CFF5EA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BAA52-ADEA-4C38-9285-743E61545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E32A0-BAD1-42F4-A5BE-BC11BF97D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DF405-366B-4F99-A3DB-796CA9D9FE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C0DB-5042-4740-9EF0-661886D34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52D0C4-DF01-4395-B77C-E051213DA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2A57D-3B1A-43C9-8F1A-22A4599D2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47B060E-1D8F-4F08-82FA-6040DE01F6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EB7F-3181-4AB2-B33C-EF52F2B6E5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4118259-8E9E-46C6-BBB0-8DC222D98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/>
              <a:t>Захарова </a:t>
            </a:r>
            <a:r>
              <a:rPr lang="ru-RU" sz="4000" dirty="0" smtClean="0"/>
              <a:t>Елена Владимировна</a:t>
            </a:r>
            <a:br>
              <a:rPr lang="ru-RU" sz="4000" dirty="0" smtClean="0"/>
            </a:br>
            <a:r>
              <a:rPr lang="ru-RU" sz="4000" dirty="0" smtClean="0"/>
              <a:t> учитель начальных классов </a:t>
            </a:r>
            <a:br>
              <a:rPr lang="ru-RU" sz="4000" dirty="0" smtClean="0"/>
            </a:br>
            <a:r>
              <a:rPr lang="ru-RU" sz="4000" dirty="0" smtClean="0"/>
              <a:t> первой категории</a:t>
            </a:r>
          </a:p>
        </p:txBody>
      </p:sp>
      <p:pic>
        <p:nvPicPr>
          <p:cNvPr id="3075" name="Содержимое 6" descr="P824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2143116"/>
            <a:ext cx="5500726" cy="407196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коррекционной работы</a:t>
            </a:r>
            <a:b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Т.Б.Филичевой)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07167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98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этап –Подготовительный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/>
          </a:p>
          <a:p>
            <a:r>
              <a:rPr lang="ru-RU" sz="3200" dirty="0" smtClean="0"/>
              <a:t>Предлагает подготовку речевого аппарата к овладению звуками речи. Он включает подготовку </a:t>
            </a:r>
            <a:r>
              <a:rPr lang="ru-RU" sz="3200" dirty="0" err="1" smtClean="0"/>
              <a:t>речедвигательного</a:t>
            </a:r>
            <a:r>
              <a:rPr lang="ru-RU" sz="3200" dirty="0" smtClean="0"/>
              <a:t> аппарата, его моторики, речевого слуха, речевого дыхания. Правильное произношение звуков зависит от деятельности органов артикуляции, от подвижности и от деятельности гибкости, от координации артикуляционных движений, их силы и точности.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467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этап – Становления звуков речи, или постановка звука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3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600" dirty="0" smtClean="0"/>
              <a:t>Постановка звуков начинается с легких по артикуляции звуков и кончается более трудными; последовательность их сохраняется как для фронтальной, так и для индивидуальной работы (шипящие, свистящие, </a:t>
            </a:r>
            <a:r>
              <a:rPr lang="ru-RU" sz="3600" dirty="0" err="1" smtClean="0"/>
              <a:t>р,л</a:t>
            </a:r>
            <a:r>
              <a:rPr lang="ru-RU" sz="3600" dirty="0" smtClean="0"/>
              <a:t>. ).</a:t>
            </a:r>
            <a:endParaRPr lang="ru-RU" sz="3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Закрепление и автоматизация звуков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3200" dirty="0" smtClean="0"/>
              <a:t>С точки зрения высшей нервной деятельности, автоматизация звука есть введение вновь созданной и закрепленной относительно простой связи – речевого звука – в более сложные последовательные речевые структуры – в слова и фразы, в которых данный звук или пропускается совсем, или произноситься правильно (О.В. Правдина).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этап – Дифференциации смешиваемых звуков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800" dirty="0" smtClean="0"/>
              <a:t>В основе его лежит дифференцированное  торможение. Работа над дифференциацией звуков начинается только тогда, когда оба смешиваемых звука могут быть правильно произнесены ребенком в любом сочетании и все же употребляются не всегда верно и один звук подменяется другим. Дети не отличают новый звук от некоторых сходных с ним звуком и путают их. При дифференциации звука эффективен прием сравнения двух артикуляционных укладов и установление их различия.</a:t>
            </a:r>
            <a:endParaRPr lang="ru-RU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этап – Введение в речь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31951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Предполагает разучивание стихов, составление  рассказов.</a:t>
            </a:r>
            <a:endParaRPr lang="ru-RU" sz="2800" dirty="0"/>
          </a:p>
        </p:txBody>
      </p:sp>
      <p:pic>
        <p:nvPicPr>
          <p:cNvPr id="5" name="Picture 9" descr="C:\Documents and Settings\Яна Савина\Мои документы\Развитие\Материал для презентаций\Урок вежливости\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71596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857224" y="928670"/>
            <a:ext cx="7467600" cy="135732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2.Диагностика произношения учащихся экспериментального класса.</a:t>
            </a:r>
            <a:r>
              <a:rPr lang="ru-RU" sz="4800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sz="4800" dirty="0" smtClean="0"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357430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Повторяй за мной</a:t>
            </a:r>
            <a:r>
              <a:rPr lang="ru-RU" dirty="0" smtClean="0"/>
              <a:t>	</a:t>
            </a:r>
          </a:p>
          <a:p>
            <a:r>
              <a:rPr lang="ru-RU" sz="2400" dirty="0" smtClean="0"/>
              <a:t>	С – санки, автобус, мост, сети, семь, Вася  </a:t>
            </a:r>
          </a:p>
          <a:p>
            <a:r>
              <a:rPr lang="ru-RU" sz="2400" dirty="0" smtClean="0"/>
              <a:t>	Ш – шуба, душ, шишки</a:t>
            </a:r>
          </a:p>
          <a:p>
            <a:r>
              <a:rPr lang="ru-RU" sz="2400" dirty="0" smtClean="0"/>
              <a:t>	З – завод, коза, звезда, зима, газета, бузина</a:t>
            </a:r>
          </a:p>
          <a:p>
            <a:r>
              <a:rPr lang="ru-RU" sz="2400" dirty="0" smtClean="0"/>
              <a:t>	Ц – цапля, палец, цветы</a:t>
            </a:r>
          </a:p>
          <a:p>
            <a:r>
              <a:rPr lang="ru-RU" sz="2400" dirty="0" smtClean="0"/>
              <a:t>	Ж – жук, кожа, ножницы</a:t>
            </a:r>
          </a:p>
          <a:p>
            <a:r>
              <a:rPr lang="ru-RU" sz="2400" dirty="0" smtClean="0"/>
              <a:t>	Щ – щётка, плащ, щепки</a:t>
            </a:r>
          </a:p>
          <a:p>
            <a:r>
              <a:rPr lang="ru-RU" sz="2400" dirty="0" smtClean="0"/>
              <a:t>	Ч – чайник, качели</a:t>
            </a:r>
          </a:p>
          <a:p>
            <a:r>
              <a:rPr lang="ru-RU" sz="2400" dirty="0" smtClean="0"/>
              <a:t>	Р – радуга, шары, трактор, рябина, фонарь</a:t>
            </a:r>
          </a:p>
          <a:p>
            <a:r>
              <a:rPr lang="ru-RU" sz="2400" dirty="0" smtClean="0"/>
              <a:t>	Л – лампа, стол, клумба, липа, лебедь, полено</a:t>
            </a:r>
          </a:p>
          <a:p>
            <a:r>
              <a:rPr lang="ru-RU" sz="2400" dirty="0" smtClean="0"/>
              <a:t>	Й – яма, юла, стулья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диагностики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1714488"/>
          <a:ext cx="6643734" cy="449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785786" y="1643050"/>
            <a:ext cx="6629400" cy="421481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 Подготовительный этап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«Улыбка» - растягивание разомкнутых и сомкнутых губ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«Трубочка» - вытягивание губ вперед при сомкнутых  зубах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«Болтушка» – движение языком вперёд-назад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«Часики» – движение языком вправо-влево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«Варенье» – круговое движение языком по губам, по зубам, за зубами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«Лошадка» – щелканье языком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357562"/>
            <a:ext cx="7467600" cy="1357322"/>
          </a:xfrm>
          <a:prstGeom prst="rect">
            <a:avLst/>
          </a:prstGeom>
        </p:spPr>
        <p:txBody>
          <a:bodyPr vert="horz" lIns="45720" tIns="0" rIns="45720" bIns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+mj-cs"/>
              </a:rPr>
            </a:br>
            <a:endParaRPr kumimoji="0" lang="ru-RU" sz="4200" b="1" i="0" u="none" strike="noStrike" kern="1200" cap="none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6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3.Упражнения для формирования правильного звукопроизношения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714356"/>
            <a:ext cx="4504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2) Постановка звука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07167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 подражанию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механический способ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смешанный способ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965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Закрепление и автоматизация звуков (на примере </a:t>
            </a:r>
            <a:r>
              <a:rPr lang="ru-RU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сигматизма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произнеси чётко звук  С в слогах  и словах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са</a:t>
            </a:r>
            <a:r>
              <a:rPr lang="ru-RU" sz="2400" dirty="0" smtClean="0"/>
              <a:t> 	су </a:t>
            </a:r>
            <a:r>
              <a:rPr lang="ru-RU" sz="2400" dirty="0" err="1" smtClean="0"/>
              <a:t>су</a:t>
            </a:r>
            <a:r>
              <a:rPr lang="ru-RU" sz="2400" dirty="0" smtClean="0"/>
              <a:t> </a:t>
            </a:r>
            <a:r>
              <a:rPr lang="ru-RU" sz="2400" dirty="0" err="1" smtClean="0"/>
              <a:t>су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	со </a:t>
            </a:r>
            <a:r>
              <a:rPr lang="ru-RU" sz="2400" dirty="0" err="1" smtClean="0"/>
              <a:t>со</a:t>
            </a:r>
            <a:r>
              <a:rPr lang="ru-RU" sz="2400" dirty="0" smtClean="0"/>
              <a:t> </a:t>
            </a:r>
            <a:r>
              <a:rPr lang="ru-RU" sz="2400" dirty="0" err="1" smtClean="0"/>
              <a:t>со</a:t>
            </a:r>
            <a:r>
              <a:rPr lang="ru-RU" sz="2400" dirty="0" smtClean="0"/>
              <a:t>	</a:t>
            </a:r>
            <a:r>
              <a:rPr lang="ru-RU" sz="2400" dirty="0" err="1" smtClean="0"/>
              <a:t>сы</a:t>
            </a:r>
            <a:r>
              <a:rPr lang="ru-RU" sz="2400" dirty="0" smtClean="0"/>
              <a:t> </a:t>
            </a:r>
            <a:r>
              <a:rPr lang="ru-RU" sz="2400" dirty="0" err="1" smtClean="0"/>
              <a:t>сы</a:t>
            </a:r>
            <a:r>
              <a:rPr lang="ru-RU" sz="2400" dirty="0" smtClean="0"/>
              <a:t> </a:t>
            </a:r>
            <a:r>
              <a:rPr lang="ru-RU" sz="2400" dirty="0" err="1" smtClean="0"/>
              <a:t>сы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сад	     сок	       суп</a:t>
            </a:r>
            <a:br>
              <a:rPr lang="ru-RU" sz="2400" dirty="0" smtClean="0"/>
            </a:br>
            <a:r>
              <a:rPr lang="ru-RU" sz="2400" dirty="0" smtClean="0"/>
              <a:t>	салат	     сор       сухо</a:t>
            </a:r>
            <a:br>
              <a:rPr lang="ru-RU" sz="2400" dirty="0" smtClean="0"/>
            </a:br>
            <a:r>
              <a:rPr lang="ru-RU" sz="2400" dirty="0" smtClean="0"/>
              <a:t>	сабля	     соль     сук</a:t>
            </a:r>
            <a:br>
              <a:rPr lang="ru-RU" sz="2400" dirty="0" smtClean="0"/>
            </a:br>
            <a:r>
              <a:rPr lang="ru-RU" sz="2400" dirty="0" smtClean="0"/>
              <a:t>	салют	     сода     судья</a:t>
            </a:r>
          </a:p>
          <a:p>
            <a:pPr>
              <a:buFontTx/>
              <a:buChar char="-"/>
            </a:pPr>
            <a:r>
              <a:rPr lang="ru-RU" sz="2400" dirty="0" smtClean="0"/>
              <a:t> повтори каждое слово  3 раза с разной силой голоса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 звукам назови слово целиком  (с  а  </a:t>
            </a:r>
            <a:r>
              <a:rPr lang="ru-RU" sz="2400" dirty="0" err="1" smtClean="0"/>
              <a:t>д</a:t>
            </a:r>
            <a:r>
              <a:rPr lang="ru-RU" sz="2400" dirty="0" smtClean="0"/>
              <a:t>  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скажи правильно </a:t>
            </a:r>
            <a:r>
              <a:rPr lang="ru-RU" sz="2400" i="1" dirty="0" smtClean="0"/>
              <a:t>гулять в сад, солёная суп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714620"/>
            <a:ext cx="8352928" cy="17526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Развитие речи.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Формирование произносительно-слуховой культуры речи.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7"/>
            <a:ext cx="8143932" cy="4000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6629400" cy="4286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назови нарисованные предметы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5572164" cy="3429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714884"/>
            <a:ext cx="5213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-сделай звуковые схемы слов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-составь предложения со словами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714356"/>
            <a:ext cx="6629400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Дифференциации смешиваемых звуков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071810"/>
            <a:ext cx="517103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суп – зуб            лиса – Лиза</a:t>
            </a:r>
          </a:p>
          <a:p>
            <a:r>
              <a:rPr lang="ru-RU" sz="2800" dirty="0" smtClean="0"/>
              <a:t>  соя – Зоя           коса - коза</a:t>
            </a:r>
          </a:p>
          <a:p>
            <a:r>
              <a:rPr lang="ru-RU" sz="2800" dirty="0" smtClean="0"/>
              <a:t>  роса – роза        басы – базы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928802"/>
            <a:ext cx="2987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Повтори слова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71435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Дать полные ответы на вопросы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237" y="2143116"/>
            <a:ext cx="87817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Куда прибывает поезд?</a:t>
            </a:r>
          </a:p>
          <a:p>
            <a:r>
              <a:rPr lang="ru-RU" sz="2800" dirty="0" smtClean="0"/>
              <a:t>Куда поставили розу?</a:t>
            </a:r>
          </a:p>
          <a:p>
            <a:r>
              <a:rPr lang="ru-RU" sz="2800" dirty="0" smtClean="0"/>
              <a:t>Какой зверек бывает зимой белый, а летом серый?</a:t>
            </a:r>
          </a:p>
          <a:p>
            <a:r>
              <a:rPr lang="ru-RU" sz="2800" dirty="0" smtClean="0"/>
              <a:t>Кого называют упрямым?</a:t>
            </a:r>
          </a:p>
          <a:p>
            <a:r>
              <a:rPr lang="ru-RU" sz="2800" dirty="0" smtClean="0"/>
              <a:t>Где изготовляют электровозы и грузовики?</a:t>
            </a:r>
          </a:p>
          <a:p>
            <a:r>
              <a:rPr lang="ru-RU" sz="2800" dirty="0" smtClean="0"/>
              <a:t>Как называется группа звезд?</a:t>
            </a:r>
          </a:p>
          <a:p>
            <a:r>
              <a:rPr lang="ru-RU" sz="2800" dirty="0" smtClean="0"/>
              <a:t>Как называется число, полученное от вычитания?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67151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5)Введение в речь</a:t>
            </a:r>
            <a:endParaRPr lang="ru-RU" sz="3600" dirty="0" smtClean="0">
              <a:solidFill>
                <a:srgbClr val="FFC000"/>
              </a:solidFill>
              <a:latin typeface="+mn-lt"/>
            </a:endParaRPr>
          </a:p>
          <a:p>
            <a:endParaRPr lang="ru-RU" sz="2800" dirty="0" smtClean="0"/>
          </a:p>
          <a:p>
            <a:r>
              <a:rPr lang="ru-RU" sz="2800" dirty="0" smtClean="0"/>
              <a:t>- Прочитать пословицу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857364"/>
            <a:ext cx="725602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 страха глаза велики.</a:t>
            </a:r>
          </a:p>
          <a:p>
            <a:r>
              <a:rPr lang="ru-RU" sz="3200" dirty="0" smtClean="0"/>
              <a:t>Сказал как узлом завязал.</a:t>
            </a:r>
          </a:p>
          <a:p>
            <a:r>
              <a:rPr lang="ru-RU" sz="3200" dirty="0" err="1" smtClean="0"/>
              <a:t>Знайка</a:t>
            </a:r>
            <a:r>
              <a:rPr lang="ru-RU" sz="3200" dirty="0" smtClean="0"/>
              <a:t> все с полуслова понимает, а </a:t>
            </a:r>
          </a:p>
          <a:p>
            <a:r>
              <a:rPr lang="ru-RU" sz="3200" dirty="0" smtClean="0"/>
              <a:t>незнайка на все только рот разевает.</a:t>
            </a:r>
          </a:p>
          <a:p>
            <a:r>
              <a:rPr lang="ru-RU" sz="3200" dirty="0" smtClean="0"/>
              <a:t>Все за одного, один за всех.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57299"/>
            <a:ext cx="7743852" cy="405290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У осы не усы, не усища, а усики!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В семеро саней, по семеро в сани уселись сами.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Бежит лиса по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+mn-lt"/>
              </a:rPr>
              <a:t>шесточку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, лизни лиса песочку!</a:t>
            </a:r>
            <a:endParaRPr lang="ru-RU" sz="32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28604"/>
            <a:ext cx="6629400" cy="857256"/>
          </a:xfrm>
        </p:spPr>
        <p:txBody>
          <a:bodyPr/>
          <a:lstStyle/>
          <a:p>
            <a:r>
              <a:rPr lang="ru-RU" sz="2400" dirty="0" smtClean="0"/>
              <a:t>- </a:t>
            </a:r>
            <a:r>
              <a:rPr lang="ru-RU" sz="2800" dirty="0" smtClean="0"/>
              <a:t>Прочитай и выучи скороговорку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214414" y="1500174"/>
          <a:ext cx="6715172" cy="47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28794" y="428604"/>
            <a:ext cx="494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Анализ результатов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P824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500174"/>
            <a:ext cx="2071702" cy="1785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3901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  <p:pic>
        <p:nvPicPr>
          <p:cNvPr id="6" name="Содержимое 6" descr="P824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428868"/>
            <a:ext cx="5572132" cy="389337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5813" y="19288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1071563" y="2428868"/>
            <a:ext cx="7286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Формирование  произносительно-слуховой культуры речи.</a:t>
            </a:r>
          </a:p>
        </p:txBody>
      </p:sp>
      <p:pic>
        <p:nvPicPr>
          <p:cNvPr id="5" name="Рисунок 7" descr="800961351e3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" y="38610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20" y="2000240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Учить правильно произносить отдельные звуки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Учить правильно произносить звуки в потоке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3.Учить выделять звуки из потока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Среди учащихся массовых школ есть дети с теми или иными отклонениями в речевом развитии. Такие отклонения носят различный характер и по-разному сказываются на общем развитии ребенка. Речевые недостатки, наиболее часто встречающиеся у учащихся начальных классов, нередко затрудняют овладение ими правильным чтением и грамотным письмом. Было выявлено, что большая часть  учащихся с речевыми отклонениями  являются неуспевающими или слабоуспевающими по родном языку. Это дети, у которых недостатки произношения сопровождаются недоразвитием процессов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фонемообразования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При этом наблюдается не только нарушения внятности речи, но и аномальное овладение звуковым составом слов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928802"/>
            <a:ext cx="857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1) Изучение теории вопроса.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2) Диагностика произношения учащихся экспериментального класса.</a:t>
            </a:r>
            <a:endParaRPr lang="ru-RU" sz="2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3) Разработка, подбор практических упражнений.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Анализ результатов.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Picture 2" descr="&amp;Kcy;&amp;acy;&amp;rcy;&amp;tcy;&amp;icy;&amp;ncy;&amp;kcy;&amp;acy; 151 &amp;icy;&amp;zcy; 203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42" y="4834868"/>
            <a:ext cx="2232248" cy="20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32305"/>
            <a:ext cx="8229600" cy="350046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/>
              <a:t>	</a:t>
            </a:r>
            <a:r>
              <a:rPr lang="ru-RU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Дислалия</a:t>
            </a:r>
            <a:r>
              <a:rPr lang="ru-RU" sz="4000" dirty="0" smtClean="0"/>
              <a:t> – нарушение звукопроизношения при нормальном слухе и сохраненной </a:t>
            </a:r>
            <a:r>
              <a:rPr lang="ru-RU" sz="4000" dirty="0" err="1" smtClean="0"/>
              <a:t>инервацией</a:t>
            </a:r>
            <a:r>
              <a:rPr lang="ru-RU" sz="4000" dirty="0" smtClean="0"/>
              <a:t> речевого аппарата.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9282"/>
            <a:ext cx="7176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1.Изучение теории вопроса.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</a:t>
            </a:r>
            <a:r>
              <a:rPr lang="ru-RU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дислалии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785926"/>
            <a:ext cx="8286808" cy="4071966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вуязычие</a:t>
            </a:r>
            <a:r>
              <a:rPr kumimoji="0" lang="ru-RU" sz="46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семье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 неправильное речевое воспитание в     семье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подражание взрослым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600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600" baseline="0" dirty="0" err="1" smtClean="0">
                <a:latin typeface="+mj-lt"/>
                <a:ea typeface="+mj-ea"/>
                <a:cs typeface="+mj-cs"/>
              </a:rPr>
              <a:t>общесоматическая</a:t>
            </a:r>
            <a:r>
              <a:rPr lang="ru-RU" sz="4600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600" baseline="0" dirty="0" err="1" smtClean="0">
                <a:latin typeface="+mj-lt"/>
                <a:ea typeface="+mj-ea"/>
                <a:cs typeface="+mj-cs"/>
              </a:rPr>
              <a:t>ослабленность</a:t>
            </a:r>
            <a:endParaRPr lang="ru-RU" sz="46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задержка психического развития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600" baseline="0" dirty="0" smtClean="0">
                <a:latin typeface="+mj-lt"/>
                <a:ea typeface="+mj-ea"/>
                <a:cs typeface="+mj-cs"/>
              </a:rPr>
              <a:t> снижение фонематического звука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недостаточно натренированная       артикуляция</a:t>
            </a:r>
            <a:endParaRPr kumimoji="0" lang="ru-RU" sz="46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6245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</a:t>
            </a:r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дислалии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809048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err="1" smtClean="0"/>
              <a:t>Сигматизм</a:t>
            </a:r>
            <a:r>
              <a:rPr lang="ru-RU" sz="2800" dirty="0" smtClean="0"/>
              <a:t> – нарушение произношения </a:t>
            </a:r>
          </a:p>
          <a:p>
            <a:pPr marL="514350" indent="-514350"/>
            <a:r>
              <a:rPr lang="ru-RU" sz="2800" dirty="0" smtClean="0"/>
              <a:t>свистящих, шипящих.</a:t>
            </a:r>
          </a:p>
          <a:p>
            <a:pPr marL="514350" indent="-514350"/>
            <a:r>
              <a:rPr lang="ru-RU" sz="2800" dirty="0" smtClean="0"/>
              <a:t>2. </a:t>
            </a:r>
            <a:r>
              <a:rPr lang="ru-RU" sz="2800" dirty="0" err="1" smtClean="0"/>
              <a:t>Ротоцизм</a:t>
            </a:r>
            <a:r>
              <a:rPr lang="ru-RU" sz="2800" dirty="0" smtClean="0"/>
              <a:t> – нарушение произношения 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3. </a:t>
            </a:r>
            <a:r>
              <a:rPr lang="ru-RU" sz="2800" dirty="0" err="1" smtClean="0"/>
              <a:t>Ламбдацизм</a:t>
            </a:r>
            <a:r>
              <a:rPr lang="ru-RU" sz="2800" dirty="0" smtClean="0"/>
              <a:t> – нарушение произношения  </a:t>
            </a:r>
            <a:r>
              <a:rPr lang="en-US" sz="2800" dirty="0" smtClean="0"/>
              <a:t>[</a:t>
            </a:r>
            <a:r>
              <a:rPr lang="ru-RU" sz="2800" dirty="0" smtClean="0"/>
              <a:t>л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4. </a:t>
            </a:r>
            <a:r>
              <a:rPr lang="ru-RU" sz="2800" dirty="0" err="1" smtClean="0"/>
              <a:t>Йотацизм</a:t>
            </a:r>
            <a:r>
              <a:rPr lang="ru-RU" sz="2800" dirty="0" smtClean="0"/>
              <a:t> – нарушение произношения  </a:t>
            </a:r>
            <a:r>
              <a:rPr lang="en-US" sz="2800" dirty="0" smtClean="0"/>
              <a:t>[</a:t>
            </a:r>
            <a:r>
              <a:rPr lang="ru-RU" sz="2800" dirty="0" err="1" smtClean="0"/>
              <a:t>й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5. </a:t>
            </a:r>
            <a:r>
              <a:rPr lang="ru-RU" sz="2800" dirty="0" err="1" smtClean="0"/>
              <a:t>Катацизм</a:t>
            </a:r>
            <a:r>
              <a:rPr lang="ru-RU" sz="2800" dirty="0" smtClean="0"/>
              <a:t> – нарушение произношения  </a:t>
            </a:r>
            <a:r>
              <a:rPr lang="en-US" sz="2800" dirty="0" smtClean="0"/>
              <a:t>[</a:t>
            </a:r>
            <a:r>
              <a:rPr lang="ru-RU" sz="2800" dirty="0" smtClean="0"/>
              <a:t>к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6. </a:t>
            </a:r>
            <a:r>
              <a:rPr lang="ru-RU" sz="2800" dirty="0" err="1" smtClean="0"/>
              <a:t>Гаммацизм</a:t>
            </a:r>
            <a:r>
              <a:rPr lang="ru-RU" sz="2800" dirty="0" smtClean="0"/>
              <a:t> – нарушение произношения </a:t>
            </a:r>
            <a:r>
              <a:rPr lang="en-US" sz="2800" dirty="0" smtClean="0"/>
              <a:t> [</a:t>
            </a:r>
            <a:r>
              <a:rPr lang="ru-RU" sz="2800" dirty="0" smtClean="0"/>
              <a:t>г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7. </a:t>
            </a:r>
            <a:r>
              <a:rPr lang="ru-RU" sz="2800" dirty="0" err="1" smtClean="0"/>
              <a:t>Хитизм</a:t>
            </a:r>
            <a:r>
              <a:rPr lang="ru-RU" sz="2800" dirty="0" smtClean="0"/>
              <a:t> – нарушение произношения  </a:t>
            </a:r>
            <a:r>
              <a:rPr lang="en-US" sz="2800" dirty="0" smtClean="0"/>
              <a:t>[</a:t>
            </a:r>
            <a:r>
              <a:rPr lang="ru-RU" sz="2800" dirty="0" err="1"/>
              <a:t>х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8. Дефекты озвончения</a:t>
            </a:r>
          </a:p>
          <a:p>
            <a:pPr marL="514350" indent="-514350"/>
            <a:r>
              <a:rPr lang="ru-RU" sz="2800" dirty="0" smtClean="0"/>
              <a:t>9. Дефекты смягчения</a:t>
            </a:r>
            <a:endParaRPr lang="ru-RU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532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Захарова Елена Владимировна  учитель начальных классов   первой категории</vt:lpstr>
      <vt:lpstr>Тема </vt:lpstr>
      <vt:lpstr>Цель работы</vt:lpstr>
      <vt:lpstr>Задачи</vt:lpstr>
      <vt:lpstr>Актуальность</vt:lpstr>
      <vt:lpstr>План работы</vt:lpstr>
      <vt:lpstr> Дислалия – нарушение звукопроизношения при нормальном слухе и сохраненной инервацией речевого аппарата.</vt:lpstr>
      <vt:lpstr>Причины дислалии</vt:lpstr>
      <vt:lpstr>Презентация PowerPoint</vt:lpstr>
      <vt:lpstr>Этапы коррекционной работы (по Т.Б.Филичевой)</vt:lpstr>
      <vt:lpstr>  II этап – Становления звуков речи, или постановка звука    </vt:lpstr>
      <vt:lpstr>III – Закрепление и автоматизация звуков</vt:lpstr>
      <vt:lpstr>IV этап – Дифференциации смешиваемых звуков</vt:lpstr>
      <vt:lpstr>V этап – Введение в речь</vt:lpstr>
      <vt:lpstr>2.Диагностика произношения учащихся экспериментального класса. </vt:lpstr>
      <vt:lpstr>Результаты диагностики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У осы не усы, не усища, а усики!  В семеро саней, по семеро в сани уселись сами.  Бежит лиса по шесточку, лизни лиса песочку!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81</cp:revision>
  <dcterms:created xsi:type="dcterms:W3CDTF">2005-12-31T23:02:20Z</dcterms:created>
  <dcterms:modified xsi:type="dcterms:W3CDTF">2012-11-01T12:59:25Z</dcterms:modified>
</cp:coreProperties>
</file>