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/>
              <a:t>РОЛЬ  ФОНЕМАТИЧЕСКИХ ПРОЦЕССОВ</a:t>
            </a:r>
            <a:br>
              <a:rPr lang="ru-RU" sz="3200" u="sng" dirty="0" smtClean="0"/>
            </a:br>
            <a:r>
              <a:rPr lang="ru-RU" sz="3200" u="sng" dirty="0" smtClean="0"/>
              <a:t>В ПОДГОТОВКЕ К ОБУЧЕНИЮ ГРАМОТЕ</a:t>
            </a:r>
            <a:endParaRPr lang="ru-RU" sz="32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86200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ФОНЕМАТИЧЕСКИЕ ПРЕДСТАВЛЕНИЯ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сохранившиеся в сознании образы звуковых оболочек слов, которые образовались на основе предшествовавших им ранее восприятий этих слов.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192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2209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Нарушение фонематического восприятия мешает детям овладеть в нужной степени словарным запасом и грамматическим строем, тормозит развитие связной речи 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33400"/>
            <a:ext cx="274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u="sng" dirty="0" smtClean="0"/>
              <a:t>СПЕЦИФИЧЕСКИЕ ОШИБКИ НА ПИСЬМЕ</a:t>
            </a:r>
            <a:endParaRPr lang="ru-RU" sz="40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028343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1)   пропуск гласных и согласных букв (день — «</a:t>
            </a:r>
            <a:r>
              <a:rPr lang="ru-RU" sz="2000" dirty="0" err="1" smtClean="0"/>
              <a:t>днь</a:t>
            </a:r>
            <a:r>
              <a:rPr lang="ru-RU" sz="2000" dirty="0" smtClean="0"/>
              <a:t>», между — «межу»);</a:t>
            </a:r>
          </a:p>
          <a:p>
            <a:r>
              <a:rPr lang="ru-RU" sz="2000" dirty="0" smtClean="0"/>
              <a:t>2)  перестановка  букв,  лишние  буквы (лужа — «</a:t>
            </a:r>
            <a:r>
              <a:rPr lang="ru-RU" sz="2000" dirty="0" err="1" smtClean="0"/>
              <a:t>нулжа</a:t>
            </a:r>
            <a:r>
              <a:rPr lang="ru-RU" sz="2000" dirty="0" smtClean="0"/>
              <a:t>»);</a:t>
            </a:r>
          </a:p>
          <a:p>
            <a:r>
              <a:rPr lang="ru-RU" sz="2000" dirty="0" smtClean="0"/>
              <a:t>3)  пропуск слогов, лишние слоги (дорожке — «</a:t>
            </a:r>
            <a:r>
              <a:rPr lang="ru-RU" sz="2000" dirty="0" err="1" smtClean="0"/>
              <a:t>дожке</a:t>
            </a:r>
            <a:r>
              <a:rPr lang="ru-RU" sz="2000" dirty="0" smtClean="0"/>
              <a:t>», тишина — «</a:t>
            </a:r>
            <a:r>
              <a:rPr lang="ru-RU" sz="2000" dirty="0" err="1" smtClean="0"/>
              <a:t>тишинына</a:t>
            </a:r>
            <a:r>
              <a:rPr lang="ru-RU" sz="2000" dirty="0" smtClean="0"/>
              <a:t>»);</a:t>
            </a:r>
          </a:p>
          <a:p>
            <a:r>
              <a:rPr lang="ru-RU" sz="2000" dirty="0" smtClean="0"/>
              <a:t>4)  замена гласных в ударном положении (задача — «</a:t>
            </a:r>
            <a:r>
              <a:rPr lang="ru-RU" sz="2000" dirty="0" err="1" smtClean="0"/>
              <a:t>задоча</a:t>
            </a:r>
            <a:r>
              <a:rPr lang="ru-RU" sz="2000" dirty="0" smtClean="0"/>
              <a:t>»);</a:t>
            </a:r>
          </a:p>
          <a:p>
            <a:r>
              <a:rPr lang="ru-RU" sz="2000" dirty="0" smtClean="0"/>
              <a:t>5)   замена      йотированных      гласных (идёт — «</a:t>
            </a:r>
            <a:r>
              <a:rPr lang="ru-RU" sz="2000" dirty="0" err="1" smtClean="0"/>
              <a:t>идют</a:t>
            </a:r>
            <a:r>
              <a:rPr lang="ru-RU" sz="2000" dirty="0" smtClean="0"/>
              <a:t>», посёлок — «</a:t>
            </a:r>
            <a:r>
              <a:rPr lang="ru-RU" sz="2000" dirty="0" err="1" smtClean="0"/>
              <a:t>посялок</a:t>
            </a:r>
            <a:r>
              <a:rPr lang="ru-RU" sz="2000" dirty="0" smtClean="0"/>
              <a:t>»);</a:t>
            </a:r>
          </a:p>
          <a:p>
            <a:r>
              <a:rPr lang="ru-RU" sz="2000" dirty="0" smtClean="0"/>
              <a:t>6)  замена согласных:</a:t>
            </a:r>
          </a:p>
          <a:p>
            <a:r>
              <a:rPr lang="ru-RU" sz="2000" dirty="0" smtClean="0"/>
              <a:t>•  свистящих — шипящих (золотистый — «</a:t>
            </a:r>
            <a:r>
              <a:rPr lang="ru-RU" sz="2000" dirty="0" err="1" smtClean="0"/>
              <a:t>жолотистый</a:t>
            </a:r>
            <a:r>
              <a:rPr lang="ru-RU" sz="2000" dirty="0" smtClean="0"/>
              <a:t>»);</a:t>
            </a:r>
          </a:p>
          <a:p>
            <a:r>
              <a:rPr lang="ru-RU" sz="2000" dirty="0" smtClean="0"/>
              <a:t>•  парных по звонкости — глухости (картофель — «</a:t>
            </a:r>
            <a:r>
              <a:rPr lang="ru-RU" sz="2000" dirty="0" err="1" smtClean="0"/>
              <a:t>картовель</a:t>
            </a:r>
            <a:r>
              <a:rPr lang="ru-RU" sz="2000" dirty="0" smtClean="0"/>
              <a:t>»);</a:t>
            </a:r>
          </a:p>
          <a:p>
            <a:r>
              <a:rPr lang="ru-RU" sz="2000" dirty="0" smtClean="0"/>
              <a:t>• сонорных (ржи — «лжи», мебель — «</a:t>
            </a:r>
            <a:r>
              <a:rPr lang="ru-RU" sz="2000" dirty="0" err="1" smtClean="0"/>
              <a:t>небель</a:t>
            </a:r>
            <a:r>
              <a:rPr lang="ru-RU" sz="2000" dirty="0" smtClean="0"/>
              <a:t>»);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4384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584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•   </a:t>
            </a:r>
            <a:r>
              <a:rPr lang="ru-RU" sz="2000" dirty="0" err="1" smtClean="0"/>
              <a:t>аффрикатов</a:t>
            </a:r>
            <a:r>
              <a:rPr lang="ru-RU" sz="2000" dirty="0" smtClean="0"/>
              <a:t>  (птицы  —  «</a:t>
            </a:r>
            <a:r>
              <a:rPr lang="ru-RU" sz="2000" dirty="0" err="1" smtClean="0"/>
              <a:t>птичы</a:t>
            </a:r>
            <a:r>
              <a:rPr lang="ru-RU" sz="2000" dirty="0" smtClean="0"/>
              <a:t>», цветы — «</a:t>
            </a:r>
            <a:r>
              <a:rPr lang="ru-RU" sz="2000" dirty="0" err="1" smtClean="0"/>
              <a:t>чветы</a:t>
            </a:r>
            <a:r>
              <a:rPr lang="ru-RU" sz="2000" dirty="0" smtClean="0"/>
              <a:t>»);</a:t>
            </a:r>
          </a:p>
          <a:p>
            <a:r>
              <a:rPr lang="ru-RU" sz="2000" dirty="0" smtClean="0"/>
              <a:t>7)   обозначение твердости — мягкости согласных на письме гласными (кругом — «</a:t>
            </a:r>
            <a:r>
              <a:rPr lang="ru-RU" sz="2000" dirty="0" err="1" smtClean="0"/>
              <a:t>крюгом</a:t>
            </a:r>
            <a:r>
              <a:rPr lang="ru-RU" sz="2000" dirty="0" smtClean="0"/>
              <a:t>», люди — «луди»);</a:t>
            </a:r>
          </a:p>
          <a:p>
            <a:r>
              <a:rPr lang="ru-RU" sz="2000" dirty="0" smtClean="0"/>
              <a:t>8)   обозначение мягкости при помощи </a:t>
            </a:r>
            <a:r>
              <a:rPr lang="ru-RU" sz="2000" dirty="0" err="1" smtClean="0"/>
              <a:t>ь</a:t>
            </a:r>
            <a:r>
              <a:rPr lang="ru-RU" sz="2000" dirty="0" smtClean="0"/>
              <a:t> (васильки — «</a:t>
            </a:r>
            <a:r>
              <a:rPr lang="ru-RU" sz="2000" dirty="0" err="1" smtClean="0"/>
              <a:t>василки</a:t>
            </a:r>
            <a:r>
              <a:rPr lang="ru-RU" sz="2000" dirty="0" smtClean="0"/>
              <a:t>», большие — «</a:t>
            </a:r>
            <a:r>
              <a:rPr lang="ru-RU" sz="2000" dirty="0" err="1" smtClean="0"/>
              <a:t>бол-шие</a:t>
            </a:r>
            <a:r>
              <a:rPr lang="ru-RU" sz="2000" dirty="0" smtClean="0"/>
              <a:t>»);</a:t>
            </a:r>
          </a:p>
          <a:p>
            <a:r>
              <a:rPr lang="ru-RU" sz="2000" dirty="0" smtClean="0"/>
              <a:t>9)   </a:t>
            </a:r>
            <a:r>
              <a:rPr lang="ru-RU" sz="2000" dirty="0" err="1" smtClean="0"/>
              <a:t>недописывание</a:t>
            </a:r>
            <a:r>
              <a:rPr lang="ru-RU" sz="2000" dirty="0" smtClean="0"/>
              <a:t>   слов    (мышка   — «</a:t>
            </a:r>
            <a:r>
              <a:rPr lang="ru-RU" sz="2000" dirty="0" err="1" smtClean="0"/>
              <a:t>мышк</a:t>
            </a:r>
            <a:r>
              <a:rPr lang="ru-RU" sz="2000" dirty="0" smtClean="0"/>
              <a:t>»);</a:t>
            </a:r>
          </a:p>
          <a:p>
            <a:r>
              <a:rPr lang="ru-RU" sz="2000" dirty="0" smtClean="0"/>
              <a:t>10)  замена слов, искажение слов (мишка — «книжка», лепечут — «</a:t>
            </a:r>
            <a:r>
              <a:rPr lang="ru-RU" sz="2000" dirty="0" err="1" smtClean="0"/>
              <a:t>требпечут</a:t>
            </a:r>
            <a:r>
              <a:rPr lang="ru-RU" sz="2000" dirty="0" smtClean="0"/>
              <a:t>»);</a:t>
            </a:r>
          </a:p>
          <a:p>
            <a:r>
              <a:rPr lang="ru-RU" sz="2000" dirty="0" smtClean="0"/>
              <a:t>11)  раздельное   и   слитное   написание слов, предлогов (по лицу — «</a:t>
            </a:r>
            <a:r>
              <a:rPr lang="ru-RU" sz="2000" dirty="0" err="1" smtClean="0"/>
              <a:t>полицу</a:t>
            </a:r>
            <a:r>
              <a:rPr lang="ru-RU" sz="2000" dirty="0" smtClean="0"/>
              <a:t>», столбом — «с </a:t>
            </a:r>
            <a:r>
              <a:rPr lang="ru-RU" sz="2000" dirty="0" err="1" smtClean="0"/>
              <a:t>толбом</a:t>
            </a:r>
            <a:r>
              <a:rPr lang="ru-RU" sz="2000" dirty="0" smtClean="0"/>
              <a:t>»).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286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434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u="sng" dirty="0" smtClean="0"/>
              <a:t>СПЕЦИФИЧЕСКИЕ ОШИБКИ ПРИ ЧТЕНИИ</a:t>
            </a:r>
            <a:endParaRPr lang="ru-RU" sz="40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3633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1) пропуск букв, слогов, предлогов;</a:t>
            </a:r>
          </a:p>
          <a:p>
            <a:r>
              <a:rPr lang="ru-RU" sz="2400" dirty="0" smtClean="0"/>
              <a:t>2) замена и перестановка букв, слогов;</a:t>
            </a:r>
          </a:p>
          <a:p>
            <a:r>
              <a:rPr lang="ru-RU" sz="2400" dirty="0" smtClean="0"/>
              <a:t>3)   «</a:t>
            </a:r>
            <a:r>
              <a:rPr lang="ru-RU" sz="2400" dirty="0" err="1" smtClean="0"/>
              <a:t>застревание</a:t>
            </a:r>
            <a:r>
              <a:rPr lang="ru-RU" sz="2400" dirty="0" smtClean="0"/>
              <a:t>» на какой-либо букве, слоге, слове;</a:t>
            </a:r>
          </a:p>
          <a:p>
            <a:r>
              <a:rPr lang="ru-RU" sz="2400" dirty="0" smtClean="0"/>
              <a:t>4) </a:t>
            </a:r>
            <a:r>
              <a:rPr lang="ru-RU" sz="2400" dirty="0" err="1" smtClean="0"/>
              <a:t>недочитывание</a:t>
            </a:r>
            <a:r>
              <a:rPr lang="ru-RU" sz="2400" dirty="0" smtClean="0"/>
              <a:t> окончаний слов;</a:t>
            </a:r>
          </a:p>
          <a:p>
            <a:r>
              <a:rPr lang="ru-RU" sz="2400" dirty="0" smtClean="0"/>
              <a:t>5) искажение слов;</a:t>
            </a:r>
          </a:p>
          <a:p>
            <a:r>
              <a:rPr lang="ru-RU" sz="2400" dirty="0" smtClean="0"/>
              <a:t>6) добавление лишних букв, слогов и даже слов;</a:t>
            </a:r>
          </a:p>
          <a:p>
            <a:r>
              <a:rPr lang="ru-RU" sz="2400" dirty="0" smtClean="0"/>
              <a:t>7) «угадывание» слов.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3716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910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u="sng" dirty="0" smtClean="0"/>
              <a:t>Развитие фонематических процессов</a:t>
            </a:r>
            <a:br>
              <a:rPr lang="ru-RU" sz="4000" u="sng" dirty="0" smtClean="0"/>
            </a:br>
            <a:r>
              <a:rPr lang="ru-RU" sz="4000" u="sng" dirty="0" smtClean="0"/>
              <a:t>на логопедических занятиях</a:t>
            </a:r>
            <a:endParaRPr lang="ru-RU" sz="4000" u="sng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505200"/>
            <a:ext cx="2190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7526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581400"/>
            <a:ext cx="1962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u="sng" dirty="0" smtClean="0"/>
              <a:t>Формирование фонематического</a:t>
            </a:r>
            <a:br>
              <a:rPr lang="ru-RU" sz="4000" u="sng" dirty="0" smtClean="0"/>
            </a:br>
            <a:r>
              <a:rPr lang="ru-RU" sz="4000" u="sng" dirty="0" smtClean="0"/>
              <a:t>восприятия</a:t>
            </a:r>
            <a:endParaRPr lang="ru-RU" sz="40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9783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I этап – узнавание неречевых звуков;</a:t>
            </a:r>
          </a:p>
          <a:p>
            <a:r>
              <a:rPr lang="ru-RU" sz="2000" dirty="0" smtClean="0"/>
              <a:t>II этап – различение высоты, силы, тембра голоса на материале одинаковых звуков, слов, фраз;</a:t>
            </a:r>
          </a:p>
          <a:p>
            <a:r>
              <a:rPr lang="ru-RU" sz="2000" dirty="0" smtClean="0"/>
              <a:t>III этап – различение слов, близких по своему звуковому составу;</a:t>
            </a:r>
          </a:p>
          <a:p>
            <a:r>
              <a:rPr lang="ru-RU" sz="2000" dirty="0" smtClean="0"/>
              <a:t>IV этап – дифференциация слогов;</a:t>
            </a:r>
          </a:p>
          <a:p>
            <a:r>
              <a:rPr lang="ru-RU" sz="2000" dirty="0" smtClean="0"/>
              <a:t>V этап – дифференциация фонем;</a:t>
            </a:r>
          </a:p>
          <a:p>
            <a:r>
              <a:rPr lang="ru-RU" sz="2000" dirty="0" smtClean="0"/>
              <a:t>VI этап – развитие навыков элементарного звукового анализа.</a:t>
            </a:r>
            <a:endParaRPr lang="ru-RU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581400"/>
            <a:ext cx="259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 smtClean="0"/>
              <a:t>Формирование звукового анализа и синтеза</a:t>
            </a:r>
            <a:endParaRPr lang="ru-RU" sz="36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44384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1. Формирование понятий и овладение терминами, их обозначающими: слово, предложение, слог, звук, согласный и гласный, глухой и звонкий, твёрдый и мягкий звуки.</a:t>
            </a:r>
          </a:p>
          <a:p>
            <a:r>
              <a:rPr lang="ru-RU" sz="2000" dirty="0" smtClean="0"/>
              <a:t>2. Формирование представления о линейной последовательности звуков в слове и о количестве звуков в слове.</a:t>
            </a:r>
          </a:p>
          <a:p>
            <a:r>
              <a:rPr lang="ru-RU" sz="2000" dirty="0" smtClean="0"/>
              <a:t>3. На основании уточнённых произносительных навыков артикуляции гласных звуков [у], [а], [и] отрабатывается наиболее лёгкая форма анализа – выделение первого гласного звука из начала слова.</a:t>
            </a:r>
            <a:endParaRPr lang="ru-RU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8006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0534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4. Формирование умения делить слова на слоги. Используя зрительную опору – схему, где длинной чертой обозначается слово, короткой – слог; формирование умения делать слоговой анализ слова.</a:t>
            </a:r>
          </a:p>
          <a:p>
            <a:r>
              <a:rPr lang="ru-RU" sz="2000" dirty="0" smtClean="0"/>
              <a:t>5. Анализ и синтез обратного слога типа [</a:t>
            </a:r>
            <a:r>
              <a:rPr lang="ru-RU" sz="2000" dirty="0" err="1" smtClean="0"/>
              <a:t>ап</a:t>
            </a:r>
            <a:r>
              <a:rPr lang="ru-RU" sz="2000" dirty="0" smtClean="0"/>
              <a:t>].</a:t>
            </a:r>
          </a:p>
          <a:p>
            <a:r>
              <a:rPr lang="ru-RU" sz="2000" dirty="0" smtClean="0"/>
              <a:t>6.Уточнение артикуляции согласных звуков. Выделение последнего согласного в слове типа суп.</a:t>
            </a:r>
          </a:p>
          <a:p>
            <a:r>
              <a:rPr lang="ru-RU" sz="2000" dirty="0" smtClean="0"/>
              <a:t>7. Выделение начальных согласных в словах типа сок.</a:t>
            </a:r>
          </a:p>
          <a:p>
            <a:r>
              <a:rPr lang="ru-RU" sz="2000" dirty="0" smtClean="0"/>
              <a:t>8. Выделение ударных гласных из положения после согласных в словах типа сом.</a:t>
            </a:r>
            <a:endParaRPr lang="ru-RU" sz="2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89844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9</a:t>
            </a:r>
            <a:r>
              <a:rPr lang="ru-RU" sz="2000" dirty="0" smtClean="0"/>
              <a:t>. Анализ и синтез прямого слога типа [</a:t>
            </a:r>
            <a:r>
              <a:rPr lang="ru-RU" sz="2000" dirty="0" err="1" smtClean="0"/>
              <a:t>са</a:t>
            </a:r>
            <a:r>
              <a:rPr lang="ru-RU" sz="2000" dirty="0" smtClean="0"/>
              <a:t>].</a:t>
            </a:r>
          </a:p>
          <a:p>
            <a:r>
              <a:rPr lang="ru-RU" sz="2000" dirty="0" smtClean="0"/>
              <a:t>10. Полный </a:t>
            </a:r>
            <a:r>
              <a:rPr lang="ru-RU" sz="2000" dirty="0" err="1" smtClean="0"/>
              <a:t>звукослоговой</a:t>
            </a:r>
            <a:r>
              <a:rPr lang="ru-RU" sz="2000" dirty="0" smtClean="0"/>
              <a:t> анализ и синтез односложных слов из 3 звуков типа «сом» и двухсложных типа «зубы» с опорой на схемы, где обозначаются и слоги, и звуки.</a:t>
            </a:r>
          </a:p>
          <a:p>
            <a:r>
              <a:rPr lang="ru-RU" sz="2000" dirty="0" smtClean="0"/>
              <a:t>11. Полный </a:t>
            </a:r>
            <a:r>
              <a:rPr lang="ru-RU" sz="2000" dirty="0" err="1" smtClean="0"/>
              <a:t>звукослоговой</a:t>
            </a:r>
            <a:r>
              <a:rPr lang="ru-RU" sz="2000" dirty="0" smtClean="0"/>
              <a:t> анализ и синтез слов со стечениями согласных в составе односложных слов типа стол, стул, двухсложных с закрытым слогом типа кошка, трёхсложных типа панама, произношение которых не расходится с написанием.</a:t>
            </a:r>
          </a:p>
          <a:p>
            <a:r>
              <a:rPr lang="ru-RU" sz="2000" dirty="0" smtClean="0"/>
              <a:t>12. Преобразование слов путём замены отдельных звуков: сок – сук.</a:t>
            </a:r>
          </a:p>
          <a:p>
            <a:r>
              <a:rPr lang="ru-RU" sz="2000" dirty="0" smtClean="0"/>
              <a:t>13. Знакомство с буквами, объединение букв в слоги и слова.</a:t>
            </a:r>
          </a:p>
          <a:p>
            <a:r>
              <a:rPr lang="ru-RU" sz="2000" dirty="0" smtClean="0"/>
              <a:t>14. Полный </a:t>
            </a:r>
            <a:r>
              <a:rPr lang="ru-RU" sz="2000" dirty="0" err="1" smtClean="0"/>
              <a:t>слого-звукобуквенный</a:t>
            </a:r>
            <a:r>
              <a:rPr lang="ru-RU" sz="2000" dirty="0" smtClean="0"/>
              <a:t> анализ слов. Чтение, письмо</a:t>
            </a:r>
            <a:endParaRPr lang="ru-RU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«Ясный выговор слова, чтобы каждый из звуков был слышен, и чуткое ухо в различении этих звуков — вот главные основания обучения грамоте»,- </a:t>
            </a:r>
            <a:br>
              <a:rPr lang="ru-RU" dirty="0" smtClean="0"/>
            </a:br>
            <a:r>
              <a:rPr lang="ru-RU" dirty="0" smtClean="0"/>
              <a:t>К. Д. Ушинский.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810000"/>
            <a:ext cx="6400800" cy="3048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3434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u="sng" dirty="0" smtClean="0"/>
              <a:t>Литература по теме</a:t>
            </a:r>
            <a:endParaRPr lang="ru-RU" sz="40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2954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2192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038600"/>
            <a:ext cx="2362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40386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4038600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u="sng" dirty="0" smtClean="0"/>
              <a:t>СПАСИБО ЗА ВНИМАНИЕ!</a:t>
            </a:r>
            <a:endParaRPr lang="ru-RU" sz="40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УЧИТЕЛЬ-ЛОГОПЕД  МБОУ СОШ №1</a:t>
            </a:r>
          </a:p>
          <a:p>
            <a:r>
              <a:rPr lang="ru-RU" b="1" dirty="0" smtClean="0"/>
              <a:t>СТУДЕНЦОВА ЕЛЕНА НИКОЛАЕВНА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90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14401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Необходимыми предпосылками для обучения грамоте  младшего школьника  являются:</a:t>
            </a:r>
          </a:p>
          <a:p>
            <a:r>
              <a:rPr lang="ru-RU" sz="2800" dirty="0" smtClean="0"/>
              <a:t>-сформированное  фонематическое  восприятие;</a:t>
            </a:r>
          </a:p>
          <a:p>
            <a:r>
              <a:rPr lang="ru-RU" sz="2800" dirty="0" smtClean="0"/>
              <a:t>-правильное  произношение   всех звуков родного языка;</a:t>
            </a:r>
          </a:p>
          <a:p>
            <a:r>
              <a:rPr lang="ru-RU" sz="2800" dirty="0" smtClean="0"/>
              <a:t>-наличие  элементарных  навыков  звукового анализа.   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Фонематические процессы включают в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1"/>
            <a:ext cx="8229600" cy="4495800"/>
          </a:xfrm>
        </p:spPr>
        <p:txBody>
          <a:bodyPr/>
          <a:lstStyle/>
          <a:p>
            <a:r>
              <a:rPr lang="ru-RU" dirty="0" smtClean="0"/>
              <a:t>- фонематический слух</a:t>
            </a:r>
          </a:p>
          <a:p>
            <a:r>
              <a:rPr lang="ru-RU" dirty="0" smtClean="0"/>
              <a:t> - фонематическое восприятие</a:t>
            </a:r>
          </a:p>
          <a:p>
            <a:r>
              <a:rPr lang="ru-RU" dirty="0" smtClean="0"/>
              <a:t> - фонематические представления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фонематический слух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•    способность слышать есть данный звук в слове или нет;</a:t>
            </a:r>
          </a:p>
          <a:p>
            <a:r>
              <a:rPr lang="ru-RU" sz="2800" dirty="0" smtClean="0"/>
              <a:t> •    способность различать слова, в которые входят одни и те же фонемы, расположенные в разной последовательности;</a:t>
            </a:r>
          </a:p>
          <a:p>
            <a:r>
              <a:rPr lang="ru-RU" sz="2800" dirty="0" smtClean="0"/>
              <a:t> •    способность различать близко звучащие, но разные по значению слова.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2954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ФОНЕМАТИЧЕСКОЕ ВОСПРИЯТИЕ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•    умение определять линейную последовательность звуков в слове;</a:t>
            </a:r>
          </a:p>
          <a:p>
            <a:r>
              <a:rPr lang="ru-RU" sz="2800" dirty="0" smtClean="0"/>
              <a:t> •    умение определять позицию звука в слове по отношению к его началу, середине или концу;</a:t>
            </a:r>
          </a:p>
          <a:p>
            <a:r>
              <a:rPr lang="ru-RU" sz="2800" dirty="0" smtClean="0"/>
              <a:t> •    осознание или подсчет количества звуков в слове.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295400"/>
            <a:ext cx="2362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фонемный анализ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1. выяснение порядка следования фонем в слове;</a:t>
            </a:r>
          </a:p>
          <a:p>
            <a:r>
              <a:rPr lang="ru-RU" sz="2800" dirty="0" smtClean="0"/>
              <a:t> 2. установление различительной функции фонем;</a:t>
            </a:r>
          </a:p>
          <a:p>
            <a:r>
              <a:rPr lang="ru-RU" sz="2800" dirty="0" smtClean="0"/>
              <a:t> 3. выделение основных фонематических противопоставлений, свойственных данному языку.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219200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2209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Профессор Л.С. Волкова раскрывает понятие «</a:t>
            </a:r>
            <a:r>
              <a:rPr lang="ru-RU" sz="2800" u="sng" dirty="0" smtClean="0"/>
              <a:t>фонематического слуха</a:t>
            </a:r>
            <a:r>
              <a:rPr lang="ru-RU" sz="2800" dirty="0" smtClean="0"/>
              <a:t>» как «…тонкий систематизированный слух, обладающий способностью осуществлять операции различения и узнавания фонем, составляющих звуковую оболочку слова».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858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Что такое фонематическое восприятие?</a:t>
            </a:r>
            <a:endParaRPr lang="ru-RU" i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Специальные умственные действия по дифференциации фонем и установлению звуковой структуры слова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0"/>
            <a:ext cx="2190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933</Words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РОЛЬ  ФОНЕМАТИЧЕСКИХ ПРОЦЕССОВ В ПОДГОТОВКЕ К ОБУЧЕНИЮ ГРАМОТЕ</vt:lpstr>
      <vt:lpstr>«Ясный выговор слова, чтобы каждый из звуков был слышен, и чуткое ухо в различении этих звуков — вот главные основания обучения грамоте»,-  К. Д. Ушинский. </vt:lpstr>
      <vt:lpstr>Слайд 3</vt:lpstr>
      <vt:lpstr>Фонематические процессы включают в себя:</vt:lpstr>
      <vt:lpstr>фонематический слух</vt:lpstr>
      <vt:lpstr>ФОНЕМАТИЧЕСКОЕ ВОСПРИЯТИЕ</vt:lpstr>
      <vt:lpstr>фонемный анализ</vt:lpstr>
      <vt:lpstr>Слайд 8</vt:lpstr>
      <vt:lpstr>Что такое фонематическое восприятие?</vt:lpstr>
      <vt:lpstr>ФОНЕМАТИЧЕСКИЕ ПРЕДСТАВЛЕНИЯ</vt:lpstr>
      <vt:lpstr>Слайд 11</vt:lpstr>
      <vt:lpstr>СПЕЦИФИЧЕСКИЕ ОШИБКИ НА ПИСЬМЕ</vt:lpstr>
      <vt:lpstr>Слайд 13</vt:lpstr>
      <vt:lpstr>СПЕЦИФИЧЕСКИЕ ОШИБКИ ПРИ ЧТЕНИИ</vt:lpstr>
      <vt:lpstr>Развитие фонематических процессов на логопедических занятиях</vt:lpstr>
      <vt:lpstr>Формирование фонематического восприятия</vt:lpstr>
      <vt:lpstr>Формирование звукового анализа и синтеза</vt:lpstr>
      <vt:lpstr>Слайд 18</vt:lpstr>
      <vt:lpstr>Слайд 19</vt:lpstr>
      <vt:lpstr>Литература по теме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 ФОНЕМАТИЧЕСКИХ ПРОЦЕССОВ В ПОДГОТОВКЕ К ОБУЧЕНИЮ ГРАМОТЕ</dc:title>
  <cp:lastModifiedBy>Лена</cp:lastModifiedBy>
  <cp:revision>21</cp:revision>
  <dcterms:modified xsi:type="dcterms:W3CDTF">2012-08-23T07:53:43Z</dcterms:modified>
</cp:coreProperties>
</file>