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5"/>
            <a:ext cx="7992888" cy="2016224"/>
          </a:xfrm>
          <a:solidFill>
            <a:schemeClr val="accent3">
              <a:alpha val="7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 обеспечить гармонию между домашней и школьной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жизнью ребёнка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4365104"/>
            <a:ext cx="3096344" cy="1296144"/>
          </a:xfrm>
          <a:solidFill>
            <a:schemeClr val="accent3">
              <a:alpha val="7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ru-RU" sz="1800" dirty="0" smtClean="0">
                <a:solidFill>
                  <a:schemeClr val="bg1"/>
                </a:solidFill>
              </a:rPr>
              <a:t>Подготовила:</a:t>
            </a:r>
          </a:p>
          <a:p>
            <a:pPr algn="r"/>
            <a:r>
              <a:rPr lang="ru-RU" sz="1800" dirty="0">
                <a:solidFill>
                  <a:schemeClr val="bg1"/>
                </a:solidFill>
              </a:rPr>
              <a:t>у</a:t>
            </a:r>
            <a:r>
              <a:rPr lang="ru-RU" sz="1800" dirty="0" smtClean="0">
                <a:solidFill>
                  <a:schemeClr val="bg1"/>
                </a:solidFill>
              </a:rPr>
              <a:t>читель  начальных классов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</a:rPr>
              <a:t>Комиссарова И.А.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502968"/>
            <a:ext cx="6214971" cy="646331"/>
          </a:xfrm>
          <a:prstGeom prst="rect">
            <a:avLst/>
          </a:prstGeom>
          <a:solidFill>
            <a:schemeClr val="accent3">
              <a:alpha val="7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Общеобразовательное Учреждение </a:t>
            </a:r>
          </a:p>
          <a:p>
            <a:pPr algn="ctr"/>
            <a:r>
              <a:rPr lang="ru-RU" dirty="0" smtClean="0"/>
              <a:t>«Средняя общеобразовательная школа №3 им. В.И. Лыткина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25104" y="6175468"/>
            <a:ext cx="1260089" cy="369332"/>
          </a:xfrm>
          <a:prstGeom prst="rect">
            <a:avLst/>
          </a:prstGeom>
          <a:solidFill>
            <a:schemeClr val="accent3">
              <a:alpha val="7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Сыктывкар</a:t>
            </a:r>
          </a:p>
        </p:txBody>
      </p:sp>
    </p:spTree>
    <p:extLst>
      <p:ext uri="{BB962C8B-B14F-4D97-AF65-F5344CB8AC3E}">
        <p14:creationId xmlns:p14="http://schemas.microsoft.com/office/powerpoint/2010/main" val="233678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alpha val="7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Воодушевите ребёнка на рассказ о своих школьных делах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4186808" cy="4525963"/>
          </a:xfrm>
          <a:solidFill>
            <a:schemeClr val="accent3">
              <a:alpha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Не ограничивайте свой </a:t>
            </a:r>
            <a:r>
              <a:rPr lang="ru-RU" dirty="0" smtClean="0">
                <a:solidFill>
                  <a:schemeClr val="bg1"/>
                </a:solidFill>
              </a:rPr>
              <a:t>интерес обычными вопросами;</a:t>
            </a:r>
          </a:p>
          <a:p>
            <a:r>
              <a:rPr lang="ru-RU" dirty="0">
                <a:solidFill>
                  <a:schemeClr val="bg1"/>
                </a:solidFill>
              </a:rPr>
              <a:t>Каждую неделю выбирайте время, </a:t>
            </a:r>
            <a:r>
              <a:rPr lang="ru-RU" dirty="0" smtClean="0">
                <a:solidFill>
                  <a:schemeClr val="bg1"/>
                </a:solidFill>
              </a:rPr>
              <a:t>беседуйте </a:t>
            </a:r>
            <a:r>
              <a:rPr lang="ru-RU" dirty="0">
                <a:solidFill>
                  <a:schemeClr val="bg1"/>
                </a:solidFill>
              </a:rPr>
              <a:t>с </a:t>
            </a:r>
            <a:r>
              <a:rPr lang="ru-RU" dirty="0" smtClean="0">
                <a:solidFill>
                  <a:schemeClr val="bg1"/>
                </a:solidFill>
              </a:rPr>
              <a:t>ребенком </a:t>
            </a:r>
            <a:r>
              <a:rPr lang="ru-RU" dirty="0">
                <a:solidFill>
                  <a:schemeClr val="bg1"/>
                </a:solidFill>
              </a:rPr>
              <a:t>о </a:t>
            </a:r>
            <a:r>
              <a:rPr lang="ru-RU" dirty="0" smtClean="0">
                <a:solidFill>
                  <a:schemeClr val="bg1"/>
                </a:solidFill>
              </a:rPr>
              <a:t>школе;</a:t>
            </a:r>
          </a:p>
          <a:p>
            <a:r>
              <a:rPr lang="ru-RU" dirty="0">
                <a:solidFill>
                  <a:schemeClr val="bg1"/>
                </a:solidFill>
              </a:rPr>
              <a:t>Запоминайте отдельные имена, события и детали, о которых ребёнок сообщает </a:t>
            </a:r>
            <a:r>
              <a:rPr lang="ru-RU" dirty="0" smtClean="0">
                <a:solidFill>
                  <a:schemeClr val="bg1"/>
                </a:solidFill>
              </a:rPr>
              <a:t>вам.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F:\Аттестация 2014\собрания\Собрание №4\картинки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003" y="2420888"/>
            <a:ext cx="4311915" cy="323393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8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alpha val="7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еседуйте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учителями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628800"/>
            <a:ext cx="4546848" cy="5069160"/>
          </a:xfrm>
          <a:solidFill>
            <a:schemeClr val="accent3">
              <a:alpha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обеседуйте </a:t>
            </a:r>
            <a:r>
              <a:rPr lang="ru-RU" dirty="0">
                <a:solidFill>
                  <a:schemeClr val="bg1"/>
                </a:solidFill>
              </a:rPr>
              <a:t>с учителем, если вы чувствуете, что не знаете о школьной жизни вашего </a:t>
            </a:r>
            <a:r>
              <a:rPr lang="ru-RU" dirty="0" smtClean="0">
                <a:solidFill>
                  <a:schemeClr val="bg1"/>
                </a:solidFill>
              </a:rPr>
              <a:t>ребёнка;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Даже если нет особенных поводов для беспокойства, консультируйтесь  с учителем вашего ребёнка не реже, чем раз в два </a:t>
            </a:r>
            <a:r>
              <a:rPr lang="ru-RU" dirty="0" smtClean="0">
                <a:solidFill>
                  <a:schemeClr val="bg1"/>
                </a:solidFill>
              </a:rPr>
              <a:t>месяца;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При серьёзных разногласиях с учителем, </a:t>
            </a:r>
            <a:r>
              <a:rPr lang="ru-RU" dirty="0">
                <a:solidFill>
                  <a:schemeClr val="bg1"/>
                </a:solidFill>
              </a:rPr>
              <a:t>прилагайте  все усилия, чтобы мирно разрешить </a:t>
            </a:r>
            <a:r>
              <a:rPr lang="ru-RU" dirty="0" smtClean="0">
                <a:solidFill>
                  <a:schemeClr val="bg1"/>
                </a:solidFill>
              </a:rPr>
              <a:t>их. Иногда стоит прибегнуть к помощи директора школы.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0" name="Picture 2" descr="F:\Аттестация 2014\собрания\Собрание №4\картинки\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3" r="6902"/>
          <a:stretch/>
        </p:blipFill>
        <p:spPr bwMode="auto">
          <a:xfrm>
            <a:off x="107504" y="2636912"/>
            <a:ext cx="4226132" cy="2888863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03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solidFill>
            <a:schemeClr val="accent3">
              <a:alpha val="7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Не связывайте </a:t>
            </a:r>
            <a:r>
              <a:rPr lang="ru-RU" dirty="0" smtClean="0"/>
              <a:t>оценки ребенка  с системой </a:t>
            </a:r>
            <a:r>
              <a:rPr lang="ru-RU" dirty="0"/>
              <a:t>наказаний и поощрений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alpha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Ваш ребёнок должен расценивать свою хорошую успеваемость как награду, а неуспеваемость – как </a:t>
            </a:r>
            <a:r>
              <a:rPr lang="ru-RU" dirty="0" smtClean="0">
                <a:solidFill>
                  <a:schemeClr val="bg1"/>
                </a:solidFill>
              </a:rPr>
              <a:t>наказание;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Если у ребёнка учёба идёт хорошо, проявляйте чаще свою радость, можно даже устраивать небольшие праздники по этому </a:t>
            </a:r>
            <a:r>
              <a:rPr lang="ru-RU" dirty="0" smtClean="0">
                <a:solidFill>
                  <a:schemeClr val="bg1"/>
                </a:solidFill>
              </a:rPr>
              <a:t>поводу;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Постарайтесь, насколько возможно, не устанавливать наказаний и </a:t>
            </a:r>
            <a:r>
              <a:rPr lang="ru-RU" dirty="0" smtClean="0">
                <a:solidFill>
                  <a:schemeClr val="bg1"/>
                </a:solidFill>
              </a:rPr>
              <a:t>поощрений.</a:t>
            </a: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1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Знайте программу и особенности школы, где учится ваш ребёнок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4248472" cy="5040560"/>
          </a:xfrm>
          <a:solidFill>
            <a:schemeClr val="accent3">
              <a:alpha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Посещайте все мероприятия и встречи, организуемые родительским комитетом и педагогическим </a:t>
            </a:r>
            <a:r>
              <a:rPr lang="ru-RU" dirty="0" smtClean="0">
                <a:solidFill>
                  <a:schemeClr val="bg1"/>
                </a:solidFill>
              </a:rPr>
              <a:t>коллективом;</a:t>
            </a:r>
          </a:p>
          <a:p>
            <a:r>
              <a:rPr lang="ru-RU" dirty="0">
                <a:solidFill>
                  <a:schemeClr val="bg1"/>
                </a:solidFill>
              </a:rPr>
              <a:t>Следует также иметь информацию о дисциплинарных </a:t>
            </a:r>
            <a:r>
              <a:rPr lang="ru-RU" dirty="0" smtClean="0">
                <a:solidFill>
                  <a:schemeClr val="bg1"/>
                </a:solidFill>
              </a:rPr>
              <a:t>правилах;</a:t>
            </a: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3074" name="Picture 2" descr="F:\Аттестация 2014\собрания\Собрание №4\картинки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220" y="2204864"/>
            <a:ext cx="4957237" cy="330895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28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alpha val="7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Помогайте ребёнку выполнять домашнее задания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600200"/>
            <a:ext cx="4258816" cy="4709120"/>
          </a:xfrm>
          <a:solidFill>
            <a:schemeClr val="accent3">
              <a:alpha val="8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Домашнее задание следует выполнять совместно с ребенком, а не вместо него;</a:t>
            </a:r>
          </a:p>
          <a:p>
            <a:pPr lvl="0" algn="just"/>
            <a:r>
              <a:rPr lang="ru-RU" dirty="0" smtClean="0">
                <a:solidFill>
                  <a:schemeClr val="bg1"/>
                </a:solidFill>
              </a:rPr>
              <a:t>Установите </a:t>
            </a:r>
            <a:r>
              <a:rPr lang="ru-RU" dirty="0">
                <a:solidFill>
                  <a:schemeClr val="bg1"/>
                </a:solidFill>
              </a:rPr>
              <a:t>вместе с ребёнком специальное </a:t>
            </a:r>
            <a:r>
              <a:rPr lang="ru-RU" dirty="0" smtClean="0">
                <a:solidFill>
                  <a:schemeClr val="bg1"/>
                </a:solidFill>
              </a:rPr>
              <a:t>время для выполнения домашнего задания;</a:t>
            </a:r>
          </a:p>
          <a:p>
            <a:pPr lvl="0" algn="just"/>
            <a:r>
              <a:rPr lang="ru-RU" dirty="0">
                <a:solidFill>
                  <a:schemeClr val="bg1"/>
                </a:solidFill>
              </a:rPr>
              <a:t>Продемонстрируйте свой интерес к этим заданиям и </a:t>
            </a:r>
            <a:r>
              <a:rPr lang="ru-RU" dirty="0" smtClean="0">
                <a:solidFill>
                  <a:schemeClr val="bg1"/>
                </a:solidFill>
              </a:rPr>
              <a:t>убедитесь, что </a:t>
            </a:r>
            <a:r>
              <a:rPr lang="ru-RU" dirty="0">
                <a:solidFill>
                  <a:schemeClr val="bg1"/>
                </a:solidFill>
              </a:rPr>
              <a:t>у ребёнка есть всё необходимое для их выполнения наилучшим </a:t>
            </a:r>
            <a:r>
              <a:rPr lang="ru-RU" dirty="0" smtClean="0">
                <a:solidFill>
                  <a:schemeClr val="bg1"/>
                </a:solidFill>
              </a:rPr>
              <a:t>образом.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 descr="F:\Аттестация 2014\собрания\Собрание №4\картинки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75" y="1916832"/>
            <a:ext cx="4032448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64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  <a:solidFill>
            <a:schemeClr val="accent3">
              <a:alpha val="7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Выясните, что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интересует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вашего ребёнка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4114800" cy="4525963"/>
          </a:xfrm>
          <a:solidFill>
            <a:schemeClr val="accent3">
              <a:alpha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У</a:t>
            </a:r>
            <a:r>
              <a:rPr lang="ru-RU" dirty="0" smtClean="0">
                <a:solidFill>
                  <a:schemeClr val="bg1"/>
                </a:solidFill>
              </a:rPr>
              <a:t>становите </a:t>
            </a:r>
            <a:r>
              <a:rPr lang="ru-RU" dirty="0">
                <a:solidFill>
                  <a:schemeClr val="bg1"/>
                </a:solidFill>
              </a:rPr>
              <a:t>связь </a:t>
            </a:r>
            <a:r>
              <a:rPr lang="ru-RU" dirty="0" smtClean="0">
                <a:solidFill>
                  <a:schemeClr val="bg1"/>
                </a:solidFill>
              </a:rPr>
              <a:t>между </a:t>
            </a:r>
            <a:r>
              <a:rPr lang="ru-RU" dirty="0">
                <a:solidFill>
                  <a:schemeClr val="bg1"/>
                </a:solidFill>
              </a:rPr>
              <a:t>интересами </a:t>
            </a:r>
            <a:r>
              <a:rPr lang="ru-RU" dirty="0" smtClean="0">
                <a:solidFill>
                  <a:schemeClr val="bg1"/>
                </a:solidFill>
              </a:rPr>
              <a:t>ребенка и </a:t>
            </a:r>
            <a:r>
              <a:rPr lang="ru-RU" dirty="0">
                <a:solidFill>
                  <a:schemeClr val="bg1"/>
                </a:solidFill>
              </a:rPr>
              <a:t>предметами, изучаемыми в </a:t>
            </a:r>
            <a:r>
              <a:rPr lang="ru-RU" dirty="0" smtClean="0">
                <a:solidFill>
                  <a:schemeClr val="bg1"/>
                </a:solidFill>
              </a:rPr>
              <a:t>школе;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Ищите любые возможности, чтобы ребёнок мог применить свои знания, полученные в школе, в домашней </a:t>
            </a:r>
            <a:r>
              <a:rPr lang="ru-RU" dirty="0" smtClean="0">
                <a:solidFill>
                  <a:schemeClr val="bg1"/>
                </a:solidFill>
              </a:rPr>
              <a:t>деятельности.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2" name="Picture 2" descr="F:\Аттестация 2014\собрания\Собрание №4\картинки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32856"/>
            <a:ext cx="3744416" cy="374441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02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Аттестация 2014\собрания\Собрание №4\картинки\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57"/>
          <a:stretch/>
        </p:blipFill>
        <p:spPr bwMode="auto">
          <a:xfrm>
            <a:off x="4355976" y="3140968"/>
            <a:ext cx="4442150" cy="3175000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88740"/>
            <a:ext cx="4536504" cy="4104456"/>
          </a:xfrm>
          <a:solidFill>
            <a:schemeClr val="accent3">
              <a:alpha val="8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Особенное усилие прилагайте для того, чтобы поддерживать спокойную и стабильную атмосферу в доме, когда  школьной жизни ребёнка происходят изменения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16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333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 обеспечить гармонию между домашней и школьной жизнью ребёнка</vt:lpstr>
      <vt:lpstr>Воодушевите ребёнка на рассказ о своих школьных делах</vt:lpstr>
      <vt:lpstr>Беседуйте с учителями </vt:lpstr>
      <vt:lpstr>Не связывайте оценки ребенка  с системой наказаний и поощрений</vt:lpstr>
      <vt:lpstr>Знайте программу и особенности школы, где учится ваш ребёнок</vt:lpstr>
      <vt:lpstr>Помогайте ребёнку выполнять домашнее задания</vt:lpstr>
      <vt:lpstr>Выясните, что интересует вашего ребёнка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обеспечить гармонию между домашней и школьной жизнью ребёнка</dc:title>
  <dc:creator>Алиса</dc:creator>
  <cp:lastModifiedBy>Алиса</cp:lastModifiedBy>
  <cp:revision>12</cp:revision>
  <dcterms:created xsi:type="dcterms:W3CDTF">2013-12-22T11:01:34Z</dcterms:created>
  <dcterms:modified xsi:type="dcterms:W3CDTF">2013-12-22T12:48:07Z</dcterms:modified>
</cp:coreProperties>
</file>