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62" r:id="rId4"/>
    <p:sldId id="257" r:id="rId5"/>
    <p:sldId id="263" r:id="rId6"/>
    <p:sldId id="264" r:id="rId7"/>
    <p:sldId id="265" r:id="rId8"/>
    <p:sldId id="266" r:id="rId9"/>
    <p:sldId id="267" r:id="rId10"/>
    <p:sldId id="268" r:id="rId11"/>
    <p:sldId id="269" r:id="rId12"/>
    <p:sldId id="258" r:id="rId13"/>
    <p:sldId id="259" r:id="rId14"/>
    <p:sldId id="260" r:id="rId15"/>
    <p:sldId id="261" r:id="rId16"/>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662" y="50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228603" y="438916"/>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313949" y="578883"/>
            <a:ext cx="6230107" cy="414528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541782" y="2426941"/>
            <a:ext cx="5829300" cy="24384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541782" y="4913376"/>
            <a:ext cx="5829300" cy="12192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C61F55F3-93E0-4E79-A891-B32A2432E227}" type="datetimeFigureOut">
              <a:rPr lang="ru-RU" smtClean="0"/>
              <a:pPr/>
              <a:t>08.11.2012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975CB428-DB00-4AC0-9DFF-518CD838118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7190" y="6644640"/>
            <a:ext cx="6137910" cy="140208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377190" y="707136"/>
            <a:ext cx="6137910" cy="5583936"/>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61F55F3-93E0-4E79-A891-B32A2432E227}" type="datetimeFigureOut">
              <a:rPr lang="ru-RU" smtClean="0"/>
              <a:pPr/>
              <a:t>08.11.2012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75CB428-DB00-4AC0-9DFF-518CD838118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711209"/>
            <a:ext cx="1485900" cy="70103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00050" y="711206"/>
            <a:ext cx="4457700" cy="70104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61F55F3-93E0-4E79-A891-B32A2432E227}" type="datetimeFigureOut">
              <a:rPr lang="ru-RU" smtClean="0"/>
              <a:pPr/>
              <a:t>08.11.2012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75CB428-DB00-4AC0-9DFF-518CD838118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7190" y="6644640"/>
            <a:ext cx="6137910" cy="140208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377190" y="707136"/>
            <a:ext cx="6137910" cy="5583936"/>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61F55F3-93E0-4E79-A891-B32A2432E227}" type="datetimeFigureOut">
              <a:rPr lang="ru-RU" smtClean="0"/>
              <a:pPr/>
              <a:t>08.11.2012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75CB428-DB00-4AC0-9DFF-518CD838118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228603" y="438916"/>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313949" y="578886"/>
            <a:ext cx="6230107" cy="578843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351258" y="6571488"/>
            <a:ext cx="6137910" cy="902208"/>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51258" y="7499312"/>
            <a:ext cx="6137910" cy="560832"/>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61F55F3-93E0-4E79-A891-B32A2432E227}" type="datetimeFigureOut">
              <a:rPr lang="ru-RU" smtClean="0"/>
              <a:pPr/>
              <a:t>08.11.2012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75CB428-DB00-4AC0-9DFF-518CD838118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385764" y="707136"/>
            <a:ext cx="2948940" cy="585216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3566520" y="707136"/>
            <a:ext cx="2948940" cy="585216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61F55F3-93E0-4E79-A891-B32A2432E227}" type="datetimeFigureOut">
              <a:rPr lang="ru-RU" smtClean="0"/>
              <a:pPr/>
              <a:t>08.11.2012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75CB428-DB00-4AC0-9DFF-518CD838118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7190" y="6644640"/>
            <a:ext cx="6137910" cy="140208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5418" y="772584"/>
            <a:ext cx="2948940" cy="1056216"/>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3489127" y="772584"/>
            <a:ext cx="2948940" cy="1056216"/>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5418" y="1930400"/>
            <a:ext cx="2948940" cy="465328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3489127" y="1930400"/>
            <a:ext cx="2948940" cy="465328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61F55F3-93E0-4E79-A891-B32A2432E227}" type="datetimeFigureOut">
              <a:rPr lang="ru-RU" smtClean="0"/>
              <a:pPr/>
              <a:t>08.11.2012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75CB428-DB00-4AC0-9DFF-518CD838118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61F55F3-93E0-4E79-A891-B32A2432E227}" type="datetimeFigureOut">
              <a:rPr lang="ru-RU" smtClean="0"/>
              <a:pPr/>
              <a:t>08.11.2012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75CB428-DB00-4AC0-9DFF-518CD838118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228603" y="438916"/>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61F55F3-93E0-4E79-A891-B32A2432E227}" type="datetimeFigureOut">
              <a:rPr lang="ru-RU" smtClean="0"/>
              <a:pPr/>
              <a:t>08.11.2012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75CB428-DB00-4AC0-9DFF-518CD838118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54088" y="711200"/>
            <a:ext cx="2228850" cy="12192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154135" y="1930404"/>
            <a:ext cx="2228850" cy="5608149"/>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571032" y="1240193"/>
            <a:ext cx="3469619" cy="6299203"/>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61F55F3-93E0-4E79-A891-B32A2432E227}" type="datetimeFigureOut">
              <a:rPr lang="ru-RU" smtClean="0"/>
              <a:pPr/>
              <a:t>08.11.2012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75CB428-DB00-4AC0-9DFF-518CD838118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228603" y="438916"/>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4800600" y="578883"/>
            <a:ext cx="1743454" cy="57912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342900" y="6682741"/>
            <a:ext cx="6172200" cy="140208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4847034" y="711201"/>
            <a:ext cx="1680210" cy="5615307"/>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61F55F3-93E0-4E79-A891-B32A2432E227}" type="datetimeFigureOut">
              <a:rPr lang="ru-RU" smtClean="0"/>
              <a:pPr/>
              <a:t>08.11.2012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75CB428-DB00-4AC0-9DFF-518CD8381189}" type="slidenum">
              <a:rPr lang="ru-RU" smtClean="0"/>
              <a:pPr/>
              <a:t>‹#›</a:t>
            </a:fld>
            <a:endParaRPr lang="ru-RU"/>
          </a:p>
        </p:txBody>
      </p:sp>
      <p:sp>
        <p:nvSpPr>
          <p:cNvPr id="3" name="Рисунок 2"/>
          <p:cNvSpPr>
            <a:spLocks noGrp="1"/>
          </p:cNvSpPr>
          <p:nvPr>
            <p:ph type="pic" idx="1"/>
          </p:nvPr>
        </p:nvSpPr>
        <p:spPr>
          <a:xfrm>
            <a:off x="316110" y="581024"/>
            <a:ext cx="4443984" cy="57912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228603" y="438916"/>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313949" y="578883"/>
            <a:ext cx="6230107" cy="73152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377190" y="6647453"/>
            <a:ext cx="6137910" cy="140208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377190" y="707136"/>
            <a:ext cx="6137910" cy="5583936"/>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2832246" y="8149170"/>
            <a:ext cx="1714500" cy="486833"/>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61F55F3-93E0-4E79-A891-B32A2432E227}" type="datetimeFigureOut">
              <a:rPr lang="ru-RU" smtClean="0"/>
              <a:pPr/>
              <a:t>08.11.2012</a:t>
            </a:fld>
            <a:endParaRPr lang="ru-RU"/>
          </a:p>
        </p:txBody>
      </p:sp>
      <p:sp>
        <p:nvSpPr>
          <p:cNvPr id="18" name="Нижний колонтитул 17"/>
          <p:cNvSpPr>
            <a:spLocks noGrp="1"/>
          </p:cNvSpPr>
          <p:nvPr>
            <p:ph type="ftr" sz="quarter" idx="3"/>
          </p:nvPr>
        </p:nvSpPr>
        <p:spPr>
          <a:xfrm>
            <a:off x="4546746" y="8149170"/>
            <a:ext cx="1714500" cy="486833"/>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6261246" y="8149170"/>
            <a:ext cx="342900" cy="486833"/>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75CB428-DB00-4AC0-9DFF-518CD838118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0711" y="571473"/>
            <a:ext cx="6375842" cy="6986528"/>
          </a:xfrm>
          <a:prstGeom prst="rect">
            <a:avLst/>
          </a:prstGeom>
          <a:noFill/>
        </p:spPr>
        <p:txBody>
          <a:bodyPr wrap="square" rtlCol="0">
            <a:spAutoFit/>
          </a:bodyPr>
          <a:lstStyle/>
          <a:p>
            <a:pPr algn="ctr"/>
            <a:r>
              <a:rPr lang="ru-RU" sz="3600" b="1" i="1" dirty="0" smtClean="0">
                <a:solidFill>
                  <a:srgbClr val="002060"/>
                </a:solidFill>
              </a:rPr>
              <a:t>План работы</a:t>
            </a:r>
          </a:p>
          <a:p>
            <a:pPr algn="ctr"/>
            <a:r>
              <a:rPr lang="ru-RU" sz="3600" b="1" i="1" dirty="0" smtClean="0">
                <a:solidFill>
                  <a:srgbClr val="FF0000"/>
                </a:solidFill>
              </a:rPr>
              <a:t>МО учителей начальных классов </a:t>
            </a:r>
          </a:p>
          <a:p>
            <a:pPr algn="ctr"/>
            <a:r>
              <a:rPr lang="ru-RU" sz="3600" b="1" i="1" dirty="0" smtClean="0">
                <a:solidFill>
                  <a:srgbClr val="002060"/>
                </a:solidFill>
              </a:rPr>
              <a:t>МОУ «СОШ № 40»</a:t>
            </a:r>
          </a:p>
          <a:p>
            <a:pPr algn="ctr"/>
            <a:r>
              <a:rPr lang="ru-RU" sz="3600" b="1" i="1" dirty="0" smtClean="0">
                <a:solidFill>
                  <a:srgbClr val="002060"/>
                </a:solidFill>
              </a:rPr>
              <a:t>на </a:t>
            </a:r>
            <a:r>
              <a:rPr lang="ru-RU" sz="3600" b="1" i="1" dirty="0" smtClean="0">
                <a:solidFill>
                  <a:srgbClr val="002060"/>
                </a:solidFill>
              </a:rPr>
              <a:t>2011 </a:t>
            </a:r>
            <a:r>
              <a:rPr lang="ru-RU" sz="3600" b="1" i="1" dirty="0" smtClean="0">
                <a:solidFill>
                  <a:srgbClr val="002060"/>
                </a:solidFill>
              </a:rPr>
              <a:t>– </a:t>
            </a:r>
            <a:r>
              <a:rPr lang="ru-RU" sz="3600" b="1" i="1" dirty="0" smtClean="0">
                <a:solidFill>
                  <a:srgbClr val="002060"/>
                </a:solidFill>
              </a:rPr>
              <a:t>2012 </a:t>
            </a:r>
            <a:r>
              <a:rPr lang="ru-RU" sz="3600" b="1" i="1" dirty="0" smtClean="0">
                <a:solidFill>
                  <a:srgbClr val="002060"/>
                </a:solidFill>
              </a:rPr>
              <a:t>учебный год.</a:t>
            </a:r>
          </a:p>
          <a:p>
            <a:pPr algn="ctr"/>
            <a:endParaRPr lang="ru-RU" sz="3200" b="1" i="1" dirty="0">
              <a:solidFill>
                <a:srgbClr val="002060"/>
              </a:solidFill>
            </a:endParaRPr>
          </a:p>
          <a:p>
            <a:pPr algn="ctr"/>
            <a:endParaRPr lang="ru-RU" sz="3600" b="1" i="1" dirty="0" smtClean="0">
              <a:solidFill>
                <a:srgbClr val="002060"/>
              </a:solidFill>
            </a:endParaRPr>
          </a:p>
          <a:p>
            <a:pPr algn="ctr"/>
            <a:endParaRPr lang="ru-RU" sz="3600" b="1" i="1" dirty="0">
              <a:solidFill>
                <a:srgbClr val="002060"/>
              </a:solidFill>
            </a:endParaRPr>
          </a:p>
          <a:p>
            <a:pPr algn="ctr"/>
            <a:endParaRPr lang="ru-RU" sz="3600" b="1" i="1" dirty="0" smtClean="0">
              <a:solidFill>
                <a:srgbClr val="002060"/>
              </a:solidFill>
            </a:endParaRPr>
          </a:p>
          <a:p>
            <a:pPr algn="ctr"/>
            <a:endParaRPr lang="ru-RU" sz="3600" b="1" i="1" dirty="0">
              <a:solidFill>
                <a:srgbClr val="002060"/>
              </a:solidFill>
            </a:endParaRPr>
          </a:p>
          <a:p>
            <a:endParaRPr lang="ru-RU" sz="3600" b="1" i="1" dirty="0" smtClean="0">
              <a:solidFill>
                <a:srgbClr val="002060"/>
              </a:solidFill>
            </a:endParaRPr>
          </a:p>
          <a:p>
            <a:pPr algn="r"/>
            <a:r>
              <a:rPr lang="ru-RU" sz="2000" b="1" i="1" dirty="0" smtClean="0">
                <a:solidFill>
                  <a:srgbClr val="002060"/>
                </a:solidFill>
              </a:rPr>
              <a:t>Руководитель: Скоробогатова Т.Н.</a:t>
            </a:r>
          </a:p>
        </p:txBody>
      </p:sp>
      <p:pic>
        <p:nvPicPr>
          <p:cNvPr id="1026" name="Picture 2" descr="D:\Documents and Settings\Администратор\Рабочий стол\анимация\люди жив., предметы\учите.jpeg"/>
          <p:cNvPicPr>
            <a:picLocks noChangeAspect="1" noChangeArrowheads="1"/>
          </p:cNvPicPr>
          <p:nvPr/>
        </p:nvPicPr>
        <p:blipFill>
          <a:blip r:embed="rId2"/>
          <a:srcRect/>
          <a:stretch>
            <a:fillRect/>
          </a:stretch>
        </p:blipFill>
        <p:spPr bwMode="auto">
          <a:xfrm>
            <a:off x="2214555" y="4071935"/>
            <a:ext cx="2286016" cy="228601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66" y="714348"/>
            <a:ext cx="6072230" cy="3046988"/>
          </a:xfrm>
          <a:prstGeom prst="rect">
            <a:avLst/>
          </a:prstGeom>
          <a:noFill/>
        </p:spPr>
        <p:txBody>
          <a:bodyPr wrap="square" rtlCol="0">
            <a:spAutoFit/>
          </a:bodyPr>
          <a:lstStyle/>
          <a:p>
            <a:r>
              <a:rPr lang="ru-RU" sz="1600" dirty="0" smtClean="0">
                <a:solidFill>
                  <a:srgbClr val="002060"/>
                </a:solidFill>
              </a:rPr>
              <a:t> Исходя из анализа вытекают задачи деятельности МО на новый учебный год:</a:t>
            </a:r>
          </a:p>
          <a:p>
            <a:r>
              <a:rPr lang="ru-RU" sz="1600" dirty="0" smtClean="0">
                <a:solidFill>
                  <a:srgbClr val="002060"/>
                </a:solidFill>
              </a:rPr>
              <a:t>- внедрять в </a:t>
            </a:r>
            <a:r>
              <a:rPr lang="ru-RU" sz="1600" smtClean="0">
                <a:solidFill>
                  <a:srgbClr val="002060"/>
                </a:solidFill>
              </a:rPr>
              <a:t>жизнь требования ФГОС; </a:t>
            </a:r>
            <a:endParaRPr lang="ru-RU" sz="1600" dirty="0" smtClean="0">
              <a:solidFill>
                <a:srgbClr val="002060"/>
              </a:solidFill>
            </a:endParaRPr>
          </a:p>
          <a:p>
            <a:r>
              <a:rPr lang="ru-RU" sz="1600" dirty="0" smtClean="0">
                <a:solidFill>
                  <a:srgbClr val="002060"/>
                </a:solidFill>
              </a:rPr>
              <a:t>- повышение профессиональной квалификации учителей;</a:t>
            </a:r>
          </a:p>
          <a:p>
            <a:pPr>
              <a:buFontTx/>
              <a:buChar char="-"/>
            </a:pPr>
            <a:r>
              <a:rPr lang="ru-RU" sz="1600" dirty="0" smtClean="0">
                <a:solidFill>
                  <a:srgbClr val="002060"/>
                </a:solidFill>
              </a:rPr>
              <a:t>освоение и внедрение новых педагогических технологий; </a:t>
            </a:r>
          </a:p>
          <a:p>
            <a:pPr>
              <a:buFontTx/>
              <a:buChar char="-"/>
            </a:pPr>
            <a:r>
              <a:rPr lang="ru-RU" sz="1600" dirty="0" smtClean="0">
                <a:solidFill>
                  <a:srgbClr val="002060"/>
                </a:solidFill>
              </a:rPr>
              <a:t> выявление, обобщение, распространение педагогического опыта творчески работающих учителей;</a:t>
            </a:r>
          </a:p>
          <a:p>
            <a:pPr>
              <a:buFontTx/>
              <a:buChar char="-"/>
            </a:pPr>
            <a:r>
              <a:rPr lang="ru-RU" sz="1600" dirty="0">
                <a:solidFill>
                  <a:srgbClr val="002060"/>
                </a:solidFill>
              </a:rPr>
              <a:t> </a:t>
            </a:r>
            <a:r>
              <a:rPr lang="ru-RU" sz="1600" dirty="0" smtClean="0">
                <a:solidFill>
                  <a:srgbClr val="002060"/>
                </a:solidFill>
              </a:rPr>
              <a:t>поиск  новых форм работы с одарёнными детьми;</a:t>
            </a:r>
          </a:p>
          <a:p>
            <a:pPr>
              <a:buFontTx/>
              <a:buChar char="-"/>
            </a:pPr>
            <a:r>
              <a:rPr lang="ru-RU" sz="1600" dirty="0">
                <a:solidFill>
                  <a:srgbClr val="002060"/>
                </a:solidFill>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flipH="1">
            <a:off x="357162" y="475489"/>
            <a:ext cx="6143672" cy="4770537"/>
          </a:xfrm>
          <a:prstGeom prst="rect">
            <a:avLst/>
          </a:prstGeom>
          <a:noFill/>
        </p:spPr>
        <p:txBody>
          <a:bodyPr wrap="square" rtlCol="0">
            <a:spAutoFit/>
          </a:bodyPr>
          <a:lstStyle/>
          <a:p>
            <a:pPr algn="ctr"/>
            <a:r>
              <a:rPr lang="ru-RU" sz="2000" b="1" dirty="0" smtClean="0">
                <a:solidFill>
                  <a:srgbClr val="002060"/>
                </a:solidFill>
                <a:latin typeface="Times New Roman" pitchFamily="18" charset="0"/>
                <a:cs typeface="Times New Roman" pitchFamily="18" charset="0"/>
              </a:rPr>
              <a:t>Методическая проблема школы</a:t>
            </a:r>
          </a:p>
          <a:p>
            <a:pPr algn="ctr"/>
            <a:endParaRPr lang="ru-RU" sz="2000" b="1" dirty="0" smtClean="0">
              <a:solidFill>
                <a:srgbClr val="002060"/>
              </a:solidFill>
              <a:latin typeface="Times New Roman" pitchFamily="18" charset="0"/>
              <a:cs typeface="Times New Roman" pitchFamily="18" charset="0"/>
            </a:endParaRPr>
          </a:p>
          <a:p>
            <a:pPr algn="ctr"/>
            <a:r>
              <a:rPr lang="ru-RU" sz="2400" b="1" dirty="0" smtClean="0">
                <a:solidFill>
                  <a:srgbClr val="FF0000"/>
                </a:solidFill>
                <a:latin typeface="Times New Roman" pitchFamily="18" charset="0"/>
                <a:cs typeface="Times New Roman" pitchFamily="18" charset="0"/>
              </a:rPr>
              <a:t>«</a:t>
            </a:r>
            <a:r>
              <a:rPr lang="ru-RU" sz="2400" b="1" i="1" dirty="0" smtClean="0">
                <a:solidFill>
                  <a:srgbClr val="FF0000"/>
                </a:solidFill>
                <a:latin typeface="Times New Roman" pitchFamily="18" charset="0"/>
                <a:cs typeface="Times New Roman" pitchFamily="18" charset="0"/>
              </a:rPr>
              <a:t>Повышение качества школьного образования через формирование </a:t>
            </a:r>
            <a:r>
              <a:rPr lang="ru-RU" sz="2400" b="1" i="1" dirty="0" err="1" smtClean="0">
                <a:solidFill>
                  <a:srgbClr val="FF0000"/>
                </a:solidFill>
                <a:latin typeface="Times New Roman" pitchFamily="18" charset="0"/>
                <a:cs typeface="Times New Roman" pitchFamily="18" charset="0"/>
              </a:rPr>
              <a:t>общеучебных</a:t>
            </a:r>
            <a:r>
              <a:rPr lang="ru-RU" sz="2400" b="1" i="1" dirty="0" smtClean="0">
                <a:solidFill>
                  <a:srgbClr val="FF0000"/>
                </a:solidFill>
                <a:latin typeface="Times New Roman" pitchFamily="18" charset="0"/>
                <a:cs typeface="Times New Roman" pitchFamily="18" charset="0"/>
              </a:rPr>
              <a:t> умений и навыков учащихся»</a:t>
            </a:r>
          </a:p>
          <a:p>
            <a:pPr algn="ctr"/>
            <a:endParaRPr lang="ru-RU" sz="2400" b="1" i="1" dirty="0" smtClean="0">
              <a:solidFill>
                <a:srgbClr val="FF0000"/>
              </a:solidFill>
              <a:latin typeface="Times New Roman" pitchFamily="18" charset="0"/>
              <a:cs typeface="Times New Roman" pitchFamily="18" charset="0"/>
            </a:endParaRPr>
          </a:p>
          <a:p>
            <a:pPr algn="ctr"/>
            <a:endParaRPr lang="ru-RU" sz="2400" b="1" i="1" dirty="0" smtClean="0">
              <a:solidFill>
                <a:srgbClr val="FF0000"/>
              </a:solidFill>
              <a:latin typeface="Times New Roman" pitchFamily="18" charset="0"/>
              <a:cs typeface="Times New Roman" pitchFamily="18" charset="0"/>
            </a:endParaRPr>
          </a:p>
          <a:p>
            <a:pPr algn="ctr"/>
            <a:r>
              <a:rPr lang="ru-RU" sz="2400" b="1" i="1" dirty="0" smtClean="0">
                <a:solidFill>
                  <a:srgbClr val="002060"/>
                </a:solidFill>
                <a:latin typeface="Times New Roman" pitchFamily="18" charset="0"/>
                <a:cs typeface="Times New Roman" pitchFamily="18" charset="0"/>
              </a:rPr>
              <a:t>Проблема МО</a:t>
            </a:r>
          </a:p>
          <a:p>
            <a:endParaRPr lang="ru-RU" sz="2400" b="1" i="1" dirty="0" smtClean="0">
              <a:solidFill>
                <a:srgbClr val="002060"/>
              </a:solidFill>
              <a:latin typeface="Times New Roman" pitchFamily="18" charset="0"/>
              <a:cs typeface="Times New Roman" pitchFamily="18" charset="0"/>
            </a:endParaRPr>
          </a:p>
          <a:p>
            <a:pPr algn="ctr"/>
            <a:r>
              <a:rPr lang="ru-RU" sz="2400" b="1" i="1" dirty="0" smtClean="0">
                <a:solidFill>
                  <a:srgbClr val="FF0000"/>
                </a:solidFill>
                <a:latin typeface="Times New Roman" pitchFamily="18" charset="0"/>
                <a:cs typeface="Times New Roman" pitchFamily="18" charset="0"/>
              </a:rPr>
              <a:t>«Использование современных приёмов и методов работы как средство совершенствования ОУУН учащихся начальных классов»</a:t>
            </a:r>
            <a:endParaRPr lang="ru-RU" sz="2400" dirty="0" smtClean="0">
              <a:solidFill>
                <a:srgbClr val="FF0000"/>
              </a:solidFill>
              <a:latin typeface="Times New Roman" pitchFamily="18" charset="0"/>
              <a:cs typeface="Times New Roman" pitchFamily="18" charset="0"/>
            </a:endParaRPr>
          </a:p>
        </p:txBody>
      </p:sp>
      <p:pic>
        <p:nvPicPr>
          <p:cNvPr id="1026" name="Picture 2" descr="D:\Documents and Settings\Администратор\Рабочий стол\анимация\люди жив., предметы\ученик.jpeg"/>
          <p:cNvPicPr>
            <a:picLocks noChangeAspect="1" noChangeArrowheads="1"/>
          </p:cNvPicPr>
          <p:nvPr/>
        </p:nvPicPr>
        <p:blipFill>
          <a:blip r:embed="rId2"/>
          <a:srcRect/>
          <a:stretch>
            <a:fillRect/>
          </a:stretch>
        </p:blipFill>
        <p:spPr bwMode="auto">
          <a:xfrm>
            <a:off x="2736851" y="5778247"/>
            <a:ext cx="1384300" cy="18669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68" y="642911"/>
            <a:ext cx="6143668" cy="1354217"/>
          </a:xfrm>
          <a:prstGeom prst="rect">
            <a:avLst/>
          </a:prstGeom>
          <a:noFill/>
        </p:spPr>
        <p:txBody>
          <a:bodyPr wrap="square" rtlCol="0">
            <a:spAutoFit/>
          </a:bodyPr>
          <a:lstStyle/>
          <a:p>
            <a:pPr algn="ctr"/>
            <a:r>
              <a:rPr lang="ru-RU" sz="3200" b="1" dirty="0" smtClean="0">
                <a:solidFill>
                  <a:srgbClr val="FF0000"/>
                </a:solidFill>
                <a:latin typeface="Times New Roman" pitchFamily="18" charset="0"/>
                <a:cs typeface="Times New Roman" pitchFamily="18" charset="0"/>
              </a:rPr>
              <a:t>1-я четверть</a:t>
            </a:r>
          </a:p>
          <a:p>
            <a:endParaRPr lang="ru-RU" sz="3200" b="1" dirty="0" smtClean="0">
              <a:solidFill>
                <a:srgbClr val="FF0000"/>
              </a:solidFill>
            </a:endParaRPr>
          </a:p>
          <a:p>
            <a:pPr algn="ctr"/>
            <a:endParaRPr lang="ru-RU" dirty="0"/>
          </a:p>
        </p:txBody>
      </p:sp>
      <p:sp>
        <p:nvSpPr>
          <p:cNvPr id="7" name="TextBox 6"/>
          <p:cNvSpPr txBox="1"/>
          <p:nvPr/>
        </p:nvSpPr>
        <p:spPr>
          <a:xfrm>
            <a:off x="500043" y="1285853"/>
            <a:ext cx="5929354" cy="6740307"/>
          </a:xfrm>
          <a:prstGeom prst="rect">
            <a:avLst/>
          </a:prstGeom>
          <a:noFill/>
        </p:spPr>
        <p:txBody>
          <a:bodyPr wrap="square" rtlCol="0">
            <a:spAutoFit/>
          </a:bodyPr>
          <a:lstStyle/>
          <a:p>
            <a:pPr marL="342900" indent="-342900">
              <a:buAutoNum type="arabicPeriod"/>
            </a:pPr>
            <a:r>
              <a:rPr lang="ru-RU" dirty="0" smtClean="0"/>
              <a:t>Изучение нормативных документов, ФГОС.</a:t>
            </a:r>
          </a:p>
          <a:p>
            <a:pPr marL="342900" indent="-342900">
              <a:buAutoNum type="arabicPeriod"/>
            </a:pPr>
            <a:r>
              <a:rPr lang="ru-RU" dirty="0" smtClean="0"/>
              <a:t>Обсуждение примерных программ по учебным предметам.</a:t>
            </a:r>
          </a:p>
          <a:p>
            <a:pPr marL="342900" indent="-342900">
              <a:buAutoNum type="arabicPeriod"/>
            </a:pPr>
            <a:r>
              <a:rPr lang="ru-RU" dirty="0" smtClean="0"/>
              <a:t>Единый орфографический режим. Методические рекомендации по оформлению документации, по оформлению классных журналов, по ведению тетрадей.</a:t>
            </a:r>
          </a:p>
          <a:p>
            <a:pPr marL="342900" indent="-342900">
              <a:buAutoNum type="arabicPeriod"/>
            </a:pPr>
            <a:r>
              <a:rPr lang="ru-RU" dirty="0" smtClean="0"/>
              <a:t>Нормы оценок.</a:t>
            </a:r>
          </a:p>
          <a:p>
            <a:pPr marL="342900" indent="-342900">
              <a:buAutoNum type="arabicPeriod"/>
            </a:pPr>
            <a:r>
              <a:rPr lang="ru-RU" dirty="0" smtClean="0"/>
              <a:t>Нетрадиционные методы, обеспечивающие создание на уроках личностно – ориентированной ситуации.</a:t>
            </a:r>
          </a:p>
          <a:p>
            <a:pPr marL="342900" indent="-342900">
              <a:buAutoNum type="arabicPeriod"/>
            </a:pPr>
            <a:r>
              <a:rPr lang="ru-RU" dirty="0" smtClean="0"/>
              <a:t>Семинар. «Мотивация учебной деятельности обучающихся и обеспечение условий для её развития».</a:t>
            </a:r>
          </a:p>
          <a:p>
            <a:pPr marL="342900" indent="-342900">
              <a:buAutoNum type="arabicPeriod"/>
            </a:pPr>
            <a:r>
              <a:rPr lang="ru-RU" dirty="0" smtClean="0"/>
              <a:t>Творческая самореализация младших школьников.</a:t>
            </a:r>
          </a:p>
          <a:p>
            <a:pPr marL="342900" indent="-342900">
              <a:buAutoNum type="arabicPeriod"/>
            </a:pPr>
            <a:r>
              <a:rPr lang="ru-RU" dirty="0" smtClean="0"/>
              <a:t>Фундаментальное ядро содержания общего образования.</a:t>
            </a:r>
          </a:p>
          <a:p>
            <a:pPr marL="342900" indent="-342900">
              <a:buAutoNum type="arabicPeriod"/>
            </a:pPr>
            <a:r>
              <a:rPr lang="ru-RU" dirty="0" smtClean="0"/>
              <a:t>Как проектировать УУД в начальной школе.</a:t>
            </a:r>
          </a:p>
          <a:p>
            <a:pPr marL="342900" indent="-342900">
              <a:buAutoNum type="arabicPeriod"/>
            </a:pPr>
            <a:r>
              <a:rPr lang="ru-RU" dirty="0" smtClean="0"/>
              <a:t>Особенности организации учебной деятельности в условиях дифференциации.</a:t>
            </a:r>
          </a:p>
          <a:p>
            <a:pPr marL="342900" indent="-342900"/>
            <a:r>
              <a:rPr lang="ru-RU" dirty="0" smtClean="0"/>
              <a:t> 11. Планируемые результаты начального общего образования. </a:t>
            </a:r>
          </a:p>
          <a:p>
            <a:pPr marL="342900" indent="-342900">
              <a:buAutoNum type="arabicPeriod"/>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447" y="714352"/>
            <a:ext cx="6215106" cy="7048083"/>
          </a:xfrm>
          <a:prstGeom prst="rect">
            <a:avLst/>
          </a:prstGeom>
          <a:noFill/>
        </p:spPr>
        <p:txBody>
          <a:bodyPr wrap="square" rtlCol="0">
            <a:spAutoFit/>
          </a:bodyPr>
          <a:lstStyle/>
          <a:p>
            <a:pPr algn="ctr"/>
            <a:r>
              <a:rPr lang="ru-RU" sz="3200" b="1" dirty="0" smtClean="0">
                <a:solidFill>
                  <a:srgbClr val="FF0000"/>
                </a:solidFill>
                <a:latin typeface="Times New Roman" pitchFamily="18" charset="0"/>
                <a:cs typeface="Times New Roman" pitchFamily="18" charset="0"/>
              </a:rPr>
              <a:t>2-я четверть</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Семинар. «Построение процесса обучения на образно – эмоциональной  основе».</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Организация познавательной деятельности  учащихся на уроках как условие качества усвоения учебного материала.</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Каждому уроку отличную подготовку, современные методы, высокое качество.</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Эффективные приёмы и методы, обеспечивающие прочность навыков чтения.</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О необходимости введения новой системы оценивания.</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Система работы по развитию творческих способностей  учащихся.</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Творческий отчёт учителей .</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Организация урока, обеспечивающего каждому ученику возможность работать в соответствии с его уровнем развития.</a:t>
            </a:r>
          </a:p>
          <a:p>
            <a:pPr marL="342900" indent="-342900">
              <a:buAutoNum type="arabicPeriod"/>
            </a:pPr>
            <a:endParaRPr lang="ru-RU" dirty="0" smtClean="0">
              <a:solidFill>
                <a:schemeClr val="tx1">
                  <a:lumMod val="95000"/>
                  <a:lumOff val="5000"/>
                </a:schemeClr>
              </a:solidFill>
              <a:latin typeface="Times New Roman" pitchFamily="18" charset="0"/>
              <a:cs typeface="Times New Roman" pitchFamily="18" charset="0"/>
            </a:endParaRPr>
          </a:p>
          <a:p>
            <a:pPr marL="342900" indent="-342900">
              <a:buAutoNum type="arabicPeriod"/>
            </a:pPr>
            <a:endParaRPr lang="ru-RU" dirty="0" smtClean="0">
              <a:solidFill>
                <a:schemeClr val="tx1">
                  <a:lumMod val="95000"/>
                  <a:lumOff val="5000"/>
                </a:schemeClr>
              </a:solidFill>
              <a:latin typeface="Times New Roman" pitchFamily="18" charset="0"/>
              <a:cs typeface="Times New Roman" pitchFamily="18" charset="0"/>
            </a:endParaRPr>
          </a:p>
          <a:p>
            <a:endParaRPr lang="ru-RU" sz="3200" b="1" dirty="0" smtClean="0">
              <a:solidFill>
                <a:srgbClr val="FF0000"/>
              </a:solidFill>
              <a:latin typeface="Times New Roman" pitchFamily="18" charset="0"/>
              <a:cs typeface="Times New Roman" pitchFamily="18" charset="0"/>
            </a:endParaRPr>
          </a:p>
          <a:p>
            <a:endParaRPr lang="ru-RU" sz="3200" b="1" dirty="0" smtClean="0">
              <a:solidFill>
                <a:srgbClr val="FF0000"/>
              </a:solidFill>
              <a:latin typeface="Times New Roman" pitchFamily="18" charset="0"/>
              <a:cs typeface="Times New Roman" pitchFamily="18" charset="0"/>
            </a:endParaRPr>
          </a:p>
          <a:p>
            <a:endParaRPr lang="ru-RU" sz="3200" b="1" dirty="0">
              <a:solidFill>
                <a:srgbClr val="FF000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447" y="785789"/>
            <a:ext cx="6215106" cy="6955750"/>
          </a:xfrm>
          <a:prstGeom prst="rect">
            <a:avLst/>
          </a:prstGeom>
          <a:noFill/>
        </p:spPr>
        <p:txBody>
          <a:bodyPr wrap="square" rtlCol="0">
            <a:spAutoFit/>
          </a:bodyPr>
          <a:lstStyle/>
          <a:p>
            <a:pPr algn="ctr"/>
            <a:r>
              <a:rPr lang="ru-RU" sz="3200" b="1" dirty="0" smtClean="0">
                <a:solidFill>
                  <a:srgbClr val="FF0000"/>
                </a:solidFill>
                <a:latin typeface="Times New Roman" pitchFamily="18" charset="0"/>
                <a:cs typeface="Times New Roman" pitchFamily="18" charset="0"/>
              </a:rPr>
              <a:t>3-я четверть</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Семинар. «Эффективность урока: качество и </a:t>
            </a:r>
            <a:r>
              <a:rPr lang="ru-RU" dirty="0" err="1" smtClean="0">
                <a:solidFill>
                  <a:schemeClr val="tx1">
                    <a:lumMod val="95000"/>
                    <a:lumOff val="5000"/>
                  </a:schemeClr>
                </a:solidFill>
                <a:latin typeface="Times New Roman" pitchFamily="18" charset="0"/>
                <a:cs typeface="Times New Roman" pitchFamily="18" charset="0"/>
              </a:rPr>
              <a:t>здоровьесбережение</a:t>
            </a:r>
            <a:r>
              <a:rPr lang="ru-RU" dirty="0" smtClean="0">
                <a:solidFill>
                  <a:schemeClr val="tx1">
                    <a:lumMod val="95000"/>
                    <a:lumOff val="5000"/>
                  </a:schemeClr>
                </a:solidFill>
                <a:latin typeface="Times New Roman" pitchFamily="18" charset="0"/>
                <a:cs typeface="Times New Roman" pitchFamily="18" charset="0"/>
              </a:rPr>
              <a:t>».</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Внедрение информационных технологий в учебном процессе. </a:t>
            </a:r>
            <a:r>
              <a:rPr lang="ru-RU" sz="1000" dirty="0" smtClean="0">
                <a:solidFill>
                  <a:schemeClr val="tx1">
                    <a:lumMod val="95000"/>
                    <a:lumOff val="5000"/>
                  </a:schemeClr>
                </a:solidFill>
                <a:latin typeface="Times New Roman" pitchFamily="18" charset="0"/>
                <a:cs typeface="Times New Roman" pitchFamily="18" charset="0"/>
              </a:rPr>
              <a:t>(№1-08).</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Развитие читательской самостоятельности у младших школьников. </a:t>
            </a:r>
            <a:r>
              <a:rPr lang="ru-RU" sz="1000" dirty="0" smtClean="0">
                <a:solidFill>
                  <a:schemeClr val="tx1">
                    <a:lumMod val="95000"/>
                    <a:lumOff val="5000"/>
                  </a:schemeClr>
                </a:solidFill>
                <a:latin typeface="Times New Roman" pitchFamily="18" charset="0"/>
                <a:cs typeface="Times New Roman" pitchFamily="18" charset="0"/>
              </a:rPr>
              <a:t>(№ -08).</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Особенности нравственного воспитания на уроках литературного чтения.</a:t>
            </a:r>
            <a:r>
              <a:rPr lang="ru-RU" sz="1100" dirty="0" smtClean="0">
                <a:solidFill>
                  <a:schemeClr val="tx1">
                    <a:lumMod val="95000"/>
                    <a:lumOff val="5000"/>
                  </a:schemeClr>
                </a:solidFill>
                <a:latin typeface="Times New Roman" pitchFamily="18" charset="0"/>
                <a:cs typeface="Times New Roman" pitchFamily="18" charset="0"/>
              </a:rPr>
              <a:t>№1-08</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Самостоятельная работа учащихся при закреплении материала на уроках русского языка. (№6 -02).</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Оценка достижения планируемых результатов в начальной школе. </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Использование задач с экономическим содержанием на уроках математики</a:t>
            </a:r>
            <a:r>
              <a:rPr lang="ru-RU" sz="800" dirty="0" smtClean="0">
                <a:solidFill>
                  <a:schemeClr val="tx1">
                    <a:lumMod val="95000"/>
                    <a:lumOff val="5000"/>
                  </a:schemeClr>
                </a:solidFill>
                <a:latin typeface="Times New Roman" pitchFamily="18" charset="0"/>
                <a:cs typeface="Times New Roman" pitchFamily="18" charset="0"/>
              </a:rPr>
              <a:t>.(№1-98</a:t>
            </a:r>
            <a:r>
              <a:rPr lang="ru-RU" sz="1050" dirty="0" smtClean="0">
                <a:solidFill>
                  <a:schemeClr val="tx1">
                    <a:lumMod val="95000"/>
                    <a:lumOff val="5000"/>
                  </a:schemeClr>
                </a:solidFill>
                <a:latin typeface="Times New Roman" pitchFamily="18" charset="0"/>
                <a:cs typeface="Times New Roman" pitchFamily="18" charset="0"/>
              </a:rPr>
              <a:t>)</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Развитие </a:t>
            </a:r>
            <a:r>
              <a:rPr lang="ru-RU" dirty="0" err="1" smtClean="0">
                <a:solidFill>
                  <a:schemeClr val="tx1">
                    <a:lumMod val="95000"/>
                    <a:lumOff val="5000"/>
                  </a:schemeClr>
                </a:solidFill>
                <a:latin typeface="Times New Roman" pitchFamily="18" charset="0"/>
                <a:cs typeface="Times New Roman" pitchFamily="18" charset="0"/>
              </a:rPr>
              <a:t>учебно</a:t>
            </a:r>
            <a:r>
              <a:rPr lang="ru-RU" dirty="0" smtClean="0">
                <a:solidFill>
                  <a:schemeClr val="tx1">
                    <a:lumMod val="95000"/>
                    <a:lumOff val="5000"/>
                  </a:schemeClr>
                </a:solidFill>
                <a:latin typeface="Times New Roman" pitchFamily="18" charset="0"/>
                <a:cs typeface="Times New Roman" pitchFamily="18" charset="0"/>
              </a:rPr>
              <a:t> – познавательных умений на уроках окружающего мира.</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Особенности взаимодействия младшего школьника с окружающим миром.</a:t>
            </a:r>
            <a:r>
              <a:rPr lang="ru-RU" sz="800" dirty="0" smtClean="0">
                <a:solidFill>
                  <a:schemeClr val="tx1">
                    <a:lumMod val="95000"/>
                    <a:lumOff val="5000"/>
                  </a:schemeClr>
                </a:solidFill>
                <a:latin typeface="Times New Roman" pitchFamily="18" charset="0"/>
                <a:cs typeface="Times New Roman" pitchFamily="18" charset="0"/>
              </a:rPr>
              <a:t>(окр.1-4</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Педагогическая поддержка учащихся , испытывающих затруднения при обучении русскому языку. </a:t>
            </a:r>
            <a:r>
              <a:rPr lang="ru-RU" sz="800" dirty="0" smtClean="0">
                <a:solidFill>
                  <a:schemeClr val="tx1">
                    <a:lumMod val="95000"/>
                    <a:lumOff val="5000"/>
                  </a:schemeClr>
                </a:solidFill>
                <a:latin typeface="Times New Roman" pitchFamily="18" charset="0"/>
                <a:cs typeface="Times New Roman" pitchFamily="18" charset="0"/>
              </a:rPr>
              <a:t>«Беседы с учителем)</a:t>
            </a:r>
          </a:p>
          <a:p>
            <a:pPr marL="342900" indent="-342900"/>
            <a:r>
              <a:rPr lang="ru-RU" dirty="0" smtClean="0">
                <a:solidFill>
                  <a:schemeClr val="tx1">
                    <a:lumMod val="95000"/>
                    <a:lumOff val="5000"/>
                  </a:schemeClr>
                </a:solidFill>
                <a:latin typeface="Times New Roman" pitchFamily="18" charset="0"/>
                <a:cs typeface="Times New Roman" pitchFamily="18" charset="0"/>
              </a:rPr>
              <a:t>11. Проверка контрольных тетрадей.</a:t>
            </a:r>
          </a:p>
          <a:p>
            <a:pPr marL="342900" indent="-342900">
              <a:buAutoNum type="arabicPeriod"/>
            </a:pPr>
            <a:endParaRPr lang="ru-RU" dirty="0" smtClean="0">
              <a:solidFill>
                <a:schemeClr val="tx1">
                  <a:lumMod val="95000"/>
                  <a:lumOff val="5000"/>
                </a:schemeClr>
              </a:solidFill>
              <a:latin typeface="Times New Roman" pitchFamily="18" charset="0"/>
              <a:cs typeface="Times New Roman" pitchFamily="18" charset="0"/>
            </a:endParaRPr>
          </a:p>
          <a:p>
            <a:pPr marL="342900" indent="-342900">
              <a:buAutoNum type="arabicPeriod"/>
            </a:pPr>
            <a:endParaRPr lang="ru-RU" dirty="0">
              <a:solidFill>
                <a:schemeClr val="tx1">
                  <a:lumMod val="95000"/>
                  <a:lumOff val="5000"/>
                </a:schemeClr>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604" y="571475"/>
            <a:ext cx="6000792" cy="3354765"/>
          </a:xfrm>
          <a:prstGeom prst="rect">
            <a:avLst/>
          </a:prstGeom>
          <a:noFill/>
        </p:spPr>
        <p:txBody>
          <a:bodyPr wrap="square" rtlCol="0">
            <a:spAutoFit/>
          </a:bodyPr>
          <a:lstStyle/>
          <a:p>
            <a:pPr algn="ctr"/>
            <a:r>
              <a:rPr lang="ru-RU" sz="3200" b="1" dirty="0" smtClean="0">
                <a:solidFill>
                  <a:srgbClr val="FF0000"/>
                </a:solidFill>
                <a:latin typeface="Times New Roman" pitchFamily="18" charset="0"/>
                <a:cs typeface="Times New Roman" pitchFamily="18" charset="0"/>
              </a:rPr>
              <a:t>4-я четверть</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Семинар. «Организация урока и владение педагогическими технологиями как главная составляющая работы по повышению качества </a:t>
            </a:r>
            <a:r>
              <a:rPr lang="ru-RU" dirty="0" err="1" smtClean="0">
                <a:solidFill>
                  <a:schemeClr val="tx1">
                    <a:lumMod val="95000"/>
                    <a:lumOff val="5000"/>
                  </a:schemeClr>
                </a:solidFill>
                <a:latin typeface="Times New Roman" pitchFamily="18" charset="0"/>
                <a:cs typeface="Times New Roman" pitchFamily="18" charset="0"/>
              </a:rPr>
              <a:t>обученности</a:t>
            </a:r>
            <a:r>
              <a:rPr lang="ru-RU" dirty="0" smtClean="0">
                <a:solidFill>
                  <a:schemeClr val="tx1">
                    <a:lumMod val="95000"/>
                    <a:lumOff val="5000"/>
                  </a:schemeClr>
                </a:solidFill>
                <a:latin typeface="Times New Roman" pitchFamily="18" charset="0"/>
                <a:cs typeface="Times New Roman" pitchFamily="18" charset="0"/>
              </a:rPr>
              <a:t> учащихся».</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Диагностика учащихся .</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Примерные программы по учебным предметам.</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Творческий отчёт учителей.</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Анализ работы МО .</a:t>
            </a:r>
          </a:p>
          <a:p>
            <a:pPr marL="342900" indent="-342900">
              <a:buAutoNum type="arabicPeriod"/>
            </a:pPr>
            <a:r>
              <a:rPr lang="ru-RU" dirty="0" smtClean="0">
                <a:solidFill>
                  <a:schemeClr val="tx1">
                    <a:lumMod val="95000"/>
                    <a:lumOff val="5000"/>
                  </a:schemeClr>
                </a:solidFill>
                <a:latin typeface="Times New Roman" pitchFamily="18" charset="0"/>
                <a:cs typeface="Times New Roman" pitchFamily="18" charset="0"/>
              </a:rPr>
              <a:t>Планирования предстоящей работы на следующий год.</a:t>
            </a:r>
          </a:p>
          <a:p>
            <a:pPr marL="342900" indent="-342900">
              <a:buAutoNum type="arabicPeriod"/>
            </a:pPr>
            <a:endParaRPr lang="ru-RU" dirty="0">
              <a:solidFill>
                <a:schemeClr val="tx1">
                  <a:lumMod val="95000"/>
                  <a:lumOff val="5000"/>
                </a:schemeClr>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8604" y="571472"/>
            <a:ext cx="6000792" cy="6247864"/>
          </a:xfrm>
          <a:prstGeom prst="rect">
            <a:avLst/>
          </a:prstGeom>
          <a:noFill/>
        </p:spPr>
        <p:txBody>
          <a:bodyPr wrap="square" rtlCol="0">
            <a:spAutoFit/>
          </a:bodyPr>
          <a:lstStyle/>
          <a:p>
            <a:pPr algn="ctr"/>
            <a:r>
              <a:rPr lang="ru-RU" sz="2000" b="1" i="1" dirty="0" smtClean="0">
                <a:solidFill>
                  <a:srgbClr val="FF0000"/>
                </a:solidFill>
                <a:latin typeface="Times New Roman" pitchFamily="18" charset="0"/>
                <a:cs typeface="Times New Roman" pitchFamily="18" charset="0"/>
              </a:rPr>
              <a:t>Задачи МО:</a:t>
            </a:r>
          </a:p>
          <a:p>
            <a:r>
              <a:rPr lang="ru-RU" sz="2000" b="1" i="1" dirty="0" smtClean="0">
                <a:solidFill>
                  <a:srgbClr val="002060"/>
                </a:solidFill>
                <a:latin typeface="Times New Roman" pitchFamily="18" charset="0"/>
                <a:cs typeface="Times New Roman" pitchFamily="18" charset="0"/>
              </a:rPr>
              <a:t>- </a:t>
            </a:r>
            <a:r>
              <a:rPr lang="ru-RU" sz="2000" i="1" dirty="0" smtClean="0">
                <a:solidFill>
                  <a:srgbClr val="002060"/>
                </a:solidFill>
                <a:latin typeface="Times New Roman" pitchFamily="18" charset="0"/>
                <a:cs typeface="Times New Roman" pitchFamily="18" charset="0"/>
              </a:rPr>
              <a:t>строить преподавание в соответствии с ФГОС;</a:t>
            </a:r>
            <a:endParaRPr lang="ru-RU" sz="2000" b="1" i="1" dirty="0" smtClean="0">
              <a:solidFill>
                <a:srgbClr val="002060"/>
              </a:solidFill>
              <a:latin typeface="Times New Roman" pitchFamily="18" charset="0"/>
              <a:cs typeface="Times New Roman" pitchFamily="18" charset="0"/>
            </a:endParaRPr>
          </a:p>
          <a:p>
            <a:pPr>
              <a:buFontTx/>
              <a:buChar char="-"/>
            </a:pPr>
            <a:r>
              <a:rPr lang="ru-RU" sz="2000" b="1" i="1" dirty="0" smtClean="0">
                <a:solidFill>
                  <a:srgbClr val="002060"/>
                </a:solidFill>
                <a:latin typeface="Times New Roman" pitchFamily="18" charset="0"/>
                <a:cs typeface="Times New Roman" pitchFamily="18" charset="0"/>
              </a:rPr>
              <a:t>с</a:t>
            </a:r>
            <a:r>
              <a:rPr lang="ru-RU" sz="2000" i="1" dirty="0" smtClean="0">
                <a:solidFill>
                  <a:srgbClr val="002060"/>
                </a:solidFill>
                <a:latin typeface="Times New Roman" pitchFamily="18" charset="0"/>
                <a:cs typeface="Times New Roman" pitchFamily="18" charset="0"/>
              </a:rPr>
              <a:t>оздать условия для непрерывного повышения профессиональной компетенции учителей начальных классов;</a:t>
            </a:r>
          </a:p>
          <a:p>
            <a:pPr>
              <a:buFontTx/>
              <a:buChar char="-"/>
            </a:pPr>
            <a:r>
              <a:rPr lang="ru-RU" sz="2000" i="1" dirty="0" smtClean="0">
                <a:solidFill>
                  <a:srgbClr val="002060"/>
                </a:solidFill>
                <a:latin typeface="Times New Roman" pitchFamily="18" charset="0"/>
                <a:cs typeface="Times New Roman" pitchFamily="18" charset="0"/>
              </a:rPr>
              <a:t> содействовать повышению качества школьного образования;</a:t>
            </a:r>
          </a:p>
          <a:p>
            <a:pPr>
              <a:buFontTx/>
              <a:buChar char="-"/>
            </a:pPr>
            <a:r>
              <a:rPr lang="ru-RU" sz="2000" i="1" dirty="0" smtClean="0">
                <a:solidFill>
                  <a:srgbClr val="002060"/>
                </a:solidFill>
                <a:latin typeface="Times New Roman" pitchFamily="18" charset="0"/>
                <a:cs typeface="Times New Roman" pitchFamily="18" charset="0"/>
              </a:rPr>
              <a:t> разработать систему контроля ОУУН;</a:t>
            </a:r>
          </a:p>
          <a:p>
            <a:pPr>
              <a:buFontTx/>
              <a:buChar char="-"/>
            </a:pPr>
            <a:r>
              <a:rPr lang="ru-RU" sz="2000" i="1" dirty="0" smtClean="0">
                <a:solidFill>
                  <a:srgbClr val="002060"/>
                </a:solidFill>
                <a:latin typeface="Times New Roman" pitchFamily="18" charset="0"/>
                <a:cs typeface="Times New Roman" pitchFamily="18" charset="0"/>
              </a:rPr>
              <a:t> внедрять новые технологии, вводя нетрадиционные формы урока; </a:t>
            </a:r>
          </a:p>
          <a:p>
            <a:pPr>
              <a:buFontTx/>
              <a:buChar char="-"/>
            </a:pPr>
            <a:r>
              <a:rPr lang="ru-RU" sz="2000" b="1" i="1" dirty="0" smtClean="0">
                <a:solidFill>
                  <a:srgbClr val="002060"/>
                </a:solidFill>
                <a:latin typeface="Times New Roman" pitchFamily="18" charset="0"/>
                <a:cs typeface="Times New Roman" pitchFamily="18" charset="0"/>
              </a:rPr>
              <a:t> </a:t>
            </a:r>
            <a:r>
              <a:rPr lang="ru-RU" sz="2000" i="1" dirty="0" smtClean="0">
                <a:solidFill>
                  <a:srgbClr val="002060"/>
                </a:solidFill>
                <a:latin typeface="Times New Roman" pitchFamily="18" charset="0"/>
                <a:cs typeface="Times New Roman" pitchFamily="18" charset="0"/>
              </a:rPr>
              <a:t>развивать творческий потенциал учащихся</a:t>
            </a:r>
            <a:r>
              <a:rPr lang="ru-RU" sz="2000" b="1" i="1" dirty="0" smtClean="0">
                <a:solidFill>
                  <a:srgbClr val="002060"/>
                </a:solidFill>
                <a:latin typeface="Times New Roman" pitchFamily="18" charset="0"/>
                <a:cs typeface="Times New Roman" pitchFamily="18" charset="0"/>
              </a:rPr>
              <a:t>;</a:t>
            </a:r>
          </a:p>
          <a:p>
            <a:pPr>
              <a:buFontTx/>
              <a:buChar char="-"/>
            </a:pPr>
            <a:r>
              <a:rPr lang="ru-RU" sz="2000" i="1" dirty="0" smtClean="0">
                <a:solidFill>
                  <a:srgbClr val="002060"/>
                </a:solidFill>
                <a:latin typeface="Times New Roman" pitchFamily="18" charset="0"/>
                <a:cs typeface="Times New Roman" pitchFamily="18" charset="0"/>
              </a:rPr>
              <a:t> формировать положительную мотивацию к обучению;</a:t>
            </a:r>
          </a:p>
          <a:p>
            <a:pPr>
              <a:buFontTx/>
              <a:buChar char="-"/>
            </a:pPr>
            <a:r>
              <a:rPr lang="ru-RU" sz="2000" i="1" dirty="0" smtClean="0">
                <a:solidFill>
                  <a:srgbClr val="002060"/>
                </a:solidFill>
                <a:latin typeface="Times New Roman" pitchFamily="18" charset="0"/>
                <a:cs typeface="Times New Roman" pitchFamily="18" charset="0"/>
              </a:rPr>
              <a:t> рассматривать как главные цели образования создание условий для развития и осознания субъектного </a:t>
            </a:r>
            <a:r>
              <a:rPr lang="ru-RU" sz="2000" i="1" dirty="0" err="1" smtClean="0">
                <a:solidFill>
                  <a:srgbClr val="002060"/>
                </a:solidFill>
                <a:latin typeface="Times New Roman" pitchFamily="18" charset="0"/>
                <a:cs typeface="Times New Roman" pitchFamily="18" charset="0"/>
              </a:rPr>
              <a:t>опыта,индивидуально-личностных</a:t>
            </a:r>
            <a:r>
              <a:rPr lang="ru-RU" sz="2000" i="1" dirty="0" smtClean="0">
                <a:solidFill>
                  <a:srgbClr val="002060"/>
                </a:solidFill>
                <a:latin typeface="Times New Roman" pitchFamily="18" charset="0"/>
                <a:cs typeface="Times New Roman" pitchFamily="18" charset="0"/>
              </a:rPr>
              <a:t> способностей, свойств, педагогическую поддержку детской индивидуальности;</a:t>
            </a:r>
          </a:p>
          <a:p>
            <a:pPr>
              <a:buFontTx/>
              <a:buChar char="-"/>
            </a:pPr>
            <a:r>
              <a:rPr lang="ru-RU" sz="2000" i="1" smtClean="0">
                <a:solidFill>
                  <a:srgbClr val="002060"/>
                </a:solidFill>
                <a:latin typeface="Times New Roman" pitchFamily="18" charset="0"/>
                <a:cs typeface="Times New Roman" pitchFamily="18" charset="0"/>
              </a:rPr>
              <a:t> </a:t>
            </a:r>
            <a:endParaRPr lang="ru-RU" sz="2000" i="1" dirty="0" smtClean="0">
              <a:solidFill>
                <a:srgbClr val="002060"/>
              </a:solidFill>
              <a:latin typeface="Times New Roman" pitchFamily="18" charset="0"/>
              <a:cs typeface="Times New Roman" pitchFamily="18" charset="0"/>
            </a:endParaRPr>
          </a:p>
          <a:p>
            <a:pPr>
              <a:buFontTx/>
              <a:buChar char="-"/>
            </a:pPr>
            <a:r>
              <a:rPr lang="ru-RU" sz="2000" b="1" i="1" dirty="0" smtClean="0">
                <a:solidFill>
                  <a:srgbClr val="002060"/>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605" y="1047725"/>
            <a:ext cx="6161528" cy="954107"/>
          </a:xfrm>
          <a:prstGeom prst="rect">
            <a:avLst/>
          </a:prstGeom>
          <a:noFill/>
        </p:spPr>
        <p:txBody>
          <a:bodyPr wrap="square" rtlCol="0">
            <a:spAutoFit/>
          </a:bodyPr>
          <a:lstStyle/>
          <a:p>
            <a:r>
              <a:rPr lang="ru-RU" b="1" i="1" dirty="0" err="1" smtClean="0">
                <a:solidFill>
                  <a:srgbClr val="FF0000"/>
                </a:solidFill>
                <a:latin typeface="Times New Roman" pitchFamily="18" charset="0"/>
                <a:cs typeface="Times New Roman" pitchFamily="18" charset="0"/>
              </a:rPr>
              <a:t>Затуливетрова</a:t>
            </a:r>
            <a:r>
              <a:rPr lang="ru-RU" b="1" i="1" dirty="0" smtClean="0">
                <a:solidFill>
                  <a:srgbClr val="FF0000"/>
                </a:solidFill>
                <a:latin typeface="Times New Roman" pitchFamily="18" charset="0"/>
                <a:cs typeface="Times New Roman" pitchFamily="18" charset="0"/>
              </a:rPr>
              <a:t> Елена Викторовна. </a:t>
            </a:r>
            <a:r>
              <a:rPr lang="ru-RU" sz="2000" b="1" i="1" dirty="0" smtClean="0">
                <a:solidFill>
                  <a:schemeClr val="accent5">
                    <a:lumMod val="50000"/>
                  </a:schemeClr>
                </a:solidFill>
                <a:latin typeface="Times New Roman" pitchFamily="18" charset="0"/>
                <a:cs typeface="Times New Roman" pitchFamily="18" charset="0"/>
              </a:rPr>
              <a:t>Стаж</a:t>
            </a:r>
            <a:r>
              <a:rPr lang="ru-RU" b="1" i="1" dirty="0" smtClean="0">
                <a:solidFill>
                  <a:schemeClr val="accent5">
                    <a:lumMod val="50000"/>
                  </a:schemeClr>
                </a:solidFill>
                <a:latin typeface="Times New Roman" pitchFamily="18" charset="0"/>
                <a:cs typeface="Times New Roman" pitchFamily="18" charset="0"/>
              </a:rPr>
              <a:t> работы – 6 лет. Тема по самообразованию: « Обучение школьников решению текстовых задач».</a:t>
            </a:r>
            <a:endParaRPr lang="ru-RU" b="1" i="1" dirty="0">
              <a:solidFill>
                <a:schemeClr val="accent5">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604" y="642911"/>
            <a:ext cx="6118500" cy="8525411"/>
          </a:xfrm>
          <a:prstGeom prst="rect">
            <a:avLst/>
          </a:prstGeom>
          <a:noFill/>
        </p:spPr>
        <p:txBody>
          <a:bodyPr wrap="square" rtlCol="0">
            <a:spAutoFit/>
          </a:bodyPr>
          <a:lstStyle/>
          <a:p>
            <a:pPr algn="ctr"/>
            <a:r>
              <a:rPr lang="ru-RU" sz="2800" b="1" dirty="0" smtClean="0">
                <a:solidFill>
                  <a:srgbClr val="FF0000"/>
                </a:solidFill>
              </a:rPr>
              <a:t>Анализ</a:t>
            </a:r>
          </a:p>
          <a:p>
            <a:pPr algn="ctr"/>
            <a:r>
              <a:rPr lang="ru-RU" sz="2800" b="1" dirty="0" smtClean="0">
                <a:solidFill>
                  <a:srgbClr val="FF0000"/>
                </a:solidFill>
              </a:rPr>
              <a:t>работы МО учителей начальных классов</a:t>
            </a:r>
          </a:p>
          <a:p>
            <a:pPr algn="ctr"/>
            <a:r>
              <a:rPr lang="ru-RU" sz="2800" b="1" dirty="0" smtClean="0">
                <a:solidFill>
                  <a:srgbClr val="FF0000"/>
                </a:solidFill>
              </a:rPr>
              <a:t>за 2011 – 2012 </a:t>
            </a:r>
            <a:r>
              <a:rPr lang="ru-RU" sz="2800" b="1" dirty="0" err="1" smtClean="0">
                <a:solidFill>
                  <a:srgbClr val="FF0000"/>
                </a:solidFill>
              </a:rPr>
              <a:t>уч.г</a:t>
            </a:r>
            <a:r>
              <a:rPr lang="ru-RU" sz="2800" b="1" dirty="0" smtClean="0">
                <a:solidFill>
                  <a:srgbClr val="FF0000"/>
                </a:solidFill>
              </a:rPr>
              <a:t>.</a:t>
            </a:r>
          </a:p>
          <a:p>
            <a:endParaRPr lang="ru-RU" sz="2800" b="1" dirty="0" smtClean="0">
              <a:solidFill>
                <a:srgbClr val="FF0000"/>
              </a:solidFill>
            </a:endParaRPr>
          </a:p>
          <a:p>
            <a:endParaRPr lang="ru-RU" sz="2800" b="1" dirty="0" smtClean="0">
              <a:solidFill>
                <a:srgbClr val="002060"/>
              </a:solidFill>
            </a:endParaRPr>
          </a:p>
          <a:p>
            <a:r>
              <a:rPr lang="ru-RU" sz="2800" b="1" dirty="0" smtClean="0">
                <a:solidFill>
                  <a:srgbClr val="002060"/>
                </a:solidFill>
              </a:rPr>
              <a:t>      </a:t>
            </a:r>
            <a:r>
              <a:rPr lang="ru-RU" dirty="0" smtClean="0">
                <a:solidFill>
                  <a:srgbClr val="002060"/>
                </a:solidFill>
              </a:rPr>
              <a:t>В методическом объединении начальных классов МОУ «СОШ № 40» в 2011 – 2012 годах работали 11 человек: Иванова Галина Васильевна, стаж работы -32 года, 2-я категория. Тема по самообразованию: «Развитие самоконтроля в учебной деятельности младших школьников». Прохождение курсов в 2010 году.</a:t>
            </a:r>
          </a:p>
          <a:p>
            <a:r>
              <a:rPr lang="ru-RU" dirty="0" smtClean="0">
                <a:solidFill>
                  <a:srgbClr val="002060"/>
                </a:solidFill>
              </a:rPr>
              <a:t>Самойлова Ирина Александровна, стаж работы- 12 лет, 2-я категория. Тема по самообразованию: Развитие устной и письменной речи учащихся». </a:t>
            </a:r>
            <a:r>
              <a:rPr lang="ru-RU" dirty="0" err="1" smtClean="0">
                <a:solidFill>
                  <a:srgbClr val="002060"/>
                </a:solidFill>
              </a:rPr>
              <a:t>Черноволова</a:t>
            </a:r>
            <a:r>
              <a:rPr lang="ru-RU" dirty="0" smtClean="0">
                <a:solidFill>
                  <a:srgbClr val="002060"/>
                </a:solidFill>
              </a:rPr>
              <a:t> Ирина Леонидовна, стаж работы – 19 лет, 2-я категория. Тема по самообразованию: «Развитие познавательных способностей учащихся». Прохождение курсов в 2005 году. Степаненко Татьяна Николаевна, стаж работы – 35 лет, 1-я категория. Тема по самообразованию: «Развитие устной и письменной речи учащихся». Прохождение курсов в 2010 году. </a:t>
            </a:r>
          </a:p>
          <a:p>
            <a:endParaRPr lang="ru-RU" sz="2800" b="1"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8" y="642911"/>
            <a:ext cx="6215106" cy="8248412"/>
          </a:xfrm>
          <a:prstGeom prst="rect">
            <a:avLst/>
          </a:prstGeom>
          <a:noFill/>
        </p:spPr>
        <p:txBody>
          <a:bodyPr wrap="square" rtlCol="0">
            <a:spAutoFit/>
          </a:bodyPr>
          <a:lstStyle/>
          <a:p>
            <a:r>
              <a:rPr lang="ru-RU" dirty="0" smtClean="0">
                <a:solidFill>
                  <a:srgbClr val="002060"/>
                </a:solidFill>
              </a:rPr>
              <a:t>Скоробогатова Тамара Николаевна, стаж работы -33 года, 1-я категория. Тема по самообразованию: «Формирование приёмов мыслительной деятельности: анализа и синтеза, сравнения, классификации, обобщения». Прохождение курсов в 2011 году. </a:t>
            </a:r>
            <a:r>
              <a:rPr lang="ru-RU" dirty="0" err="1" smtClean="0">
                <a:solidFill>
                  <a:srgbClr val="002060"/>
                </a:solidFill>
              </a:rPr>
              <a:t>Землякова</a:t>
            </a:r>
            <a:r>
              <a:rPr lang="ru-RU" dirty="0" smtClean="0">
                <a:solidFill>
                  <a:srgbClr val="002060"/>
                </a:solidFill>
              </a:rPr>
              <a:t> Наталья </a:t>
            </a:r>
            <a:r>
              <a:rPr lang="ru-RU" dirty="0" err="1" smtClean="0">
                <a:solidFill>
                  <a:srgbClr val="002060"/>
                </a:solidFill>
              </a:rPr>
              <a:t>Иллиодоровна</a:t>
            </a:r>
            <a:r>
              <a:rPr lang="ru-RU" dirty="0" smtClean="0">
                <a:solidFill>
                  <a:srgbClr val="002060"/>
                </a:solidFill>
              </a:rPr>
              <a:t>, стаж работы – 31 год, категория -2-я. Тема по самообразованию: «Развивающее обучение младших школьников». Прохождение курсов в 2011 году. </a:t>
            </a:r>
            <a:r>
              <a:rPr lang="ru-RU" dirty="0" err="1" smtClean="0">
                <a:solidFill>
                  <a:srgbClr val="002060"/>
                </a:solidFill>
              </a:rPr>
              <a:t>Овчинникова</a:t>
            </a:r>
            <a:r>
              <a:rPr lang="ru-RU" dirty="0" smtClean="0">
                <a:solidFill>
                  <a:srgbClr val="002060"/>
                </a:solidFill>
              </a:rPr>
              <a:t> Валентина Николаевна, стаж работы – 31 год, </a:t>
            </a:r>
            <a:r>
              <a:rPr lang="ru-RU" dirty="0" err="1" smtClean="0">
                <a:solidFill>
                  <a:srgbClr val="002060"/>
                </a:solidFill>
              </a:rPr>
              <a:t>категрия</a:t>
            </a:r>
            <a:r>
              <a:rPr lang="ru-RU" dirty="0" smtClean="0">
                <a:solidFill>
                  <a:srgbClr val="002060"/>
                </a:solidFill>
              </a:rPr>
              <a:t> – 2-я. Тема по самообразованию: «Развитие орфографической зоркости у учащихся».Васильева Ирина Николаевна, стаж работы – 25 лет, 2-я категория. Тема по самообразованию: «Формирование математической культуры у школьников начальной школы». Прохождение курсов в 2011        году. </a:t>
            </a:r>
            <a:r>
              <a:rPr lang="ru-RU" dirty="0" err="1" smtClean="0">
                <a:solidFill>
                  <a:srgbClr val="002060"/>
                </a:solidFill>
              </a:rPr>
              <a:t>Рябикина</a:t>
            </a:r>
            <a:r>
              <a:rPr lang="ru-RU" dirty="0" smtClean="0">
                <a:solidFill>
                  <a:srgbClr val="002060"/>
                </a:solidFill>
              </a:rPr>
              <a:t> Наталья Алексеевна, стаж работы – 28 лет, 2-я категория. Тема по самообразованию: «Развитие вычислительных навыков и умения работать самостоятельно на уроках математики».</a:t>
            </a:r>
          </a:p>
          <a:p>
            <a:r>
              <a:rPr lang="ru-RU" dirty="0" smtClean="0">
                <a:solidFill>
                  <a:srgbClr val="002060"/>
                </a:solidFill>
              </a:rPr>
              <a:t>           В 2011-2012 годах МО работало над проблемой( над которой работал и весь коллектив школы ): «Повышение качества образования через систему личностно-ориентированного обучения», большое внимание уделяя и проблеме МО: «Оптимизация учебного </a:t>
            </a:r>
            <a:endParaRPr lang="ru-RU"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66" y="571473"/>
            <a:ext cx="6215106" cy="8402300"/>
          </a:xfrm>
          <a:prstGeom prst="rect">
            <a:avLst/>
          </a:prstGeom>
          <a:noFill/>
        </p:spPr>
        <p:txBody>
          <a:bodyPr wrap="square" rtlCol="0">
            <a:spAutoFit/>
          </a:bodyPr>
          <a:lstStyle/>
          <a:p>
            <a:r>
              <a:rPr lang="ru-RU" dirty="0" smtClean="0">
                <a:solidFill>
                  <a:srgbClr val="002060"/>
                </a:solidFill>
              </a:rPr>
              <a:t>процесса с учётом индивидуальных способностей каждого ученика». Руководствуясь нормативными документами, программами и стандартами образования, учитывая объективный уровень состояния учебного процесса, уровень </a:t>
            </a:r>
            <a:r>
              <a:rPr lang="ru-RU" dirty="0" err="1" smtClean="0">
                <a:solidFill>
                  <a:srgbClr val="002060"/>
                </a:solidFill>
              </a:rPr>
              <a:t>обученности</a:t>
            </a:r>
            <a:r>
              <a:rPr lang="ru-RU" dirty="0" smtClean="0">
                <a:solidFill>
                  <a:srgbClr val="002060"/>
                </a:solidFill>
              </a:rPr>
              <a:t>, воспитанности и развития учащихся, квалификацию педагогического коллектива и круг актуальных проблем, </a:t>
            </a:r>
            <a:r>
              <a:rPr lang="ru-RU" b="1" i="1" dirty="0" smtClean="0">
                <a:solidFill>
                  <a:srgbClr val="002060"/>
                </a:solidFill>
              </a:rPr>
              <a:t>МО ставило перед собой следующие задачи: </a:t>
            </a:r>
          </a:p>
          <a:p>
            <a:r>
              <a:rPr lang="ru-RU" dirty="0" smtClean="0">
                <a:solidFill>
                  <a:srgbClr val="002060"/>
                </a:solidFill>
              </a:rPr>
              <a:t>1. Усиление внимания к дифференциации и индивидуализации обучения на основе разнообразия программ и государственного стандарта.</a:t>
            </a:r>
          </a:p>
          <a:p>
            <a:r>
              <a:rPr lang="ru-RU" dirty="0" smtClean="0">
                <a:solidFill>
                  <a:srgbClr val="002060"/>
                </a:solidFill>
              </a:rPr>
              <a:t>2. Освоение и внедрение передовых технологий, развитие творческой активности учителей, распространение педагогического опыта.</a:t>
            </a:r>
          </a:p>
          <a:p>
            <a:r>
              <a:rPr lang="ru-RU" dirty="0" smtClean="0">
                <a:solidFill>
                  <a:srgbClr val="002060"/>
                </a:solidFill>
              </a:rPr>
              <a:t>3. Создание организационно-педагогических условий для формирования и развития профессиональной компетентности педагогов.</a:t>
            </a:r>
          </a:p>
          <a:p>
            <a:r>
              <a:rPr lang="ru-RU" dirty="0" smtClean="0">
                <a:solidFill>
                  <a:srgbClr val="002060"/>
                </a:solidFill>
              </a:rPr>
              <a:t>4. Создание условий, гарантирующих охрану и укрепление физического, психического и социального здоровья  учащихся.</a:t>
            </a:r>
          </a:p>
          <a:p>
            <a:r>
              <a:rPr lang="ru-RU" dirty="0" smtClean="0">
                <a:solidFill>
                  <a:srgbClr val="002060"/>
                </a:solidFill>
              </a:rPr>
              <a:t>5.Формирование у учащихся и педагогов представления об исследовательском обучении, как ведущем способе учебной деятельности.</a:t>
            </a:r>
          </a:p>
          <a:p>
            <a:r>
              <a:rPr lang="ru-RU" dirty="0" smtClean="0">
                <a:solidFill>
                  <a:srgbClr val="002060"/>
                </a:solidFill>
              </a:rPr>
              <a:t>         Эти задачи решали учителя, работая по программе «21» век под редакцией Н.Ф.Виноградовой.</a:t>
            </a:r>
          </a:p>
          <a:p>
            <a:r>
              <a:rPr lang="ru-RU" dirty="0" smtClean="0">
                <a:solidFill>
                  <a:srgbClr val="002060"/>
                </a:solidFill>
              </a:rPr>
              <a:t>          Работа МО была построена так, чтобы</a:t>
            </a:r>
            <a:endParaRPr lang="ru-RU"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67" y="714348"/>
            <a:ext cx="6143668" cy="7848302"/>
          </a:xfrm>
          <a:prstGeom prst="rect">
            <a:avLst/>
          </a:prstGeom>
          <a:noFill/>
        </p:spPr>
        <p:txBody>
          <a:bodyPr wrap="square" rtlCol="0">
            <a:spAutoFit/>
          </a:bodyPr>
          <a:lstStyle/>
          <a:p>
            <a:r>
              <a:rPr lang="ru-RU" dirty="0" smtClean="0">
                <a:solidFill>
                  <a:srgbClr val="002060"/>
                </a:solidFill>
              </a:rPr>
              <a:t>каждый  учитель мог овладеть новыми педагогическими технологиями, ориентироваться в науках, которые отражены в учебных предметах. Проводя заседания МО, мы использовали как традиционные формы работы (доклады, сообщения из опыта работы, разработки рекомендаций, отчёты по темам самообразования, обсуждение открытых уроков,..), так и нетрадиционные (деловые игры, «круглые столы», работа в </a:t>
            </a:r>
            <a:r>
              <a:rPr lang="ru-RU" dirty="0" err="1" smtClean="0">
                <a:solidFill>
                  <a:srgbClr val="002060"/>
                </a:solidFill>
              </a:rPr>
              <a:t>микрогруппах</a:t>
            </a:r>
            <a:r>
              <a:rPr lang="ru-RU" dirty="0" smtClean="0">
                <a:solidFill>
                  <a:srgbClr val="002060"/>
                </a:solidFill>
              </a:rPr>
              <a:t>). На заседаниях поднимались и обсуждались разные вопросы, среди них: «Воспитание навыков организованности у первоклассников», «Приёмы организации мыслительной деятельности учащихся», «Работа со слабоуспевающими и одарёнными детьми», «Развитие мышления – основа речевых упражнений», «Личностно-ориентированный подход в обучении младших школьников» и многие другие. Каждый учитель имел возможность сделать творческий отчёт по своей проблеме по самообразованию. Активное участие принимали учителя МО на школьных педсоветах, обсуждая поднимаемые вопросы. Например, на МО Иванова Г.В. выступала по теме «Внедрение информационных технологий в учебном процессе», </a:t>
            </a:r>
            <a:r>
              <a:rPr lang="ru-RU" dirty="0" err="1" smtClean="0">
                <a:solidFill>
                  <a:srgbClr val="002060"/>
                </a:solidFill>
              </a:rPr>
              <a:t>Землякова</a:t>
            </a:r>
            <a:r>
              <a:rPr lang="ru-RU" dirty="0" smtClean="0">
                <a:solidFill>
                  <a:srgbClr val="002060"/>
                </a:solidFill>
              </a:rPr>
              <a:t> Н.И. принимала участие в обсуждении способов и   </a:t>
            </a:r>
            <a:endParaRPr lang="ru-RU"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66" y="571472"/>
            <a:ext cx="6215106" cy="7571303"/>
          </a:xfrm>
          <a:prstGeom prst="rect">
            <a:avLst/>
          </a:prstGeom>
          <a:noFill/>
        </p:spPr>
        <p:txBody>
          <a:bodyPr wrap="square" rtlCol="0">
            <a:spAutoFit/>
          </a:bodyPr>
          <a:lstStyle/>
          <a:p>
            <a:r>
              <a:rPr lang="ru-RU" dirty="0" smtClean="0">
                <a:solidFill>
                  <a:srgbClr val="002060"/>
                </a:solidFill>
              </a:rPr>
              <a:t>условий формирования на уроках познавательных интересов. Самойлова И.А. поделилась опытом работы по теме «Развитие читательской самостоятельности.». А </a:t>
            </a:r>
            <a:r>
              <a:rPr lang="ru-RU" dirty="0" err="1" smtClean="0">
                <a:solidFill>
                  <a:srgbClr val="002060"/>
                </a:solidFill>
              </a:rPr>
              <a:t>Овчинникова</a:t>
            </a:r>
            <a:r>
              <a:rPr lang="ru-RU" dirty="0" smtClean="0">
                <a:solidFill>
                  <a:srgbClr val="002060"/>
                </a:solidFill>
              </a:rPr>
              <a:t> В.Н., изучив ФГОС рассказала, как проектировать УУД в начальной школе. </a:t>
            </a:r>
            <a:r>
              <a:rPr lang="ru-RU" dirty="0" err="1" smtClean="0">
                <a:solidFill>
                  <a:srgbClr val="002060"/>
                </a:solidFill>
              </a:rPr>
              <a:t>Н.А.Рябикина</a:t>
            </a:r>
            <a:r>
              <a:rPr lang="ru-RU" dirty="0" smtClean="0">
                <a:solidFill>
                  <a:srgbClr val="002060"/>
                </a:solidFill>
              </a:rPr>
              <a:t>, изучая ФГОС, знакомила с планируемыми результатами начального общего образования. Скоробогатова Т.Н. участвовала в разговоре  о совершенствовании методики ведения урока с целью повышения его эффективности, а также о «Фундаментальном ядре содержания общего образования».  И.Н. Васильева познакомила с тем, как учителя начальных классов работают по внедрению информационно-коммуникативных технологий в учебный процесс. «Активные формы обучения на различных этапах урока» – такова тема доклада Степаненко Т.Н. </a:t>
            </a:r>
            <a:r>
              <a:rPr lang="ru-RU" dirty="0" err="1" smtClean="0">
                <a:solidFill>
                  <a:srgbClr val="002060"/>
                </a:solidFill>
              </a:rPr>
              <a:t>Черноволова</a:t>
            </a:r>
            <a:r>
              <a:rPr lang="ru-RU" dirty="0" smtClean="0">
                <a:solidFill>
                  <a:srgbClr val="002060"/>
                </a:solidFill>
              </a:rPr>
              <a:t> И.Л. Рассказала о педагогических средствах по достижению максимальных результатов в обучении и развитии школьников. </a:t>
            </a:r>
            <a:r>
              <a:rPr lang="ru-RU" dirty="0" err="1" smtClean="0">
                <a:solidFill>
                  <a:srgbClr val="002060"/>
                </a:solidFill>
              </a:rPr>
              <a:t>Затуливетрова</a:t>
            </a:r>
            <a:r>
              <a:rPr lang="ru-RU" dirty="0" smtClean="0">
                <a:solidFill>
                  <a:srgbClr val="002060"/>
                </a:solidFill>
              </a:rPr>
              <a:t> Е.В. </a:t>
            </a:r>
            <a:r>
              <a:rPr lang="ru-RU" dirty="0">
                <a:solidFill>
                  <a:srgbClr val="002060"/>
                </a:solidFill>
              </a:rPr>
              <a:t>в</a:t>
            </a:r>
            <a:r>
              <a:rPr lang="ru-RU" dirty="0" smtClean="0">
                <a:solidFill>
                  <a:srgbClr val="002060"/>
                </a:solidFill>
              </a:rPr>
              <a:t>ыступила с «Использованием задач с экономическим содержанием на уроках математики». Малина И.Н. изучала сама и знакомила коллег с темой «Что такое </a:t>
            </a:r>
            <a:r>
              <a:rPr lang="ru-RU" dirty="0" err="1" smtClean="0">
                <a:solidFill>
                  <a:srgbClr val="002060"/>
                </a:solidFill>
              </a:rPr>
              <a:t>деятельностная</a:t>
            </a:r>
            <a:r>
              <a:rPr lang="ru-RU" dirty="0" smtClean="0">
                <a:solidFill>
                  <a:srgbClr val="002060"/>
                </a:solidFill>
              </a:rPr>
              <a:t> педагогика».  </a:t>
            </a:r>
            <a:endParaRPr lang="ru-RU"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8605" y="642910"/>
            <a:ext cx="6072230" cy="7848302"/>
          </a:xfrm>
          <a:prstGeom prst="rect">
            <a:avLst/>
          </a:prstGeom>
          <a:noFill/>
        </p:spPr>
        <p:txBody>
          <a:bodyPr wrap="square" rtlCol="0">
            <a:spAutoFit/>
          </a:bodyPr>
          <a:lstStyle/>
          <a:p>
            <a:r>
              <a:rPr lang="ru-RU" dirty="0" smtClean="0">
                <a:solidFill>
                  <a:srgbClr val="002060"/>
                </a:solidFill>
              </a:rPr>
              <a:t>     Каждый учитель МО дал открытый урок – это показало, что учителя находятся в творческом поиске, сосредоточив внимание на обновлении содержания образования.  </a:t>
            </a:r>
            <a:endParaRPr lang="ru-RU" b="1" i="1" u="sng" dirty="0" smtClean="0">
              <a:solidFill>
                <a:srgbClr val="002060"/>
              </a:solidFill>
            </a:endParaRPr>
          </a:p>
          <a:p>
            <a:r>
              <a:rPr lang="ru-RU" b="1" i="1" u="sng" dirty="0" smtClean="0">
                <a:solidFill>
                  <a:srgbClr val="002060"/>
                </a:solidFill>
              </a:rPr>
              <a:t>   </a:t>
            </a:r>
            <a:r>
              <a:rPr lang="ru-RU" dirty="0" smtClean="0">
                <a:solidFill>
                  <a:srgbClr val="002060"/>
                </a:solidFill>
              </a:rPr>
              <a:t>  В своей работе учителя применяют разные формы и методы работы на уроках.</a:t>
            </a:r>
          </a:p>
          <a:p>
            <a:r>
              <a:rPr lang="ru-RU" dirty="0" smtClean="0">
                <a:solidFill>
                  <a:srgbClr val="002060"/>
                </a:solidFill>
              </a:rPr>
              <a:t>    Интересно прошла предметная неделя по математике, которая позволила раскрыть способности детей, привить им любовь к математике, развить коммуникативные черты характера, любознательность, мышление. При подведении итогов недели все участвующие дети отмечались призами, грамотами. Эти недели помогают наладить тесный контакт с родителями детей, которые с удовольствием помогают детям, отмечается их совместный труд. Учителя и ученики участвовали и в предметных неделях ( и других мероприятиях: семинары, конкурсы), которые проводились в рамках города. </a:t>
            </a:r>
            <a:r>
              <a:rPr lang="ru-RU" dirty="0" err="1" smtClean="0">
                <a:solidFill>
                  <a:srgbClr val="002060"/>
                </a:solidFill>
              </a:rPr>
              <a:t>Вихренко</a:t>
            </a:r>
            <a:r>
              <a:rPr lang="ru-RU" dirty="0" smtClean="0">
                <a:solidFill>
                  <a:srgbClr val="002060"/>
                </a:solidFill>
              </a:rPr>
              <a:t> Анна (4-а класс) защищала честь школы на уровне города. </a:t>
            </a:r>
          </a:p>
          <a:p>
            <a:r>
              <a:rPr lang="ru-RU" dirty="0" smtClean="0">
                <a:solidFill>
                  <a:srgbClr val="002060"/>
                </a:solidFill>
              </a:rPr>
              <a:t>       На каждом заседании МО выступали учителя с творческими отчётами по своей теме по самообразованию. Отчёты были представлены в компьютерном варианте в форме презентации, где был показан весь материал, иллюстрируя тему самообразования учителя.</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513</TotalTime>
  <Words>1557</Words>
  <Application>Microsoft Office PowerPoint</Application>
  <PresentationFormat>Экран (4:3)</PresentationFormat>
  <Paragraphs>104</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Melkosoft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FuckYouBill</dc:creator>
  <cp:lastModifiedBy>Тамара</cp:lastModifiedBy>
  <cp:revision>63</cp:revision>
  <dcterms:created xsi:type="dcterms:W3CDTF">2010-09-16T17:03:52Z</dcterms:created>
  <dcterms:modified xsi:type="dcterms:W3CDTF">2012-11-08T16:19:11Z</dcterms:modified>
</cp:coreProperties>
</file>