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FE658-8BCE-4693-87C0-A0D660826D14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612601"/>
            <a:ext cx="548640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16745-F269-463F-BFED-3189307101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315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16745-F269-463F-BFED-3189307101E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849-2801-4244-8204-02DB08B583A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6209-67E2-4DBD-8DFB-FCC306511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849-2801-4244-8204-02DB08B583A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6209-67E2-4DBD-8DFB-FCC306511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849-2801-4244-8204-02DB08B583A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6209-67E2-4DBD-8DFB-FCC306511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2725C4A-9E36-4A15-A472-CA72028D24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849-2801-4244-8204-02DB08B583A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6209-67E2-4DBD-8DFB-FCC306511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849-2801-4244-8204-02DB08B583A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6209-67E2-4DBD-8DFB-FCC306511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849-2801-4244-8204-02DB08B583A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6209-67E2-4DBD-8DFB-FCC306511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849-2801-4244-8204-02DB08B583A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6209-67E2-4DBD-8DFB-FCC306511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849-2801-4244-8204-02DB08B583A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6209-67E2-4DBD-8DFB-FCC306511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849-2801-4244-8204-02DB08B583A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6209-67E2-4DBD-8DFB-FCC306511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849-2801-4244-8204-02DB08B583A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6209-67E2-4DBD-8DFB-FCC306511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2849-2801-4244-8204-02DB08B583A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6209-67E2-4DBD-8DFB-FCC306511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62849-2801-4244-8204-02DB08B583A9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26209-67E2-4DBD-8DFB-FCC306511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071678"/>
            <a:ext cx="7143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FF0000"/>
                </a:solidFill>
              </a:rPr>
              <a:t>презентация</a:t>
            </a:r>
          </a:p>
          <a:p>
            <a:pPr algn="ctr"/>
            <a:r>
              <a:rPr lang="ru-RU" sz="2400" i="1" dirty="0" smtClean="0">
                <a:solidFill>
                  <a:srgbClr val="FF0000"/>
                </a:solidFill>
              </a:rPr>
              <a:t>Устный счёт «Разностное сравнение. Сложение и вычитание в пределах первого десятка» УМК «Гармония»</a:t>
            </a:r>
          </a:p>
          <a:p>
            <a:r>
              <a:rPr lang="ru-RU" i="1" dirty="0" smtClean="0">
                <a:solidFill>
                  <a:schemeClr val="bg2"/>
                </a:solidFill>
              </a:rPr>
              <a:t>Цели: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bg2"/>
                </a:solidFill>
              </a:rPr>
              <a:t>	Закрепить навыки счёта в пределах 10;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bg2"/>
                </a:solidFill>
              </a:rPr>
              <a:t>	Систематизировать знания о взаимосвязи между частью 	и целым; сложением и вычитанием;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bg2"/>
                </a:solidFill>
              </a:rPr>
              <a:t>	Учить устанавливать взаимно однозначное 	соответствие групп предметов для ответа на вопрос: на 	сколько больше…, на сколько меньше…;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bg2"/>
                </a:solidFill>
              </a:rPr>
              <a:t>	Развивать логическое мышление, память, внимание;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bg2"/>
                </a:solidFill>
              </a:rPr>
              <a:t>	Развивать самостоятельность и инициативность детей;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bg2"/>
                </a:solidFill>
              </a:rPr>
              <a:t>	Формировать интерес к предмету и положительное 	отношение к учебному процессу.</a:t>
            </a:r>
          </a:p>
          <a:p>
            <a:endParaRPr lang="ru-RU" sz="2000" i="1" dirty="0" smtClean="0">
              <a:solidFill>
                <a:schemeClr val="bg2"/>
              </a:solidFill>
            </a:endParaRPr>
          </a:p>
          <a:p>
            <a:endParaRPr lang="ru-RU" sz="2000" i="1" dirty="0" smtClean="0">
              <a:solidFill>
                <a:schemeClr val="bg2"/>
              </a:solidFill>
            </a:endParaRPr>
          </a:p>
          <a:p>
            <a:endParaRPr lang="ru-RU" sz="2800" i="1" dirty="0" smtClean="0">
              <a:solidFill>
                <a:srgbClr val="FF0000"/>
              </a:solidFill>
            </a:endParaRPr>
          </a:p>
          <a:p>
            <a:endParaRPr lang="ru-RU" sz="2800" i="1" dirty="0" smtClean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42852"/>
            <a:ext cx="7715304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Математика</a:t>
            </a: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класс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>
                <a:solidFill>
                  <a:srgbClr val="E025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Назовите предыдущее и последующее число:</a:t>
            </a:r>
            <a:r>
              <a:rPr lang="ru-RU" sz="4000"/>
              <a:t> </a:t>
            </a:r>
          </a:p>
        </p:txBody>
      </p:sp>
      <p:sp>
        <p:nvSpPr>
          <p:cNvPr id="81927" name="WordArt 7"/>
          <p:cNvSpPr>
            <a:spLocks noChangeArrowheads="1" noChangeShapeType="1" noTextEdit="1"/>
          </p:cNvSpPr>
          <p:nvPr/>
        </p:nvSpPr>
        <p:spPr bwMode="auto">
          <a:xfrm>
            <a:off x="3995738" y="2924175"/>
            <a:ext cx="936625" cy="1728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4</a:t>
            </a:r>
          </a:p>
        </p:txBody>
      </p:sp>
      <p:sp>
        <p:nvSpPr>
          <p:cNvPr id="81928" name="WordArt 8"/>
          <p:cNvSpPr>
            <a:spLocks noChangeArrowheads="1" noChangeShapeType="1" noTextEdit="1"/>
          </p:cNvSpPr>
          <p:nvPr/>
        </p:nvSpPr>
        <p:spPr bwMode="auto">
          <a:xfrm>
            <a:off x="2339975" y="2924175"/>
            <a:ext cx="863600" cy="165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?</a:t>
            </a:r>
          </a:p>
        </p:txBody>
      </p:sp>
      <p:sp>
        <p:nvSpPr>
          <p:cNvPr id="81929" name="WordArt 9"/>
          <p:cNvSpPr>
            <a:spLocks noChangeArrowheads="1" noChangeShapeType="1" noTextEdit="1"/>
          </p:cNvSpPr>
          <p:nvPr/>
        </p:nvSpPr>
        <p:spPr bwMode="auto">
          <a:xfrm>
            <a:off x="5795963" y="2924175"/>
            <a:ext cx="863600" cy="165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?</a:t>
            </a:r>
          </a:p>
        </p:txBody>
      </p:sp>
      <p:sp>
        <p:nvSpPr>
          <p:cNvPr id="81930" name="WordArt 10"/>
          <p:cNvSpPr>
            <a:spLocks noChangeArrowheads="1" noChangeShapeType="1" noTextEdit="1"/>
          </p:cNvSpPr>
          <p:nvPr/>
        </p:nvSpPr>
        <p:spPr bwMode="auto">
          <a:xfrm>
            <a:off x="428596" y="4714884"/>
            <a:ext cx="865187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81931" name="WordArt 11"/>
          <p:cNvSpPr>
            <a:spLocks noChangeArrowheads="1" noChangeShapeType="1" noTextEdit="1"/>
          </p:cNvSpPr>
          <p:nvPr/>
        </p:nvSpPr>
        <p:spPr bwMode="auto">
          <a:xfrm>
            <a:off x="7786710" y="4714884"/>
            <a:ext cx="936625" cy="165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graphicFrame>
        <p:nvGraphicFramePr>
          <p:cNvPr id="81964" name="Group 44"/>
          <p:cNvGraphicFramePr>
            <a:graphicFrameLocks noGrp="1"/>
          </p:cNvGraphicFramePr>
          <p:nvPr>
            <p:ph idx="1"/>
          </p:nvPr>
        </p:nvGraphicFramePr>
        <p:xfrm>
          <a:off x="2143108" y="2643182"/>
          <a:ext cx="5184775" cy="2376488"/>
        </p:xfrm>
        <a:graphic>
          <a:graphicData uri="http://schemas.openxmlformats.org/drawingml/2006/table">
            <a:tbl>
              <a:tblPr/>
              <a:tblGrid>
                <a:gridCol w="1512888"/>
                <a:gridCol w="1728787"/>
                <a:gridCol w="1943100"/>
              </a:tblGrid>
              <a:tr h="237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7" grpId="0" animBg="1"/>
      <p:bldP spid="81928" grpId="0" animBg="1"/>
      <p:bldP spid="81928" grpId="1" animBg="1"/>
      <p:bldP spid="81929" grpId="0" animBg="1"/>
      <p:bldP spid="81929" grpId="1" animBg="1"/>
      <p:bldP spid="81930" grpId="0" animBg="1"/>
      <p:bldP spid="819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sz="6000">
                <a:solidFill>
                  <a:srgbClr val="E025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Угадайте знак и пропущенное число: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4214810" y="2500306"/>
            <a:ext cx="1219200" cy="1524000"/>
          </a:xfrm>
          <a:prstGeom prst="rect">
            <a:avLst/>
          </a:prstGeom>
          <a:noFill/>
          <a:ln w="76200">
            <a:solidFill>
              <a:srgbClr val="E0250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3972" name="WordArt 4"/>
          <p:cNvSpPr>
            <a:spLocks noChangeArrowheads="1" noChangeShapeType="1" noTextEdit="1"/>
          </p:cNvSpPr>
          <p:nvPr/>
        </p:nvSpPr>
        <p:spPr bwMode="auto">
          <a:xfrm>
            <a:off x="1643042" y="2428868"/>
            <a:ext cx="990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9</a:t>
            </a:r>
          </a:p>
        </p:txBody>
      </p:sp>
      <p:sp>
        <p:nvSpPr>
          <p:cNvPr id="83973" name="WordArt 5"/>
          <p:cNvSpPr>
            <a:spLocks noChangeArrowheads="1" noChangeShapeType="1" noTextEdit="1"/>
          </p:cNvSpPr>
          <p:nvPr/>
        </p:nvSpPr>
        <p:spPr bwMode="auto">
          <a:xfrm>
            <a:off x="3071802" y="2928934"/>
            <a:ext cx="70008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*</a:t>
            </a:r>
          </a:p>
        </p:txBody>
      </p:sp>
      <p:sp>
        <p:nvSpPr>
          <p:cNvPr id="83975" name="WordArt 7"/>
          <p:cNvSpPr>
            <a:spLocks noChangeArrowheads="1" noChangeShapeType="1" noTextEdit="1"/>
          </p:cNvSpPr>
          <p:nvPr/>
        </p:nvSpPr>
        <p:spPr bwMode="auto">
          <a:xfrm>
            <a:off x="5857884" y="5143512"/>
            <a:ext cx="838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=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3976" name="WordArt 8"/>
          <p:cNvSpPr>
            <a:spLocks noChangeArrowheads="1" noChangeShapeType="1" noTextEdit="1"/>
          </p:cNvSpPr>
          <p:nvPr/>
        </p:nvSpPr>
        <p:spPr bwMode="auto">
          <a:xfrm>
            <a:off x="6858016" y="2571744"/>
            <a:ext cx="838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sp>
        <p:nvSpPr>
          <p:cNvPr id="83977" name="WordArt 9"/>
          <p:cNvSpPr>
            <a:spLocks noChangeArrowheads="1" noChangeShapeType="1" noTextEdit="1"/>
          </p:cNvSpPr>
          <p:nvPr/>
        </p:nvSpPr>
        <p:spPr bwMode="auto">
          <a:xfrm>
            <a:off x="214282" y="1071546"/>
            <a:ext cx="838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-</a:t>
            </a:r>
          </a:p>
        </p:txBody>
      </p:sp>
      <p:sp>
        <p:nvSpPr>
          <p:cNvPr id="83978" name="WordArt 10"/>
          <p:cNvSpPr>
            <a:spLocks noChangeArrowheads="1" noChangeShapeType="1" noTextEdit="1"/>
          </p:cNvSpPr>
          <p:nvPr/>
        </p:nvSpPr>
        <p:spPr bwMode="auto">
          <a:xfrm>
            <a:off x="6357950" y="4857760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3979" name="WordArt 11"/>
          <p:cNvSpPr>
            <a:spLocks noChangeArrowheads="1" noChangeShapeType="1" noTextEdit="1"/>
          </p:cNvSpPr>
          <p:nvPr/>
        </p:nvSpPr>
        <p:spPr bwMode="auto">
          <a:xfrm>
            <a:off x="1785918" y="4643446"/>
            <a:ext cx="914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83980" name="WordArt 12"/>
          <p:cNvSpPr>
            <a:spLocks noChangeArrowheads="1" noChangeShapeType="1" noTextEdit="1"/>
          </p:cNvSpPr>
          <p:nvPr/>
        </p:nvSpPr>
        <p:spPr bwMode="auto">
          <a:xfrm>
            <a:off x="7858148" y="571480"/>
            <a:ext cx="914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+</a:t>
            </a:r>
          </a:p>
        </p:txBody>
      </p:sp>
      <p:sp>
        <p:nvSpPr>
          <p:cNvPr id="83982" name="WordArt 14"/>
          <p:cNvSpPr>
            <a:spLocks noChangeArrowheads="1" noChangeShapeType="1" noTextEdit="1"/>
          </p:cNvSpPr>
          <p:nvPr/>
        </p:nvSpPr>
        <p:spPr bwMode="auto">
          <a:xfrm>
            <a:off x="6929454" y="4643446"/>
            <a:ext cx="990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4357686" y="4714884"/>
            <a:ext cx="1219200" cy="1524000"/>
          </a:xfrm>
          <a:prstGeom prst="rect">
            <a:avLst/>
          </a:prstGeom>
          <a:noFill/>
          <a:ln w="76200">
            <a:solidFill>
              <a:srgbClr val="E0250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28926" y="4714884"/>
            <a:ext cx="114300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*</a:t>
            </a:r>
            <a:endParaRPr lang="ru-RU" sz="15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7" name="WordArt 7"/>
          <p:cNvSpPr>
            <a:spLocks noChangeArrowheads="1" noChangeShapeType="1" noTextEdit="1"/>
          </p:cNvSpPr>
          <p:nvPr/>
        </p:nvSpPr>
        <p:spPr bwMode="auto">
          <a:xfrm>
            <a:off x="5857884" y="3071810"/>
            <a:ext cx="838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=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4" grpId="0" animBg="1"/>
      <p:bldP spid="83974" grpId="1" animBg="1"/>
      <p:bldP spid="83974" grpId="2" animBg="1"/>
      <p:bldP spid="83972" grpId="0" animBg="1"/>
      <p:bldP spid="83972" grpId="1" animBg="1"/>
      <p:bldP spid="83973" grpId="0" animBg="1"/>
      <p:bldP spid="83973" grpId="1" animBg="1"/>
      <p:bldP spid="83973" grpId="2" animBg="1"/>
      <p:bldP spid="83973" grpId="3" animBg="1"/>
      <p:bldP spid="83975" grpId="0" animBg="1"/>
      <p:bldP spid="83976" grpId="0" animBg="1"/>
      <p:bldP spid="83976" grpId="1" animBg="1"/>
      <p:bldP spid="83977" grpId="0" animBg="1"/>
      <p:bldP spid="83977" grpId="1" animBg="1"/>
      <p:bldP spid="83978" grpId="0" animBg="1"/>
      <p:bldP spid="83978" grpId="1" animBg="1"/>
      <p:bldP spid="83978" grpId="2" animBg="1"/>
      <p:bldP spid="83979" grpId="0" animBg="1"/>
      <p:bldP spid="83980" grpId="0" animBg="1"/>
      <p:bldP spid="83982" grpId="0" animBg="1"/>
      <p:bldP spid="13" grpId="0" animBg="1"/>
      <p:bldP spid="13" grpId="1" animBg="1"/>
      <p:bldP spid="13" grpId="2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981200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rgbClr val="430ED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решая примеров, скажите, где ответ больше или меньше? Почему?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987675" y="2781300"/>
            <a:ext cx="3124200" cy="3124200"/>
            <a:chOff x="1152" y="1776"/>
            <a:chExt cx="1968" cy="1968"/>
          </a:xfrm>
        </p:grpSpPr>
        <p:sp>
          <p:nvSpPr>
            <p:cNvPr id="8602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152" y="1776"/>
              <a:ext cx="672" cy="7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8602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784" y="1776"/>
              <a:ext cx="336" cy="7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8602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112" y="2016"/>
              <a:ext cx="432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+</a:t>
              </a:r>
            </a:p>
          </p:txBody>
        </p:sp>
        <p:sp>
          <p:nvSpPr>
            <p:cNvPr id="8602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208" y="3360"/>
              <a:ext cx="336" cy="6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-</a:t>
              </a:r>
            </a:p>
          </p:txBody>
        </p:sp>
        <p:sp>
          <p:nvSpPr>
            <p:cNvPr id="86024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200" y="2976"/>
              <a:ext cx="672" cy="7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8602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784" y="2976"/>
              <a:ext cx="336" cy="7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1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"/>
            <a:ext cx="8229600" cy="1447800"/>
          </a:xfrm>
        </p:spPr>
        <p:txBody>
          <a:bodyPr/>
          <a:lstStyle/>
          <a:p>
            <a:r>
              <a:rPr lang="ru-RU" sz="4400">
                <a:solidFill>
                  <a:srgbClr val="E025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Назовите самое маленькое число, самое большое.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533400" y="182880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9600">
                <a:solidFill>
                  <a:srgbClr val="0307B9"/>
                </a:solidFill>
                <a:effectLst/>
              </a:rPr>
              <a:t>2, 1, 4, 3, 7, 6.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381000" y="3505200"/>
            <a:ext cx="84582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4400">
                <a:solidFill>
                  <a:srgbClr val="E025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Расположите их в порядке увеличения.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200400" y="5105400"/>
            <a:ext cx="5562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6600">
                <a:solidFill>
                  <a:srgbClr val="0307B9"/>
                </a:solidFill>
                <a:effectLst/>
              </a:rPr>
              <a:t>1, 2, 3, 4, 6, 7.</a:t>
            </a:r>
          </a:p>
        </p:txBody>
      </p:sp>
      <p:pic>
        <p:nvPicPr>
          <p:cNvPr id="87047" name="Picture 7" descr="аааааааунок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2672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848600" cy="1752600"/>
          </a:xfrm>
        </p:spPr>
        <p:txBody>
          <a:bodyPr>
            <a:normAutofit fontScale="90000"/>
          </a:bodyPr>
          <a:lstStyle/>
          <a:p>
            <a:r>
              <a:rPr lang="ru-RU" sz="6600">
                <a:solidFill>
                  <a:srgbClr val="E025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Скажите, что вы знаете о числе:</a:t>
            </a:r>
          </a:p>
        </p:txBody>
      </p:sp>
      <p:sp>
        <p:nvSpPr>
          <p:cNvPr id="88068" name="WordArt 4"/>
          <p:cNvSpPr>
            <a:spLocks noChangeArrowheads="1" noChangeShapeType="1" noTextEdit="1"/>
          </p:cNvSpPr>
          <p:nvPr/>
        </p:nvSpPr>
        <p:spPr bwMode="auto">
          <a:xfrm>
            <a:off x="3657600" y="2895600"/>
            <a:ext cx="17526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7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pic>
        <p:nvPicPr>
          <p:cNvPr id="7174" name="Picture 6" descr="Большие смайлик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256"/>
            <a:ext cx="1071571" cy="8929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33400" y="1143000"/>
            <a:ext cx="4953000" cy="5486400"/>
            <a:chOff x="336" y="720"/>
            <a:chExt cx="3120" cy="3456"/>
          </a:xfrm>
        </p:grpSpPr>
        <p:sp>
          <p:nvSpPr>
            <p:cNvPr id="89111" name="AutoShape 23"/>
            <p:cNvSpPr>
              <a:spLocks noChangeArrowheads="1"/>
            </p:cNvSpPr>
            <p:nvPr/>
          </p:nvSpPr>
          <p:spPr bwMode="auto">
            <a:xfrm>
              <a:off x="336" y="864"/>
              <a:ext cx="3072" cy="3168"/>
            </a:xfrm>
            <a:prstGeom prst="upArrow">
              <a:avLst>
                <a:gd name="adj1" fmla="val 88083"/>
                <a:gd name="adj2" fmla="val 25815"/>
              </a:avLst>
            </a:prstGeom>
            <a:solidFill>
              <a:srgbClr val="00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9095" name="Line 7"/>
            <p:cNvSpPr>
              <a:spLocks noChangeShapeType="1"/>
            </p:cNvSpPr>
            <p:nvPr/>
          </p:nvSpPr>
          <p:spPr bwMode="auto">
            <a:xfrm>
              <a:off x="336" y="1680"/>
              <a:ext cx="3120" cy="0"/>
            </a:xfrm>
            <a:prstGeom prst="line">
              <a:avLst/>
            </a:prstGeom>
            <a:noFill/>
            <a:ln w="28575">
              <a:solidFill>
                <a:srgbClr val="FCF98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096" name="Line 8"/>
            <p:cNvSpPr>
              <a:spLocks noChangeShapeType="1"/>
            </p:cNvSpPr>
            <p:nvPr/>
          </p:nvSpPr>
          <p:spPr bwMode="auto">
            <a:xfrm flipV="1">
              <a:off x="1872" y="1680"/>
              <a:ext cx="0" cy="2352"/>
            </a:xfrm>
            <a:prstGeom prst="line">
              <a:avLst/>
            </a:prstGeom>
            <a:noFill/>
            <a:ln w="28575">
              <a:solidFill>
                <a:srgbClr val="FCF98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097" name="Line 9"/>
            <p:cNvSpPr>
              <a:spLocks noChangeShapeType="1"/>
            </p:cNvSpPr>
            <p:nvPr/>
          </p:nvSpPr>
          <p:spPr bwMode="auto">
            <a:xfrm>
              <a:off x="528" y="2448"/>
              <a:ext cx="2688" cy="0"/>
            </a:xfrm>
            <a:prstGeom prst="line">
              <a:avLst/>
            </a:prstGeom>
            <a:noFill/>
            <a:ln w="28575">
              <a:solidFill>
                <a:srgbClr val="FCF98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098" name="Line 10"/>
            <p:cNvSpPr>
              <a:spLocks noChangeShapeType="1"/>
            </p:cNvSpPr>
            <p:nvPr/>
          </p:nvSpPr>
          <p:spPr bwMode="auto">
            <a:xfrm>
              <a:off x="528" y="3216"/>
              <a:ext cx="2688" cy="0"/>
            </a:xfrm>
            <a:prstGeom prst="line">
              <a:avLst/>
            </a:prstGeom>
            <a:noFill/>
            <a:ln w="28575">
              <a:solidFill>
                <a:srgbClr val="FCF98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100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728" y="1008"/>
              <a:ext cx="384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7</a:t>
              </a:r>
            </a:p>
          </p:txBody>
        </p:sp>
        <p:sp>
          <p:nvSpPr>
            <p:cNvPr id="89102" name="Line 14"/>
            <p:cNvSpPr>
              <a:spLocks noChangeShapeType="1"/>
            </p:cNvSpPr>
            <p:nvPr/>
          </p:nvSpPr>
          <p:spPr bwMode="auto">
            <a:xfrm flipV="1">
              <a:off x="3216" y="1680"/>
              <a:ext cx="0" cy="2352"/>
            </a:xfrm>
            <a:prstGeom prst="line">
              <a:avLst/>
            </a:prstGeom>
            <a:noFill/>
            <a:ln w="28575">
              <a:solidFill>
                <a:srgbClr val="FCF98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103" name="Line 15"/>
            <p:cNvSpPr>
              <a:spLocks noChangeShapeType="1"/>
            </p:cNvSpPr>
            <p:nvPr/>
          </p:nvSpPr>
          <p:spPr bwMode="auto">
            <a:xfrm>
              <a:off x="1920" y="864"/>
              <a:ext cx="1536" cy="816"/>
            </a:xfrm>
            <a:prstGeom prst="line">
              <a:avLst/>
            </a:prstGeom>
            <a:noFill/>
            <a:ln w="28575">
              <a:solidFill>
                <a:srgbClr val="FCF98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105" name="Line 17"/>
            <p:cNvSpPr>
              <a:spLocks noChangeShapeType="1"/>
            </p:cNvSpPr>
            <p:nvPr/>
          </p:nvSpPr>
          <p:spPr bwMode="auto">
            <a:xfrm flipV="1">
              <a:off x="336" y="864"/>
              <a:ext cx="1584" cy="816"/>
            </a:xfrm>
            <a:prstGeom prst="line">
              <a:avLst/>
            </a:prstGeom>
            <a:noFill/>
            <a:ln w="28575">
              <a:solidFill>
                <a:srgbClr val="FCF98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107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304" y="1728"/>
              <a:ext cx="48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6</a:t>
              </a:r>
            </a:p>
          </p:txBody>
        </p:sp>
        <p:sp>
          <p:nvSpPr>
            <p:cNvPr id="89108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008" y="2544"/>
              <a:ext cx="528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89109" name="Line 21"/>
            <p:cNvSpPr>
              <a:spLocks noChangeShapeType="1"/>
            </p:cNvSpPr>
            <p:nvPr/>
          </p:nvSpPr>
          <p:spPr bwMode="auto">
            <a:xfrm flipV="1">
              <a:off x="1920" y="720"/>
              <a:ext cx="96" cy="144"/>
            </a:xfrm>
            <a:prstGeom prst="line">
              <a:avLst/>
            </a:prstGeom>
            <a:noFill/>
            <a:ln w="28575">
              <a:solidFill>
                <a:srgbClr val="FCF98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110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2304" y="3312"/>
              <a:ext cx="432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89112" name="Rectangle 24"/>
            <p:cNvSpPr>
              <a:spLocks noChangeArrowheads="1"/>
            </p:cNvSpPr>
            <p:nvPr/>
          </p:nvSpPr>
          <p:spPr bwMode="auto">
            <a:xfrm>
              <a:off x="432" y="4128"/>
              <a:ext cx="2688" cy="48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9113" name="Line 25"/>
            <p:cNvSpPr>
              <a:spLocks noChangeShapeType="1"/>
            </p:cNvSpPr>
            <p:nvPr/>
          </p:nvSpPr>
          <p:spPr bwMode="auto">
            <a:xfrm flipV="1">
              <a:off x="3120" y="3936"/>
              <a:ext cx="240" cy="240"/>
            </a:xfrm>
            <a:prstGeom prst="line">
              <a:avLst/>
            </a:prstGeom>
            <a:noFill/>
            <a:ln w="5715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9118" name="Rectangle 30"/>
          <p:cNvSpPr>
            <a:spLocks noGrp="1" noChangeArrowheads="1"/>
          </p:cNvSpPr>
          <p:nvPr>
            <p:ph type="ctrTitle"/>
          </p:nvPr>
        </p:nvSpPr>
        <p:spPr>
          <a:xfrm>
            <a:off x="4038600" y="0"/>
            <a:ext cx="4648200" cy="762000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Состав числа </a:t>
            </a:r>
            <a:r>
              <a:rPr lang="ru-RU" sz="66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89119" name="Rectangle 31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1447800"/>
            <a:ext cx="4876800" cy="685800"/>
          </a:xfrm>
        </p:spPr>
        <p:txBody>
          <a:bodyPr/>
          <a:lstStyle/>
          <a:p>
            <a:r>
              <a:rPr lang="ru-RU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Игра «Назови соседа»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5638800" y="2971800"/>
            <a:ext cx="312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32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Найдём дом № </a:t>
            </a:r>
            <a:r>
              <a:rPr lang="ru-RU" sz="4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 </a:t>
            </a:r>
            <a:r>
              <a:rPr lang="ru-RU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 назовём жителей этого дома </a:t>
            </a:r>
          </a:p>
        </p:txBody>
      </p:sp>
      <p:pic>
        <p:nvPicPr>
          <p:cNvPr id="89121" name="Picture 33" descr="cccf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38400" cy="2166938"/>
          </a:xfrm>
          <a:prstGeom prst="rect">
            <a:avLst/>
          </a:prstGeom>
          <a:noFill/>
        </p:spPr>
      </p:pic>
      <p:sp>
        <p:nvSpPr>
          <p:cNvPr id="89122" name="WordArt 34"/>
          <p:cNvSpPr>
            <a:spLocks noChangeArrowheads="1" noChangeShapeType="1" noTextEdit="1"/>
          </p:cNvSpPr>
          <p:nvPr/>
        </p:nvSpPr>
        <p:spPr bwMode="auto">
          <a:xfrm>
            <a:off x="1752600" y="2743200"/>
            <a:ext cx="381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1</a:t>
            </a:r>
          </a:p>
        </p:txBody>
      </p:sp>
      <p:sp>
        <p:nvSpPr>
          <p:cNvPr id="89123" name="WordArt 35"/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838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89124" name="WordArt 36"/>
          <p:cNvSpPr>
            <a:spLocks noChangeArrowheads="1" noChangeShapeType="1" noTextEdit="1"/>
          </p:cNvSpPr>
          <p:nvPr/>
        </p:nvSpPr>
        <p:spPr bwMode="auto">
          <a:xfrm>
            <a:off x="1600200" y="5257800"/>
            <a:ext cx="838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4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9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9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9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9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9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18" grpId="0"/>
      <p:bldP spid="89119" grpId="0" build="p"/>
      <p:bldP spid="89120" grpId="0"/>
      <p:bldP spid="89122" grpId="0" animBg="1"/>
      <p:bldP spid="89123" grpId="0" animBg="1"/>
      <p:bldP spid="891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60350"/>
            <a:ext cx="6473825" cy="11430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теперь задача шутка, только на одну минутку!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3413" y="1844675"/>
            <a:ext cx="5970587" cy="2303463"/>
          </a:xfrm>
        </p:spPr>
        <p:txBody>
          <a:bodyPr/>
          <a:lstStyle/>
          <a:p>
            <a:pPr marL="669925" indent="1588" algn="l">
              <a:lnSpc>
                <a:spcPct val="90000"/>
              </a:lnSpc>
              <a:buClr>
                <a:srgbClr val="0000FF"/>
              </a:buClr>
              <a:buFontTx/>
              <a:buChar char="-"/>
            </a:pPr>
            <a:r>
              <a:rPr lang="ru-RU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 траве бежал котенок,</a:t>
            </a:r>
          </a:p>
          <a:p>
            <a:pPr marL="669925" indent="1588" algn="l">
              <a:lnSpc>
                <a:spcPct val="90000"/>
              </a:lnSpc>
              <a:buClr>
                <a:srgbClr val="0000FF"/>
              </a:buClr>
            </a:pPr>
            <a:r>
              <a:rPr lang="ru-RU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за ним бежал щенок.</a:t>
            </a:r>
          </a:p>
          <a:p>
            <a:pPr marL="669925" indent="1588" algn="l">
              <a:lnSpc>
                <a:spcPct val="90000"/>
              </a:lnSpc>
            </a:pPr>
            <a:r>
              <a:rPr lang="ru-RU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Кто, ребята, сосчитает, </a:t>
            </a:r>
          </a:p>
          <a:p>
            <a:pPr marL="669925" indent="1588" algn="l">
              <a:lnSpc>
                <a:spcPct val="90000"/>
              </a:lnSpc>
            </a:pPr>
            <a:r>
              <a:rPr lang="ru-RU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Сколько там бежало ног?</a:t>
            </a:r>
          </a:p>
        </p:txBody>
      </p:sp>
      <p:sp>
        <p:nvSpPr>
          <p:cNvPr id="90118" name="WordArt 6"/>
          <p:cNvSpPr>
            <a:spLocks noChangeArrowheads="1" noChangeShapeType="1" noTextEdit="1"/>
          </p:cNvSpPr>
          <p:nvPr/>
        </p:nvSpPr>
        <p:spPr bwMode="auto">
          <a:xfrm>
            <a:off x="5214942" y="4429132"/>
            <a:ext cx="1439863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8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214282" y="1714488"/>
            <a:ext cx="3321867" cy="4429156"/>
            <a:chOff x="214282" y="1714488"/>
            <a:chExt cx="3321867" cy="4429156"/>
          </a:xfrm>
        </p:grpSpPr>
        <p:pic>
          <p:nvPicPr>
            <p:cNvPr id="5124" name="Picture 4" descr="http://image054.mylivepage.com/chunk54/997841/1234/щенок%20и%20котенок.gif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714488"/>
              <a:ext cx="3321867" cy="4429156"/>
            </a:xfrm>
            <a:prstGeom prst="rect">
              <a:avLst/>
            </a:prstGeom>
            <a:noFill/>
          </p:spPr>
        </p:pic>
        <p:sp>
          <p:nvSpPr>
            <p:cNvPr id="9" name="Прямоугольник 8"/>
            <p:cNvSpPr/>
            <p:nvPr/>
          </p:nvSpPr>
          <p:spPr>
            <a:xfrm>
              <a:off x="2786050" y="1714488"/>
              <a:ext cx="714380" cy="5715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4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/>
      <p:bldP spid="901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116013" y="2060575"/>
            <a:ext cx="7729537" cy="4392613"/>
            <a:chOff x="703" y="1298"/>
            <a:chExt cx="4869" cy="2767"/>
          </a:xfrm>
        </p:grpSpPr>
        <p:sp>
          <p:nvSpPr>
            <p:cNvPr id="91165" name="Rectangle 29"/>
            <p:cNvSpPr>
              <a:spLocks noChangeArrowheads="1"/>
            </p:cNvSpPr>
            <p:nvPr/>
          </p:nvSpPr>
          <p:spPr bwMode="auto">
            <a:xfrm>
              <a:off x="4785" y="2024"/>
              <a:ext cx="65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ru-RU" sz="4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-2</a:t>
              </a:r>
              <a:r>
                <a:rPr lang="ru-RU" sz="32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</a:p>
          </p:txBody>
        </p:sp>
        <p:sp>
          <p:nvSpPr>
            <p:cNvPr id="91166" name="Rectangle 30"/>
            <p:cNvSpPr>
              <a:spLocks noChangeArrowheads="1"/>
            </p:cNvSpPr>
            <p:nvPr/>
          </p:nvSpPr>
          <p:spPr bwMode="auto">
            <a:xfrm>
              <a:off x="4830" y="2840"/>
              <a:ext cx="702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ru-RU" sz="4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-1</a:t>
              </a:r>
              <a:r>
                <a:rPr lang="ru-RU" sz="32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</a:p>
          </p:txBody>
        </p:sp>
        <p:sp>
          <p:nvSpPr>
            <p:cNvPr id="91140" name="Rectangle 4"/>
            <p:cNvSpPr>
              <a:spLocks noChangeArrowheads="1"/>
            </p:cNvSpPr>
            <p:nvPr/>
          </p:nvSpPr>
          <p:spPr bwMode="auto">
            <a:xfrm>
              <a:off x="1078" y="1298"/>
              <a:ext cx="702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ru-RU" sz="4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+2</a:t>
              </a:r>
              <a:r>
                <a:rPr lang="ru-RU" sz="32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</a:p>
          </p:txBody>
        </p:sp>
        <p:sp>
          <p:nvSpPr>
            <p:cNvPr id="91142" name="Oval 6"/>
            <p:cNvSpPr>
              <a:spLocks noChangeArrowheads="1"/>
            </p:cNvSpPr>
            <p:nvPr/>
          </p:nvSpPr>
          <p:spPr bwMode="auto">
            <a:xfrm>
              <a:off x="703" y="1434"/>
              <a:ext cx="515" cy="49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54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</a:t>
              </a:r>
            </a:p>
          </p:txBody>
        </p:sp>
        <p:sp>
          <p:nvSpPr>
            <p:cNvPr id="91143" name="Oval 7"/>
            <p:cNvSpPr>
              <a:spLocks noChangeArrowheads="1"/>
            </p:cNvSpPr>
            <p:nvPr/>
          </p:nvSpPr>
          <p:spPr bwMode="auto">
            <a:xfrm>
              <a:off x="3934" y="1479"/>
              <a:ext cx="515" cy="5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1144" name="Oval 8"/>
            <p:cNvSpPr>
              <a:spLocks noChangeArrowheads="1"/>
            </p:cNvSpPr>
            <p:nvPr/>
          </p:nvSpPr>
          <p:spPr bwMode="auto">
            <a:xfrm>
              <a:off x="1780" y="1434"/>
              <a:ext cx="515" cy="49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1145" name="Oval 9"/>
            <p:cNvSpPr>
              <a:spLocks noChangeArrowheads="1"/>
            </p:cNvSpPr>
            <p:nvPr/>
          </p:nvSpPr>
          <p:spPr bwMode="auto">
            <a:xfrm>
              <a:off x="5057" y="3475"/>
              <a:ext cx="515" cy="49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1146" name="Oval 10"/>
            <p:cNvSpPr>
              <a:spLocks noChangeArrowheads="1"/>
            </p:cNvSpPr>
            <p:nvPr/>
          </p:nvSpPr>
          <p:spPr bwMode="auto">
            <a:xfrm>
              <a:off x="4377" y="2478"/>
              <a:ext cx="515" cy="49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1147" name="Oval 11"/>
            <p:cNvSpPr>
              <a:spLocks noChangeArrowheads="1"/>
            </p:cNvSpPr>
            <p:nvPr/>
          </p:nvSpPr>
          <p:spPr bwMode="auto">
            <a:xfrm>
              <a:off x="3969" y="3566"/>
              <a:ext cx="515" cy="49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1148" name="Oval 12"/>
            <p:cNvSpPr>
              <a:spLocks noChangeArrowheads="1"/>
            </p:cNvSpPr>
            <p:nvPr/>
          </p:nvSpPr>
          <p:spPr bwMode="auto">
            <a:xfrm>
              <a:off x="2857" y="1434"/>
              <a:ext cx="515" cy="49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1149" name="Oval 13"/>
            <p:cNvSpPr>
              <a:spLocks noChangeArrowheads="1"/>
            </p:cNvSpPr>
            <p:nvPr/>
          </p:nvSpPr>
          <p:spPr bwMode="auto">
            <a:xfrm>
              <a:off x="2880" y="3566"/>
              <a:ext cx="515" cy="49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54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</a:t>
              </a:r>
            </a:p>
          </p:txBody>
        </p:sp>
        <p:sp>
          <p:nvSpPr>
            <p:cNvPr id="91150" name="Oval 14"/>
            <p:cNvSpPr>
              <a:spLocks noChangeArrowheads="1"/>
            </p:cNvSpPr>
            <p:nvPr/>
          </p:nvSpPr>
          <p:spPr bwMode="auto">
            <a:xfrm>
              <a:off x="4964" y="1479"/>
              <a:ext cx="515" cy="5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1151" name="Rectangle 15"/>
            <p:cNvSpPr>
              <a:spLocks noChangeArrowheads="1"/>
            </p:cNvSpPr>
            <p:nvPr/>
          </p:nvSpPr>
          <p:spPr bwMode="auto">
            <a:xfrm>
              <a:off x="4308" y="1298"/>
              <a:ext cx="703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ru-RU" sz="4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-2</a:t>
              </a:r>
              <a:r>
                <a:rPr lang="ru-RU" sz="32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</a:p>
          </p:txBody>
        </p:sp>
        <p:sp>
          <p:nvSpPr>
            <p:cNvPr id="91153" name="Rectangle 17"/>
            <p:cNvSpPr>
              <a:spLocks noChangeArrowheads="1"/>
            </p:cNvSpPr>
            <p:nvPr/>
          </p:nvSpPr>
          <p:spPr bwMode="auto">
            <a:xfrm>
              <a:off x="3232" y="1298"/>
              <a:ext cx="702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ru-RU" sz="4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-1</a:t>
              </a:r>
              <a:r>
                <a:rPr lang="ru-RU" sz="32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</a:p>
          </p:txBody>
        </p:sp>
        <p:sp>
          <p:nvSpPr>
            <p:cNvPr id="91156" name="Line 20"/>
            <p:cNvSpPr>
              <a:spLocks noChangeShapeType="1"/>
            </p:cNvSpPr>
            <p:nvPr/>
          </p:nvSpPr>
          <p:spPr bwMode="auto">
            <a:xfrm>
              <a:off x="1218" y="1706"/>
              <a:ext cx="562" cy="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57" name="Line 21"/>
            <p:cNvSpPr>
              <a:spLocks noChangeShapeType="1"/>
            </p:cNvSpPr>
            <p:nvPr/>
          </p:nvSpPr>
          <p:spPr bwMode="auto">
            <a:xfrm>
              <a:off x="2295" y="1706"/>
              <a:ext cx="562" cy="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2155" y="1298"/>
              <a:ext cx="702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ru-RU" sz="4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+2</a:t>
              </a:r>
              <a:r>
                <a:rPr lang="ru-RU" sz="32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</a:p>
          </p:txBody>
        </p:sp>
        <p:sp>
          <p:nvSpPr>
            <p:cNvPr id="91159" name="Rectangle 23"/>
            <p:cNvSpPr>
              <a:spLocks noChangeArrowheads="1"/>
            </p:cNvSpPr>
            <p:nvPr/>
          </p:nvSpPr>
          <p:spPr bwMode="auto">
            <a:xfrm>
              <a:off x="3334" y="3339"/>
              <a:ext cx="703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ru-RU" sz="4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+2</a:t>
              </a:r>
              <a:r>
                <a:rPr lang="ru-RU" sz="32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</a:p>
          </p:txBody>
        </p:sp>
        <p:sp>
          <p:nvSpPr>
            <p:cNvPr id="91160" name="Line 24"/>
            <p:cNvSpPr>
              <a:spLocks noChangeShapeType="1"/>
            </p:cNvSpPr>
            <p:nvPr/>
          </p:nvSpPr>
          <p:spPr bwMode="auto">
            <a:xfrm>
              <a:off x="4740" y="2976"/>
              <a:ext cx="544" cy="49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61" name="Line 25"/>
            <p:cNvSpPr>
              <a:spLocks noChangeShapeType="1"/>
            </p:cNvSpPr>
            <p:nvPr/>
          </p:nvSpPr>
          <p:spPr bwMode="auto">
            <a:xfrm flipH="1">
              <a:off x="4694" y="1979"/>
              <a:ext cx="551" cy="49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62" name="Line 26"/>
            <p:cNvSpPr>
              <a:spLocks noChangeShapeType="1"/>
            </p:cNvSpPr>
            <p:nvPr/>
          </p:nvSpPr>
          <p:spPr bwMode="auto">
            <a:xfrm>
              <a:off x="4449" y="1706"/>
              <a:ext cx="515" cy="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63" name="Line 27"/>
            <p:cNvSpPr>
              <a:spLocks noChangeShapeType="1"/>
            </p:cNvSpPr>
            <p:nvPr/>
          </p:nvSpPr>
          <p:spPr bwMode="auto">
            <a:xfrm>
              <a:off x="3372" y="1706"/>
              <a:ext cx="562" cy="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64" name="Line 28"/>
            <p:cNvSpPr>
              <a:spLocks noChangeShapeType="1"/>
            </p:cNvSpPr>
            <p:nvPr/>
          </p:nvSpPr>
          <p:spPr bwMode="auto">
            <a:xfrm flipH="1">
              <a:off x="3379" y="3793"/>
              <a:ext cx="609" cy="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67" name="Line 31"/>
            <p:cNvSpPr>
              <a:spLocks noChangeShapeType="1"/>
            </p:cNvSpPr>
            <p:nvPr/>
          </p:nvSpPr>
          <p:spPr bwMode="auto">
            <a:xfrm flipH="1">
              <a:off x="4468" y="3748"/>
              <a:ext cx="562" cy="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68" name="Rectangle 32"/>
            <p:cNvSpPr>
              <a:spLocks noChangeArrowheads="1"/>
            </p:cNvSpPr>
            <p:nvPr/>
          </p:nvSpPr>
          <p:spPr bwMode="auto">
            <a:xfrm>
              <a:off x="4422" y="3339"/>
              <a:ext cx="703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ru-RU" sz="4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+2</a:t>
              </a:r>
              <a:r>
                <a:rPr lang="ru-RU" sz="32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</a:p>
          </p:txBody>
        </p:sp>
      </p:grpSp>
      <p:sp>
        <p:nvSpPr>
          <p:cNvPr id="91173" name="Rectangle 37"/>
          <p:cNvSpPr>
            <a:spLocks noGrp="1" noChangeArrowheads="1"/>
          </p:cNvSpPr>
          <p:nvPr>
            <p:ph type="subTitle" idx="1"/>
          </p:nvPr>
        </p:nvSpPr>
        <p:spPr>
          <a:xfrm>
            <a:off x="0" y="428604"/>
            <a:ext cx="882015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FF"/>
                </a:solidFill>
              </a:rPr>
              <a:t>Игра </a:t>
            </a:r>
            <a:r>
              <a:rPr lang="ru-RU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«Помогите слоненку»</a:t>
            </a:r>
            <a:endParaRPr lang="ru-RU" sz="4400" dirty="0"/>
          </a:p>
        </p:txBody>
      </p:sp>
      <p:sp>
        <p:nvSpPr>
          <p:cNvPr id="91183" name="Rectangle 47"/>
          <p:cNvSpPr>
            <a:spLocks noChangeArrowheads="1"/>
          </p:cNvSpPr>
          <p:nvPr/>
        </p:nvSpPr>
        <p:spPr bwMode="auto">
          <a:xfrm>
            <a:off x="2843213" y="2276475"/>
            <a:ext cx="863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4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91184" name="Rectangle 48"/>
          <p:cNvSpPr>
            <a:spLocks noChangeArrowheads="1"/>
          </p:cNvSpPr>
          <p:nvPr/>
        </p:nvSpPr>
        <p:spPr bwMode="auto">
          <a:xfrm>
            <a:off x="4427538" y="2276475"/>
            <a:ext cx="863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4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6227763" y="2276475"/>
            <a:ext cx="863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4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</a:p>
        </p:txBody>
      </p:sp>
      <p:sp>
        <p:nvSpPr>
          <p:cNvPr id="91186" name="Rectangle 50"/>
          <p:cNvSpPr>
            <a:spLocks noChangeArrowheads="1"/>
          </p:cNvSpPr>
          <p:nvPr/>
        </p:nvSpPr>
        <p:spPr bwMode="auto">
          <a:xfrm>
            <a:off x="7956550" y="2349500"/>
            <a:ext cx="863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4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91187" name="Rectangle 51"/>
          <p:cNvSpPr>
            <a:spLocks noChangeArrowheads="1"/>
          </p:cNvSpPr>
          <p:nvPr/>
        </p:nvSpPr>
        <p:spPr bwMode="auto">
          <a:xfrm>
            <a:off x="6948488" y="3933825"/>
            <a:ext cx="863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4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7885113" y="5516563"/>
            <a:ext cx="9715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4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91189" name="Rectangle 53"/>
          <p:cNvSpPr>
            <a:spLocks noChangeArrowheads="1"/>
          </p:cNvSpPr>
          <p:nvPr/>
        </p:nvSpPr>
        <p:spPr bwMode="auto">
          <a:xfrm>
            <a:off x="6300788" y="5661025"/>
            <a:ext cx="863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4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pic>
        <p:nvPicPr>
          <p:cNvPr id="4098" name="Picture 2" descr="http://slonenok.org/sloneno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214686"/>
            <a:ext cx="3286148" cy="33956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1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1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1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1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1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1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1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1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1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1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1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83" grpId="0"/>
      <p:bldP spid="91184" grpId="0"/>
      <p:bldP spid="91185" grpId="0"/>
      <p:bldP spid="91186" grpId="0"/>
      <p:bldP spid="91187" grpId="0"/>
      <p:bldP spid="91188" grpId="0"/>
      <p:bldP spid="9118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Самопроверка.</a:t>
            </a:r>
            <a:br>
              <a: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(Записать только ответы)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0" y="1844675"/>
            <a:ext cx="3178175" cy="42100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5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 + 2 =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5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 - 1 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5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 - 3 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5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10 - 2 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5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 + 0 =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6011863" y="1773238"/>
            <a:ext cx="93662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5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r>
              <a:rPr lang="ru-RU" sz="5400">
                <a:solidFill>
                  <a:srgbClr val="0000FF"/>
                </a:solidFill>
                <a:effectLst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5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5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5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5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pic>
        <p:nvPicPr>
          <p:cNvPr id="100360" name="Picture 8" descr="мышь с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060575"/>
            <a:ext cx="3052763" cy="370681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  <p:bldP spid="1003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0"/>
            <a:ext cx="8280400" cy="1470025"/>
          </a:xfrm>
        </p:spPr>
        <p:txBody>
          <a:bodyPr/>
          <a:lstStyle/>
          <a:p>
            <a:r>
              <a: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Игра </a:t>
            </a:r>
            <a:br>
              <a: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«Кто самый внимательный?»</a:t>
            </a:r>
          </a:p>
        </p:txBody>
      </p:sp>
      <p:sp>
        <p:nvSpPr>
          <p:cNvPr id="1013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628775"/>
            <a:ext cx="5903913" cy="1081088"/>
          </a:xfrm>
        </p:spPr>
        <p:txBody>
          <a:bodyPr>
            <a:normAutofit lnSpcReduction="10000"/>
          </a:bodyPr>
          <a:lstStyle/>
          <a:p>
            <a:r>
              <a:rPr lang="ru-RU" sz="3600">
                <a:solidFill>
                  <a:srgbClr val="CC3300"/>
                </a:solidFill>
              </a:rPr>
              <a:t>Определить, сколько здесь квадратов.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95738" y="1700213"/>
            <a:ext cx="4178300" cy="4537075"/>
            <a:chOff x="2517" y="1071"/>
            <a:chExt cx="2632" cy="2858"/>
          </a:xfrm>
        </p:grpSpPr>
        <p:sp>
          <p:nvSpPr>
            <p:cNvPr id="101381" name="Rectangle 5"/>
            <p:cNvSpPr>
              <a:spLocks noChangeArrowheads="1"/>
            </p:cNvSpPr>
            <p:nvPr/>
          </p:nvSpPr>
          <p:spPr bwMode="auto">
            <a:xfrm rot="-5400000">
              <a:off x="3219" y="1910"/>
              <a:ext cx="1225" cy="118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762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380" name="Rectangle 4"/>
            <p:cNvSpPr>
              <a:spLocks noChangeArrowheads="1"/>
            </p:cNvSpPr>
            <p:nvPr/>
          </p:nvSpPr>
          <p:spPr bwMode="auto">
            <a:xfrm rot="-5400000">
              <a:off x="2494" y="2727"/>
              <a:ext cx="1225" cy="118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76200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382" name="Rectangle 6"/>
            <p:cNvSpPr>
              <a:spLocks noChangeArrowheads="1"/>
            </p:cNvSpPr>
            <p:nvPr/>
          </p:nvSpPr>
          <p:spPr bwMode="auto">
            <a:xfrm rot="-5400000">
              <a:off x="3969" y="1116"/>
              <a:ext cx="1225" cy="113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76200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01385" name="Picture 9" descr="мышьбе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088" y="2997200"/>
            <a:ext cx="2757487" cy="33845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4752975" cy="949313"/>
          </a:xfrm>
        </p:spPr>
        <p:txBody>
          <a:bodyPr/>
          <a:lstStyle/>
          <a:p>
            <a:pPr marL="0" indent="4763" algn="ctr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dirty="0">
                <a:solidFill>
                  <a:srgbClr val="E025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Какой сегодня </a:t>
            </a:r>
            <a:r>
              <a:rPr lang="ru-RU" dirty="0" smtClean="0">
                <a:solidFill>
                  <a:srgbClr val="E025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день?</a:t>
            </a:r>
            <a:endParaRPr lang="ru-RU" dirty="0">
              <a:solidFill>
                <a:srgbClr val="E0250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4763" algn="ctr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ru-RU" sz="4800" dirty="0">
              <a:solidFill>
                <a:srgbClr val="E7F56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8614" name="Picture 6" descr="cccf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286124"/>
            <a:ext cx="3430611" cy="3048742"/>
          </a:xfrm>
          <a:prstGeom prst="rect">
            <a:avLst/>
          </a:prstGeom>
          <a:noFill/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428728" y="2500306"/>
            <a:ext cx="6357982" cy="1428760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суббота,</a:t>
            </a:r>
          </a:p>
          <a:p>
            <a:pPr algn="ctr"/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 8 ноября 2008 г.</a:t>
            </a:r>
            <a:endParaRPr lang="ru-RU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03 0.12095 C -0.0533 0.04371 -0.04739 -0.03308 -0.02292 -0.10176 C 0.00156 -0.17091 0.0467 -0.24283 0.08802 -0.29233 C 0.12934 -0.34159 0.18542 -0.3735 0.22483 -0.39894 C 0.26424 -0.4253 0.27778 -0.43317 0.32483 -0.44843 C 0.37205 -0.463 0.47847 -0.48543 0.50799 -0.48775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00" y="-30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3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8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32" name="Picture 8" descr="ve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15925"/>
            <a:ext cx="6480175" cy="6169025"/>
          </a:xfrm>
          <a:prstGeom prst="rect">
            <a:avLst/>
          </a:prstGeom>
          <a:noFill/>
        </p:spPr>
      </p:pic>
      <p:sp>
        <p:nvSpPr>
          <p:cNvPr id="4" name="Выноска-облако 3"/>
          <p:cNvSpPr/>
          <p:nvPr/>
        </p:nvSpPr>
        <p:spPr>
          <a:xfrm>
            <a:off x="5357786" y="500042"/>
            <a:ext cx="3571932" cy="2643230"/>
          </a:xfrm>
          <a:prstGeom prst="cloudCallout">
            <a:avLst>
              <a:gd name="adj1" fmla="val -68433"/>
              <a:gd name="adj2" fmla="val 80506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МОЛОДЦЫ!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5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4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Скажите, сколько?</a:t>
            </a:r>
          </a:p>
        </p:txBody>
      </p:sp>
      <p:pic>
        <p:nvPicPr>
          <p:cNvPr id="70661" name="Picture 5" descr="лошад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8538" y="2205038"/>
            <a:ext cx="4608512" cy="3694112"/>
          </a:xfrm>
          <a:prstGeom prst="rect">
            <a:avLst/>
          </a:prstGeom>
          <a:noFill/>
        </p:spPr>
      </p:pic>
      <p:pic>
        <p:nvPicPr>
          <p:cNvPr id="70662" name="Picture 6" descr="Ципленок и котенок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4895850" cy="3678238"/>
          </a:xfrm>
          <a:prstGeom prst="rect">
            <a:avLst/>
          </a:prstGeom>
          <a:noFill/>
        </p:spPr>
      </p:pic>
      <p:pic>
        <p:nvPicPr>
          <p:cNvPr id="70663" name="Picture 7" descr="баб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8175" y="1989138"/>
            <a:ext cx="4679950" cy="3411537"/>
          </a:xfrm>
          <a:prstGeom prst="rect">
            <a:avLst/>
          </a:prstGeom>
          <a:noFill/>
        </p:spPr>
      </p:pic>
      <p:pic>
        <p:nvPicPr>
          <p:cNvPr id="70664" name="Picture 8" descr="бабочк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9613" y="1989138"/>
            <a:ext cx="5041900" cy="35909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706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500" fill="hold"/>
                                        <p:tgtEl>
                                          <p:spTgt spid="706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500" fill="hold"/>
                                        <p:tgtEl>
                                          <p:spTgt spid="706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500" fill="hold"/>
                                        <p:tgtEl>
                                          <p:spTgt spid="706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333375"/>
            <a:ext cx="6372225" cy="1900238"/>
          </a:xfrm>
        </p:spPr>
        <p:txBody>
          <a:bodyPr/>
          <a:lstStyle/>
          <a:p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Сравните числа:</a:t>
            </a:r>
          </a:p>
        </p:txBody>
      </p:sp>
      <p:sp>
        <p:nvSpPr>
          <p:cNvPr id="7168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0" y="4652963"/>
            <a:ext cx="9144000" cy="1944687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Назовите другие пары чисел, чтобы первое было меньше второго.</a:t>
            </a:r>
          </a:p>
        </p:txBody>
      </p:sp>
      <p:sp>
        <p:nvSpPr>
          <p:cNvPr id="71684" name="WordArt 4"/>
          <p:cNvSpPr>
            <a:spLocks noChangeArrowheads="1" noChangeShapeType="1" noTextEdit="1"/>
          </p:cNvSpPr>
          <p:nvPr/>
        </p:nvSpPr>
        <p:spPr bwMode="auto">
          <a:xfrm>
            <a:off x="1835150" y="2420938"/>
            <a:ext cx="676275" cy="136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71685" name="WordArt 5"/>
          <p:cNvSpPr>
            <a:spLocks noChangeArrowheads="1" noChangeShapeType="1" noTextEdit="1"/>
          </p:cNvSpPr>
          <p:nvPr/>
        </p:nvSpPr>
        <p:spPr bwMode="auto">
          <a:xfrm>
            <a:off x="4140200" y="2565400"/>
            <a:ext cx="571500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и</a:t>
            </a:r>
          </a:p>
        </p:txBody>
      </p:sp>
      <p:sp>
        <p:nvSpPr>
          <p:cNvPr id="71686" name="WordArt 6"/>
          <p:cNvSpPr>
            <a:spLocks noChangeArrowheads="1" noChangeShapeType="1" noTextEdit="1"/>
          </p:cNvSpPr>
          <p:nvPr/>
        </p:nvSpPr>
        <p:spPr bwMode="auto">
          <a:xfrm>
            <a:off x="5940425" y="2349500"/>
            <a:ext cx="676275" cy="136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4</a:t>
            </a:r>
          </a:p>
        </p:txBody>
      </p:sp>
      <p:sp>
        <p:nvSpPr>
          <p:cNvPr id="71688" name="WordArt 8"/>
          <p:cNvSpPr>
            <a:spLocks noChangeArrowheads="1" noChangeShapeType="1" noTextEdit="1"/>
          </p:cNvSpPr>
          <p:nvPr/>
        </p:nvSpPr>
        <p:spPr bwMode="auto">
          <a:xfrm>
            <a:off x="3995738" y="2492375"/>
            <a:ext cx="714375" cy="136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9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9" grpId="0" build="p"/>
      <p:bldP spid="71684" grpId="0" animBg="1"/>
      <p:bldP spid="71685" grpId="0" animBg="1"/>
      <p:bldP spid="71685" grpId="1" animBg="1"/>
      <p:bldP spid="71686" grpId="0" animBg="1"/>
      <p:bldP spid="716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6357950" cy="1655762"/>
          </a:xfrm>
        </p:spPr>
        <p:txBody>
          <a:bodyPr>
            <a:normAutofit fontScale="90000"/>
          </a:bodyPr>
          <a:lstStyle/>
          <a:p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получить </a:t>
            </a:r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число,        </a:t>
            </a:r>
            <a:endParaRPr lang="ru-RU" dirty="0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5720" y="2071678"/>
            <a:ext cx="5676910" cy="1752600"/>
          </a:xfrm>
        </p:spPr>
        <p:txBody>
          <a:bodyPr>
            <a:normAutofit/>
          </a:bodyPr>
          <a:lstStyle/>
          <a:p>
            <a:pPr algn="l"/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если есть </a:t>
            </a:r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число?           </a:t>
            </a:r>
            <a:r>
              <a:rPr lang="ru-RU" sz="8000" dirty="0" smtClean="0"/>
              <a:t> </a:t>
            </a:r>
            <a:endParaRPr lang="ru-RU" sz="8000" dirty="0"/>
          </a:p>
        </p:txBody>
      </p:sp>
      <p:sp>
        <p:nvSpPr>
          <p:cNvPr id="72710" name="WordArt 6"/>
          <p:cNvSpPr>
            <a:spLocks noChangeArrowheads="1" noChangeShapeType="1" noTextEdit="1"/>
          </p:cNvSpPr>
          <p:nvPr/>
        </p:nvSpPr>
        <p:spPr bwMode="auto">
          <a:xfrm>
            <a:off x="7715273" y="714357"/>
            <a:ext cx="1000131" cy="11430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sp>
        <p:nvSpPr>
          <p:cNvPr id="72711" name="WordArt 7"/>
          <p:cNvSpPr>
            <a:spLocks noChangeArrowheads="1" noChangeShapeType="1" noTextEdit="1"/>
          </p:cNvSpPr>
          <p:nvPr/>
        </p:nvSpPr>
        <p:spPr bwMode="auto">
          <a:xfrm>
            <a:off x="7858148" y="2357431"/>
            <a:ext cx="1009649" cy="12144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8</a:t>
            </a:r>
          </a:p>
        </p:txBody>
      </p:sp>
      <p:sp>
        <p:nvSpPr>
          <p:cNvPr id="72713" name="WordArt 9"/>
          <p:cNvSpPr>
            <a:spLocks noChangeArrowheads="1" noChangeShapeType="1" noTextEdit="1"/>
          </p:cNvSpPr>
          <p:nvPr/>
        </p:nvSpPr>
        <p:spPr bwMode="auto">
          <a:xfrm>
            <a:off x="928662" y="5000636"/>
            <a:ext cx="5260971" cy="12144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8-1=7</a:t>
            </a:r>
          </a:p>
        </p:txBody>
      </p:sp>
      <p:sp>
        <p:nvSpPr>
          <p:cNvPr id="72714" name="WordArt 10"/>
          <p:cNvSpPr>
            <a:spLocks noChangeArrowheads="1" noChangeShapeType="1" noTextEdit="1"/>
          </p:cNvSpPr>
          <p:nvPr/>
        </p:nvSpPr>
        <p:spPr bwMode="auto">
          <a:xfrm>
            <a:off x="6215074" y="714356"/>
            <a:ext cx="1242995" cy="1358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5,</a:t>
            </a:r>
            <a:endParaRPr lang="ru-RU" sz="8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2715" name="WordArt 11"/>
          <p:cNvSpPr>
            <a:spLocks noChangeArrowheads="1" noChangeShapeType="1" noTextEdit="1"/>
          </p:cNvSpPr>
          <p:nvPr/>
        </p:nvSpPr>
        <p:spPr bwMode="auto">
          <a:xfrm>
            <a:off x="6143636" y="2357430"/>
            <a:ext cx="1285884" cy="14287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4,</a:t>
            </a:r>
            <a:endParaRPr lang="ru-RU" sz="8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2716" name="WordArt 12"/>
          <p:cNvSpPr>
            <a:spLocks noChangeArrowheads="1" noChangeShapeType="1" noTextEdit="1"/>
          </p:cNvSpPr>
          <p:nvPr/>
        </p:nvSpPr>
        <p:spPr bwMode="auto">
          <a:xfrm>
            <a:off x="928662" y="3571877"/>
            <a:ext cx="5264176" cy="11430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4+1=5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2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2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09" grpId="0" build="p"/>
      <p:bldP spid="72710" grpId="0" animBg="1"/>
      <p:bldP spid="72710" grpId="1" animBg="1"/>
      <p:bldP spid="72711" grpId="0" animBg="1"/>
      <p:bldP spid="72711" grpId="1" animBg="1"/>
      <p:bldP spid="72713" grpId="0" animBg="1"/>
      <p:bldP spid="72713" grpId="1" animBg="1"/>
      <p:bldP spid="72714" grpId="0" animBg="1"/>
      <p:bldP spid="72715" grpId="0" animBg="1"/>
      <p:bldP spid="727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7772400" cy="1871663"/>
          </a:xfrm>
        </p:spPr>
        <p:txBody>
          <a:bodyPr/>
          <a:lstStyle/>
          <a:p>
            <a:r>
              <a:rPr lang="ru-RU" sz="5400">
                <a:solidFill>
                  <a:srgbClr val="CC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Какое число называют при счете</a:t>
            </a:r>
            <a:r>
              <a:rPr lang="ru-RU" sz="5400"/>
              <a:t> 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57224" y="3714752"/>
            <a:ext cx="4572032" cy="85725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после </a:t>
            </a: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числа?          </a:t>
            </a:r>
            <a:r>
              <a:rPr lang="ru-RU" sz="5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5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6805" name="WordArt 5"/>
          <p:cNvSpPr>
            <a:spLocks noChangeArrowheads="1" noChangeShapeType="1" noTextEdit="1"/>
          </p:cNvSpPr>
          <p:nvPr/>
        </p:nvSpPr>
        <p:spPr bwMode="auto">
          <a:xfrm>
            <a:off x="6357950" y="2428868"/>
            <a:ext cx="952486" cy="10001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6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428596" y="2643182"/>
            <a:ext cx="5603886" cy="92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перед </a:t>
            </a: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числом?         </a:t>
            </a:r>
            <a:endParaRPr lang="ru-RU" sz="5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6807" name="WordArt 7"/>
          <p:cNvSpPr>
            <a:spLocks noChangeArrowheads="1" noChangeShapeType="1" noTextEdit="1"/>
          </p:cNvSpPr>
          <p:nvPr/>
        </p:nvSpPr>
        <p:spPr bwMode="auto">
          <a:xfrm>
            <a:off x="6500826" y="3571876"/>
            <a:ext cx="865186" cy="10731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8</a:t>
            </a:r>
          </a:p>
        </p:txBody>
      </p:sp>
      <p:sp>
        <p:nvSpPr>
          <p:cNvPr id="76811" name="WordArt 11"/>
          <p:cNvSpPr>
            <a:spLocks noChangeArrowheads="1" noChangeShapeType="1" noTextEdit="1"/>
          </p:cNvSpPr>
          <p:nvPr/>
        </p:nvSpPr>
        <p:spPr bwMode="auto">
          <a:xfrm>
            <a:off x="4572000" y="4929198"/>
            <a:ext cx="1000132" cy="11430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9</a:t>
            </a:r>
          </a:p>
        </p:txBody>
      </p:sp>
      <p:pic>
        <p:nvPicPr>
          <p:cNvPr id="76812" name="Picture 12" descr="аааааааунок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643446"/>
            <a:ext cx="1752600" cy="1752600"/>
          </a:xfrm>
          <a:prstGeom prst="rect">
            <a:avLst/>
          </a:prstGeom>
          <a:noFill/>
        </p:spPr>
      </p:pic>
      <p:sp>
        <p:nvSpPr>
          <p:cNvPr id="76813" name="WordArt 13"/>
          <p:cNvSpPr>
            <a:spLocks noChangeArrowheads="1" noChangeShapeType="1" noTextEdit="1"/>
          </p:cNvSpPr>
          <p:nvPr/>
        </p:nvSpPr>
        <p:spPr bwMode="auto">
          <a:xfrm>
            <a:off x="2928926" y="4929198"/>
            <a:ext cx="1071570" cy="11430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5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4" grpId="0" build="p"/>
      <p:bldP spid="76805" grpId="0" animBg="1"/>
      <p:bldP spid="76805" grpId="1" animBg="1"/>
      <p:bldP spid="76806" grpId="0"/>
      <p:bldP spid="76806" grpId="1"/>
      <p:bldP spid="76807" grpId="0" animBg="1"/>
      <p:bldP spid="76811" grpId="0" animBg="1"/>
      <p:bldP spid="76813" grpId="0" animBg="1"/>
      <p:bldP spid="768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836613"/>
            <a:ext cx="7988300" cy="3097212"/>
          </a:xfrm>
        </p:spPr>
        <p:txBody>
          <a:bodyPr>
            <a:normAutofit fontScale="90000"/>
          </a:bodyPr>
          <a:lstStyle/>
          <a:p>
            <a:r>
              <a:rPr lang="ru-RU" sz="4800" dirty="0">
                <a:solidFill>
                  <a:srgbClr val="E025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Назовите числа, которые стоят между</a:t>
            </a:r>
            <a:br>
              <a:rPr lang="ru-RU" sz="4800" dirty="0">
                <a:solidFill>
                  <a:srgbClr val="E025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>
                <a:solidFill>
                  <a:srgbClr val="E025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dirty="0">
                <a:solidFill>
                  <a:srgbClr val="E025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6600" dirty="0">
                <a:solidFill>
                  <a:srgbClr val="E025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</p:txBody>
      </p:sp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2428860" y="2571744"/>
            <a:ext cx="720725" cy="884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78856" name="WordArt 8"/>
          <p:cNvSpPr>
            <a:spLocks noChangeArrowheads="1" noChangeShapeType="1" noTextEdit="1"/>
          </p:cNvSpPr>
          <p:nvPr/>
        </p:nvSpPr>
        <p:spPr bwMode="auto">
          <a:xfrm>
            <a:off x="5857884" y="2500306"/>
            <a:ext cx="720725" cy="957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9</a:t>
            </a:r>
          </a:p>
        </p:txBody>
      </p:sp>
      <p:sp>
        <p:nvSpPr>
          <p:cNvPr id="78857" name="WordArt 9"/>
          <p:cNvSpPr>
            <a:spLocks noChangeArrowheads="1" noChangeShapeType="1" noTextEdit="1"/>
          </p:cNvSpPr>
          <p:nvPr/>
        </p:nvSpPr>
        <p:spPr bwMode="auto">
          <a:xfrm>
            <a:off x="2571736" y="3857628"/>
            <a:ext cx="5048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1</a:t>
            </a:r>
          </a:p>
        </p:txBody>
      </p:sp>
      <p:sp>
        <p:nvSpPr>
          <p:cNvPr id="78858" name="WordArt 10"/>
          <p:cNvSpPr>
            <a:spLocks noChangeArrowheads="1" noChangeShapeType="1" noTextEdit="1"/>
          </p:cNvSpPr>
          <p:nvPr/>
        </p:nvSpPr>
        <p:spPr bwMode="auto">
          <a:xfrm>
            <a:off x="5929322" y="3857628"/>
            <a:ext cx="792163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>
            <a:off x="285721" y="5157788"/>
            <a:ext cx="4286279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3,4,5,6,7,8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8860" name="WordArt 12"/>
          <p:cNvSpPr>
            <a:spLocks noChangeArrowheads="1" noChangeShapeType="1" noTextEdit="1"/>
          </p:cNvSpPr>
          <p:nvPr/>
        </p:nvSpPr>
        <p:spPr bwMode="auto">
          <a:xfrm>
            <a:off x="5643570" y="5643579"/>
            <a:ext cx="2500330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2,3,4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78862" name="Picture 14" descr="ggg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752600"/>
            <a:ext cx="1958975" cy="2900363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071934" y="3929066"/>
            <a:ext cx="7858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E025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endParaRPr lang="ru-RU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P spid="78855" grpId="0" animBg="1"/>
      <p:bldP spid="78855" grpId="1" animBg="1"/>
      <p:bldP spid="78856" grpId="0" animBg="1"/>
      <p:bldP spid="78856" grpId="1" animBg="1"/>
      <p:bldP spid="78857" grpId="0" animBg="1"/>
      <p:bldP spid="78858" grpId="0" animBg="1"/>
      <p:bldP spid="78859" grpId="0" animBg="1"/>
      <p:bldP spid="78859" grpId="1" animBg="1"/>
      <p:bldP spid="788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Поставьте в примере пропущенное число:</a:t>
            </a:r>
            <a:r>
              <a:rPr lang="ru-RU" sz="4000" dirty="0"/>
              <a:t> </a:t>
            </a:r>
          </a:p>
        </p:txBody>
      </p:sp>
      <p:sp>
        <p:nvSpPr>
          <p:cNvPr id="80900" name="WordArt 4"/>
          <p:cNvSpPr>
            <a:spLocks noChangeArrowheads="1" noChangeShapeType="1" noTextEdit="1"/>
          </p:cNvSpPr>
          <p:nvPr/>
        </p:nvSpPr>
        <p:spPr bwMode="auto">
          <a:xfrm>
            <a:off x="928662" y="2500306"/>
            <a:ext cx="1223963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4</a:t>
            </a:r>
          </a:p>
        </p:txBody>
      </p:sp>
      <p:sp>
        <p:nvSpPr>
          <p:cNvPr id="80901" name="WordArt 5"/>
          <p:cNvSpPr>
            <a:spLocks noChangeArrowheads="1" noChangeShapeType="1" noTextEdit="1"/>
          </p:cNvSpPr>
          <p:nvPr/>
        </p:nvSpPr>
        <p:spPr bwMode="auto">
          <a:xfrm>
            <a:off x="7572396" y="2500306"/>
            <a:ext cx="1008062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6</a:t>
            </a:r>
          </a:p>
        </p:txBody>
      </p:sp>
      <p:sp>
        <p:nvSpPr>
          <p:cNvPr id="80902" name="WordArt 6"/>
          <p:cNvSpPr>
            <a:spLocks noChangeArrowheads="1" noChangeShapeType="1" noTextEdit="1"/>
          </p:cNvSpPr>
          <p:nvPr/>
        </p:nvSpPr>
        <p:spPr bwMode="auto">
          <a:xfrm>
            <a:off x="2786050" y="2928934"/>
            <a:ext cx="719137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+</a:t>
            </a:r>
          </a:p>
        </p:txBody>
      </p:sp>
      <p:sp>
        <p:nvSpPr>
          <p:cNvPr id="80903" name="WordArt 7"/>
          <p:cNvSpPr>
            <a:spLocks noChangeArrowheads="1" noChangeShapeType="1" noTextEdit="1"/>
          </p:cNvSpPr>
          <p:nvPr/>
        </p:nvSpPr>
        <p:spPr bwMode="auto">
          <a:xfrm>
            <a:off x="5857884" y="3000372"/>
            <a:ext cx="10810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=</a:t>
            </a:r>
          </a:p>
        </p:txBody>
      </p:sp>
      <p:sp>
        <p:nvSpPr>
          <p:cNvPr id="80904" name="WordArt 8"/>
          <p:cNvSpPr>
            <a:spLocks noChangeArrowheads="1" noChangeShapeType="1" noTextEdit="1"/>
          </p:cNvSpPr>
          <p:nvPr/>
        </p:nvSpPr>
        <p:spPr bwMode="auto">
          <a:xfrm>
            <a:off x="4143372" y="2214555"/>
            <a:ext cx="1223962" cy="19288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D1FF9"/>
                    </a:gs>
                    <a:gs pos="100000">
                      <a:srgbClr val="5D1FF9">
                        <a:gamma/>
                        <a:shade val="50588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Wingdings 3"/>
              </a:rPr>
              <a:t>ò</a:t>
            </a:r>
            <a:endParaRPr lang="ru-RU" sz="3600" kern="10" dirty="0">
              <a:ln w="19050">
                <a:solidFill>
                  <a:srgbClr val="FFFF99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D1FF9"/>
                  </a:gs>
                  <a:gs pos="100000">
                    <a:srgbClr val="5D1FF9">
                      <a:gamma/>
                      <a:shade val="50588"/>
                      <a:invGamma/>
                    </a:srgbClr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</a:endParaRPr>
          </a:p>
        </p:txBody>
      </p:sp>
      <p:sp>
        <p:nvSpPr>
          <p:cNvPr id="80905" name="WordArt 9"/>
          <p:cNvSpPr>
            <a:spLocks noChangeArrowheads="1" noChangeShapeType="1" noTextEdit="1"/>
          </p:cNvSpPr>
          <p:nvPr/>
        </p:nvSpPr>
        <p:spPr bwMode="auto">
          <a:xfrm>
            <a:off x="4356100" y="3429000"/>
            <a:ext cx="936625" cy="151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FFFF99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FF00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0906" name="WordArt 10"/>
          <p:cNvSpPr>
            <a:spLocks noChangeArrowheads="1" noChangeShapeType="1" noTextEdit="1"/>
          </p:cNvSpPr>
          <p:nvPr/>
        </p:nvSpPr>
        <p:spPr bwMode="auto">
          <a:xfrm>
            <a:off x="1142976" y="4643446"/>
            <a:ext cx="1008063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80907" name="WordArt 11"/>
          <p:cNvSpPr>
            <a:spLocks noChangeArrowheads="1" noChangeShapeType="1" noTextEdit="1"/>
          </p:cNvSpPr>
          <p:nvPr/>
        </p:nvSpPr>
        <p:spPr bwMode="auto">
          <a:xfrm>
            <a:off x="7643834" y="4500570"/>
            <a:ext cx="1152525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80909" name="WordArt 13"/>
          <p:cNvSpPr>
            <a:spLocks noChangeArrowheads="1" noChangeShapeType="1" noTextEdit="1"/>
          </p:cNvSpPr>
          <p:nvPr/>
        </p:nvSpPr>
        <p:spPr bwMode="auto">
          <a:xfrm>
            <a:off x="2786050" y="5143512"/>
            <a:ext cx="863600" cy="163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-</a:t>
            </a:r>
          </a:p>
        </p:txBody>
      </p:sp>
      <p:sp>
        <p:nvSpPr>
          <p:cNvPr id="12" name="WordArt 7"/>
          <p:cNvSpPr>
            <a:spLocks noChangeArrowheads="1" noChangeShapeType="1" noTextEdit="1"/>
          </p:cNvSpPr>
          <p:nvPr/>
        </p:nvSpPr>
        <p:spPr bwMode="auto">
          <a:xfrm>
            <a:off x="6000760" y="5000636"/>
            <a:ext cx="10810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=</a:t>
            </a:r>
          </a:p>
        </p:txBody>
      </p:sp>
      <p:sp>
        <p:nvSpPr>
          <p:cNvPr id="13" name="WordArt 8"/>
          <p:cNvSpPr>
            <a:spLocks noChangeArrowheads="1" noChangeShapeType="1" noTextEdit="1"/>
          </p:cNvSpPr>
          <p:nvPr/>
        </p:nvSpPr>
        <p:spPr bwMode="auto">
          <a:xfrm>
            <a:off x="4143372" y="4429132"/>
            <a:ext cx="1223962" cy="19288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D1FF9"/>
                    </a:gs>
                    <a:gs pos="100000">
                      <a:srgbClr val="5D1FF9">
                        <a:gamma/>
                        <a:shade val="50588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Wingdings 3"/>
              </a:rPr>
              <a:t>ò</a:t>
            </a:r>
            <a:endParaRPr lang="ru-RU" sz="3600" kern="10" dirty="0">
              <a:ln w="19050">
                <a:solidFill>
                  <a:srgbClr val="FFFF99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D1FF9"/>
                  </a:gs>
                  <a:gs pos="100000">
                    <a:srgbClr val="5D1FF9">
                      <a:gamma/>
                      <a:shade val="50588"/>
                      <a:invGamma/>
                    </a:srgbClr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900" grpId="0" animBg="1"/>
      <p:bldP spid="80900" grpId="1" animBg="1"/>
      <p:bldP spid="80901" grpId="0" animBg="1"/>
      <p:bldP spid="80901" grpId="1" animBg="1"/>
      <p:bldP spid="80902" grpId="0" animBg="1"/>
      <p:bldP spid="80902" grpId="1" animBg="1"/>
      <p:bldP spid="80903" grpId="0" animBg="1"/>
      <p:bldP spid="80904" grpId="0" animBg="1"/>
      <p:bldP spid="80904" grpId="1" animBg="1"/>
      <p:bldP spid="80904" grpId="2" animBg="1"/>
      <p:bldP spid="80904" grpId="3" animBg="1"/>
      <p:bldP spid="80905" grpId="0" animBg="1"/>
      <p:bldP spid="80905" grpId="1" animBg="1"/>
      <p:bldP spid="80905" grpId="2" animBg="1"/>
      <p:bldP spid="80906" grpId="0" animBg="1"/>
      <p:bldP spid="80907" grpId="0" animBg="1"/>
      <p:bldP spid="80909" grpId="0" animBg="1"/>
      <p:bldP spid="12" grpId="0" animBg="1"/>
      <p:bldP spid="13" grpId="0" animBg="1"/>
      <p:bldP spid="13" grpId="1" animBg="1"/>
      <p:bldP spid="13" grpId="2" animBg="1"/>
      <p:bldP spid="13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69913" y="2060575"/>
            <a:ext cx="3587750" cy="3667125"/>
            <a:chOff x="359" y="1298"/>
            <a:chExt cx="2260" cy="2310"/>
          </a:xfrm>
        </p:grpSpPr>
        <p:sp useBgFill="1">
          <p:nvSpPr>
            <p:cNvPr id="84997" name="Oval 5"/>
            <p:cNvSpPr>
              <a:spLocks noChangeArrowheads="1"/>
            </p:cNvSpPr>
            <p:nvPr/>
          </p:nvSpPr>
          <p:spPr bwMode="auto">
            <a:xfrm>
              <a:off x="793" y="1298"/>
              <a:ext cx="1056" cy="1000"/>
            </a:xfrm>
            <a:prstGeom prst="ellipse">
              <a:avLst/>
            </a:prstGeom>
            <a:ln w="76200">
              <a:solidFill>
                <a:srgbClr val="E0250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4998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59" y="2544"/>
              <a:ext cx="723" cy="9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3</a:t>
              </a:r>
            </a:p>
          </p:txBody>
        </p:sp>
        <p:sp useBgFill="1">
          <p:nvSpPr>
            <p:cNvPr id="84999" name="Rectangle 7"/>
            <p:cNvSpPr>
              <a:spLocks noChangeArrowheads="1"/>
            </p:cNvSpPr>
            <p:nvPr/>
          </p:nvSpPr>
          <p:spPr bwMode="auto">
            <a:xfrm>
              <a:off x="1703" y="2544"/>
              <a:ext cx="916" cy="1064"/>
            </a:xfrm>
            <a:prstGeom prst="rect">
              <a:avLst/>
            </a:prstGeom>
            <a:ln w="76200">
              <a:solidFill>
                <a:srgbClr val="E0250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05" name="Line 13"/>
            <p:cNvSpPr>
              <a:spLocks noChangeShapeType="1"/>
            </p:cNvSpPr>
            <p:nvPr/>
          </p:nvSpPr>
          <p:spPr bwMode="auto">
            <a:xfrm>
              <a:off x="1655" y="2160"/>
              <a:ext cx="434" cy="405"/>
            </a:xfrm>
            <a:prstGeom prst="line">
              <a:avLst/>
            </a:prstGeom>
            <a:noFill/>
            <a:ln w="63500">
              <a:solidFill>
                <a:srgbClr val="E0250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006" name="Line 14"/>
            <p:cNvSpPr>
              <a:spLocks noChangeShapeType="1"/>
            </p:cNvSpPr>
            <p:nvPr/>
          </p:nvSpPr>
          <p:spPr bwMode="auto">
            <a:xfrm flipH="1">
              <a:off x="791" y="2208"/>
              <a:ext cx="289" cy="355"/>
            </a:xfrm>
            <a:prstGeom prst="line">
              <a:avLst/>
            </a:prstGeom>
            <a:noFill/>
            <a:ln w="76200">
              <a:solidFill>
                <a:srgbClr val="E0250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009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983" y="1344"/>
              <a:ext cx="627" cy="86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8</a:t>
              </a:r>
            </a:p>
          </p:txBody>
        </p:sp>
      </p:grpSp>
      <p:sp>
        <p:nvSpPr>
          <p:cNvPr id="849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sz="6000">
                <a:solidFill>
                  <a:srgbClr val="CC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Поставьте в примере пропущенное число:</a:t>
            </a:r>
            <a:r>
              <a:rPr lang="ru-RU" sz="4000"/>
              <a:t> </a:t>
            </a:r>
          </a:p>
        </p:txBody>
      </p:sp>
      <p:sp>
        <p:nvSpPr>
          <p:cNvPr id="85004" name="WordArt 12"/>
          <p:cNvSpPr>
            <a:spLocks noChangeArrowheads="1" noChangeShapeType="1" noTextEdit="1"/>
          </p:cNvSpPr>
          <p:nvPr/>
        </p:nvSpPr>
        <p:spPr bwMode="auto">
          <a:xfrm>
            <a:off x="3929058" y="2500306"/>
            <a:ext cx="1143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5334000" y="2133600"/>
            <a:ext cx="3505200" cy="3505200"/>
            <a:chOff x="3360" y="1344"/>
            <a:chExt cx="2208" cy="2208"/>
          </a:xfrm>
        </p:grpSpPr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3360" y="1344"/>
              <a:ext cx="1872" cy="2208"/>
              <a:chOff x="3360" y="1344"/>
              <a:chExt cx="1872" cy="2208"/>
            </a:xfrm>
          </p:grpSpPr>
          <p:sp useBgFill="1">
            <p:nvSpPr>
              <p:cNvPr id="85002" name="Oval 10"/>
              <p:cNvSpPr>
                <a:spLocks noChangeArrowheads="1"/>
              </p:cNvSpPr>
              <p:nvPr/>
            </p:nvSpPr>
            <p:spPr bwMode="auto">
              <a:xfrm>
                <a:off x="3888" y="1344"/>
                <a:ext cx="1056" cy="960"/>
              </a:xfrm>
              <a:prstGeom prst="ellipse">
                <a:avLst/>
              </a:prstGeom>
              <a:ln w="76200">
                <a:solidFill>
                  <a:srgbClr val="E0250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effectLst/>
                </a:endParaRPr>
              </a:p>
            </p:txBody>
          </p:sp>
          <p:sp useBgFill="1">
            <p:nvSpPr>
              <p:cNvPr id="85003" name="Rectangle 11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960" cy="1008"/>
              </a:xfrm>
              <a:prstGeom prst="rect">
                <a:avLst/>
              </a:prstGeom>
              <a:ln w="76200">
                <a:solidFill>
                  <a:srgbClr val="E0250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007" name="Line 15"/>
              <p:cNvSpPr>
                <a:spLocks noChangeShapeType="1"/>
              </p:cNvSpPr>
              <p:nvPr/>
            </p:nvSpPr>
            <p:spPr bwMode="auto">
              <a:xfrm flipH="1">
                <a:off x="3833" y="2205"/>
                <a:ext cx="310" cy="339"/>
              </a:xfrm>
              <a:prstGeom prst="line">
                <a:avLst/>
              </a:prstGeom>
              <a:noFill/>
              <a:ln w="76200">
                <a:solidFill>
                  <a:srgbClr val="E0250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8" name="Line 16"/>
              <p:cNvSpPr>
                <a:spLocks noChangeShapeType="1"/>
              </p:cNvSpPr>
              <p:nvPr/>
            </p:nvSpPr>
            <p:spPr bwMode="auto">
              <a:xfrm>
                <a:off x="4740" y="2205"/>
                <a:ext cx="492" cy="528"/>
              </a:xfrm>
              <a:prstGeom prst="line">
                <a:avLst/>
              </a:prstGeom>
              <a:noFill/>
              <a:ln w="76200">
                <a:solidFill>
                  <a:srgbClr val="E0250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10" name="WordArt 18"/>
              <p:cNvSpPr>
                <a:spLocks noChangeArrowheads="1" noChangeShapeType="1" noTextEdit="1"/>
              </p:cNvSpPr>
              <p:nvPr/>
            </p:nvSpPr>
            <p:spPr bwMode="auto">
              <a:xfrm>
                <a:off x="4128" y="1488"/>
                <a:ext cx="576" cy="72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Arial"/>
                    <a:cs typeface="Arial"/>
                  </a:rPr>
                  <a:t>7</a:t>
                </a:r>
              </a:p>
            </p:txBody>
          </p:sp>
        </p:grpSp>
        <p:sp>
          <p:nvSpPr>
            <p:cNvPr id="85012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4848" y="2688"/>
              <a:ext cx="720" cy="7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5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  <p:bldP spid="8500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m3</Template>
  <TotalTime>244</TotalTime>
  <Words>349</Words>
  <Application>Microsoft Office PowerPoint</Application>
  <PresentationFormat>Экран (4:3)</PresentationFormat>
  <Paragraphs>140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Скажите, сколько?</vt:lpstr>
      <vt:lpstr>Сравните числа:</vt:lpstr>
      <vt:lpstr>Как получить число,        </vt:lpstr>
      <vt:lpstr>Какое число называют при счете </vt:lpstr>
      <vt:lpstr>Назовите числа, которые стоят между  и</vt:lpstr>
      <vt:lpstr>Поставьте в примере пропущенное число: </vt:lpstr>
      <vt:lpstr>Поставьте в примере пропущенное число: </vt:lpstr>
      <vt:lpstr>Назовите предыдущее и последующее число: </vt:lpstr>
      <vt:lpstr>Угадайте знак и пропущенное число:</vt:lpstr>
      <vt:lpstr>Не решая примеров, скажите, где ответ больше или меньше? Почему?</vt:lpstr>
      <vt:lpstr>Презентация PowerPoint</vt:lpstr>
      <vt:lpstr>Скажите, что вы знаете о числе:</vt:lpstr>
      <vt:lpstr>Состав числа 7</vt:lpstr>
      <vt:lpstr>А теперь задача шутка, только на одну минутку!</vt:lpstr>
      <vt:lpstr>Презентация PowerPoint</vt:lpstr>
      <vt:lpstr>Самопроверка. (Записать только ответы)</vt:lpstr>
      <vt:lpstr>Игра  «Кто самый внимательный?»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Сергей</cp:lastModifiedBy>
  <cp:revision>30</cp:revision>
  <dcterms:created xsi:type="dcterms:W3CDTF">2008-11-08T02:52:34Z</dcterms:created>
  <dcterms:modified xsi:type="dcterms:W3CDTF">2014-11-02T11:55:12Z</dcterms:modified>
</cp:coreProperties>
</file>