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4442-E667-47B2-B564-7FEFBE7DA7F6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592A-F2CF-4068-891A-64ECC5537B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4442-E667-47B2-B564-7FEFBE7DA7F6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592A-F2CF-4068-891A-64ECC5537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4442-E667-47B2-B564-7FEFBE7DA7F6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592A-F2CF-4068-891A-64ECC5537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4442-E667-47B2-B564-7FEFBE7DA7F6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592A-F2CF-4068-891A-64ECC5537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4442-E667-47B2-B564-7FEFBE7DA7F6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2BC592A-F2CF-4068-891A-64ECC5537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4442-E667-47B2-B564-7FEFBE7DA7F6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592A-F2CF-4068-891A-64ECC5537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4442-E667-47B2-B564-7FEFBE7DA7F6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592A-F2CF-4068-891A-64ECC5537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4442-E667-47B2-B564-7FEFBE7DA7F6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592A-F2CF-4068-891A-64ECC5537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4442-E667-47B2-B564-7FEFBE7DA7F6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592A-F2CF-4068-891A-64ECC5537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4442-E667-47B2-B564-7FEFBE7DA7F6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592A-F2CF-4068-891A-64ECC5537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54442-E667-47B2-B564-7FEFBE7DA7F6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592A-F2CF-4068-891A-64ECC5537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EB54442-E667-47B2-B564-7FEFBE7DA7F6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2BC592A-F2CF-4068-891A-64ECC5537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285728"/>
            <a:ext cx="8229600" cy="2914672"/>
          </a:xfrm>
        </p:spPr>
        <p:txBody>
          <a:bodyPr>
            <a:noAutofit/>
          </a:bodyPr>
          <a:lstStyle/>
          <a:p>
            <a:r>
              <a:rPr lang="ru-RU" sz="3600" cap="none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  <a:t>ДУХОВНО-НРАВСТВЕННОЕ ВОСПИТАНИЕ </a:t>
            </a:r>
            <a:br>
              <a:rPr lang="ru-RU" sz="3600" cap="none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</a:br>
            <a:r>
              <a:rPr lang="ru-RU" sz="3600" cap="none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n-lt"/>
              </a:rPr>
              <a:t>КАК НЕОБХОДИМОЕ УСЛОВИЕ УСПЕШНОЙ СОЦИАЛИЗАЦИИ УЧАЩИХСЯ</a:t>
            </a:r>
            <a:endParaRPr lang="ru-RU" sz="3600" cap="none" dirty="0">
              <a:solidFill>
                <a:schemeClr val="bg1">
                  <a:lumMod val="85000"/>
                  <a:lumOff val="15000"/>
                </a:schemeClr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86116" y="3857628"/>
            <a:ext cx="5500726" cy="2286016"/>
          </a:xfrm>
        </p:spPr>
        <p:txBody>
          <a:bodyPr>
            <a:normAutofit/>
          </a:bodyPr>
          <a:lstStyle/>
          <a:p>
            <a:pPr algn="r"/>
            <a:r>
              <a:rPr lang="ru-RU" b="1" dirty="0" err="1" smtClean="0"/>
              <a:t>Кравченкова</a:t>
            </a:r>
            <a:r>
              <a:rPr lang="ru-RU" b="1" dirty="0" smtClean="0"/>
              <a:t> Ольга Николаевна</a:t>
            </a:r>
          </a:p>
          <a:p>
            <a:pPr algn="r"/>
            <a:r>
              <a:rPr lang="ru-RU" b="1" dirty="0" smtClean="0"/>
              <a:t>Педагог дополнительного образования</a:t>
            </a:r>
          </a:p>
          <a:p>
            <a:pPr algn="r"/>
            <a:r>
              <a:rPr lang="ru-RU" b="1" dirty="0" smtClean="0"/>
              <a:t>МБУДОД   ЦВР «Радуга»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660777"/>
            <a:ext cx="2214578" cy="27682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дети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80" y="2571744"/>
            <a:ext cx="3124286" cy="38005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девочка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100" y="4232677"/>
            <a:ext cx="2928958" cy="21967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 descr="ребенок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3504" y="428604"/>
            <a:ext cx="2639856" cy="164306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Научно-технический прогресс:</a:t>
            </a:r>
            <a:br>
              <a:rPr lang="ru-RU" dirty="0" smtClean="0"/>
            </a:br>
            <a:r>
              <a:rPr lang="ru-RU" dirty="0" smtClean="0"/>
              <a:t>регресс для личности?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1465260"/>
          </a:xfrm>
        </p:spPr>
        <p:txBody>
          <a:bodyPr>
            <a:normAutofit/>
          </a:bodyPr>
          <a:lstStyle/>
          <a:p>
            <a:r>
              <a:rPr lang="ru-RU" dirty="0" smtClean="0"/>
              <a:t>Прорыв в развитии науки и техники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816505" y="1535112"/>
            <a:ext cx="4041775" cy="1179508"/>
          </a:xfrm>
        </p:spPr>
        <p:txBody>
          <a:bodyPr/>
          <a:lstStyle/>
          <a:p>
            <a:r>
              <a:rPr lang="ru-RU" dirty="0" smtClean="0"/>
              <a:t>Деградация человека</a:t>
            </a:r>
            <a:endParaRPr lang="ru-RU" dirty="0"/>
          </a:p>
        </p:txBody>
      </p:sp>
      <p:pic>
        <p:nvPicPr>
          <p:cNvPr id="7" name="Содержимое 6" descr="прогресс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28596" y="3214686"/>
            <a:ext cx="3980989" cy="2898778"/>
          </a:xfrm>
        </p:spPr>
      </p:pic>
      <p:pic>
        <p:nvPicPr>
          <p:cNvPr id="8" name="Содержимое 7" descr="дегра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857752" y="3241675"/>
            <a:ext cx="3713159" cy="2901969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3050"/>
            <a:ext cx="8329642" cy="116205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Информационная атака</a:t>
            </a:r>
            <a:endParaRPr lang="ru-RU" sz="4800" dirty="0"/>
          </a:p>
        </p:txBody>
      </p:sp>
      <p:sp>
        <p:nvSpPr>
          <p:cNvPr id="9" name="Текст 8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114668" cy="460216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	</a:t>
            </a:r>
            <a:r>
              <a:rPr lang="ru-RU" sz="3200" b="1" dirty="0" smtClean="0"/>
              <a:t>Благодаря телевизору ребенок за один день может увидеть больше страданий, чем наши предки за всю свою жизнь.</a:t>
            </a:r>
            <a:endParaRPr lang="ru-RU" sz="3200" b="1" dirty="0"/>
          </a:p>
        </p:txBody>
      </p:sp>
      <p:pic>
        <p:nvPicPr>
          <p:cNvPr id="10" name="Содержимое 9" descr="телек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857620" y="1643050"/>
            <a:ext cx="4062961" cy="3047221"/>
          </a:xfrm>
        </p:spPr>
      </p:pic>
      <p:pic>
        <p:nvPicPr>
          <p:cNvPr id="11" name="Рисунок 10" descr="тел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68" y="4286256"/>
            <a:ext cx="2000264" cy="1746897"/>
          </a:xfrm>
          <a:prstGeom prst="rect">
            <a:avLst/>
          </a:prstGeom>
        </p:spPr>
      </p:pic>
      <p:pic>
        <p:nvPicPr>
          <p:cNvPr id="12" name="Рисунок 11" descr="телев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7914" y="4214818"/>
            <a:ext cx="2971804" cy="185737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71472" y="609600"/>
            <a:ext cx="8072494" cy="522288"/>
          </a:xfrm>
        </p:spPr>
        <p:txBody>
          <a:bodyPr>
            <a:noAutofit/>
          </a:bodyPr>
          <a:lstStyle/>
          <a:p>
            <a:r>
              <a:rPr lang="ru-RU" sz="4400" dirty="0" smtClean="0"/>
              <a:t>Разрушение семьи</a:t>
            </a:r>
            <a:endParaRPr lang="ru-RU" sz="4400" dirty="0"/>
          </a:p>
        </p:txBody>
      </p:sp>
      <p:pic>
        <p:nvPicPr>
          <p:cNvPr id="8" name="Рисунок 7" descr="неб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3846" r="3846"/>
          <a:stretch>
            <a:fillRect/>
          </a:stretch>
        </p:blipFill>
        <p:spPr>
          <a:xfrm>
            <a:off x="1500166" y="2000240"/>
            <a:ext cx="6143668" cy="4338654"/>
          </a:xfrm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642910" y="1166786"/>
            <a:ext cx="8215370" cy="1047767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Мама, ты где?</a:t>
            </a:r>
            <a:endParaRPr lang="ru-RU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8072494" cy="917598"/>
          </a:xfrm>
        </p:spPr>
        <p:txBody>
          <a:bodyPr>
            <a:noAutofit/>
          </a:bodyPr>
          <a:lstStyle/>
          <a:p>
            <a:r>
              <a:rPr lang="ru-RU" sz="3200" dirty="0" smtClean="0"/>
              <a:t>Телевизор, интернет, улица –  «воспитатели» нового поколения</a:t>
            </a:r>
            <a:endParaRPr lang="ru-RU" sz="3200" dirty="0"/>
          </a:p>
        </p:txBody>
      </p:sp>
      <p:pic>
        <p:nvPicPr>
          <p:cNvPr id="5" name="Рисунок 4" descr="телевизор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3817" r="13817"/>
          <a:stretch>
            <a:fillRect/>
          </a:stretch>
        </p:blipFill>
        <p:spPr>
          <a:xfrm>
            <a:off x="642910" y="2441554"/>
            <a:ext cx="3444430" cy="248764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2910" y="1428736"/>
            <a:ext cx="8072494" cy="904891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Из отношений «ребенок – родитель» уходит понятие «духовное общение»</a:t>
            </a:r>
            <a:endParaRPr lang="ru-RU" sz="2400" b="1" dirty="0"/>
          </a:p>
        </p:txBody>
      </p:sp>
      <p:pic>
        <p:nvPicPr>
          <p:cNvPr id="6" name="Рисунок 5" descr="неблаг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3357562"/>
            <a:ext cx="3705864" cy="250033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58204" cy="116205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Воспитание и духовность</a:t>
            </a:r>
            <a:endParaRPr lang="ru-RU" sz="4400" dirty="0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457200" y="3517919"/>
            <a:ext cx="4614866" cy="2554287"/>
          </a:xfrm>
        </p:spPr>
        <p:txBody>
          <a:bodyPr>
            <a:normAutofit lnSpcReduction="10000"/>
          </a:bodyPr>
          <a:lstStyle/>
          <a:p>
            <a:r>
              <a:rPr lang="ru-RU" sz="3200" b="1" i="1" dirty="0" smtClean="0"/>
              <a:t>Без духовной общности истинное воспитание </a:t>
            </a:r>
          </a:p>
          <a:p>
            <a:r>
              <a:rPr lang="ru-RU" sz="3200" b="1" i="1" dirty="0" smtClean="0"/>
              <a:t>не состоится.</a:t>
            </a:r>
          </a:p>
          <a:p>
            <a:endParaRPr lang="ru-RU" sz="2800" b="1" i="1" dirty="0" smtClean="0"/>
          </a:p>
          <a:p>
            <a:pPr algn="r"/>
            <a:r>
              <a:rPr lang="ru-RU" sz="2800" b="1" i="1" dirty="0" smtClean="0"/>
              <a:t>В.А. Сухомлинский</a:t>
            </a:r>
            <a:endParaRPr lang="ru-RU" sz="2800" b="1" i="1" dirty="0"/>
          </a:p>
        </p:txBody>
      </p:sp>
      <p:pic>
        <p:nvPicPr>
          <p:cNvPr id="10" name="Содержимое 9" descr="i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572132" y="2049857"/>
            <a:ext cx="2665439" cy="373659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86808" cy="917598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5" name="Рисунок 4" descr="неблагоп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8954" r="8954"/>
          <a:stretch>
            <a:fillRect/>
          </a:stretch>
        </p:blipFill>
        <p:spPr>
          <a:xfrm>
            <a:off x="900106" y="1007266"/>
            <a:ext cx="2957514" cy="213598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071934" y="928670"/>
            <a:ext cx="4357718" cy="2500329"/>
          </a:xfrm>
        </p:spPr>
        <p:txBody>
          <a:bodyPr>
            <a:normAutofit/>
          </a:bodyPr>
          <a:lstStyle/>
          <a:p>
            <a:pPr algn="r"/>
            <a:r>
              <a:rPr lang="ru-RU" sz="2800" b="1" dirty="0" smtClean="0"/>
              <a:t>Причины конфликтов</a:t>
            </a:r>
          </a:p>
          <a:p>
            <a:pPr algn="r"/>
            <a:r>
              <a:rPr lang="ru-RU" sz="2800" b="1" dirty="0" smtClean="0"/>
              <a:t> в семье – потеря  духовной общности</a:t>
            </a:r>
          </a:p>
          <a:p>
            <a:pPr algn="r"/>
            <a:r>
              <a:rPr lang="ru-RU" sz="2800" b="1" dirty="0" smtClean="0"/>
              <a:t> между  детьми  и  родителями.</a:t>
            </a:r>
            <a:endParaRPr lang="ru-RU" sz="2800" b="1" dirty="0"/>
          </a:p>
        </p:txBody>
      </p:sp>
      <p:pic>
        <p:nvPicPr>
          <p:cNvPr id="6" name="Содержимое 7" descr="конфликты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24" y="3714752"/>
            <a:ext cx="7384302" cy="2461434"/>
          </a:xfrm>
          <a:prstGeom prst="rect">
            <a:avLst/>
          </a:prstGeo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09600"/>
            <a:ext cx="8358246" cy="522288"/>
          </a:xfrm>
        </p:spPr>
        <p:txBody>
          <a:bodyPr>
            <a:noAutofit/>
          </a:bodyPr>
          <a:lstStyle/>
          <a:p>
            <a:r>
              <a:rPr lang="ru-RU" sz="3200" dirty="0" smtClean="0"/>
              <a:t>Духовно – нравственное воспитание – задача семьи</a:t>
            </a:r>
            <a:endParaRPr lang="ru-RU" sz="3200" dirty="0"/>
          </a:p>
        </p:txBody>
      </p:sp>
      <p:pic>
        <p:nvPicPr>
          <p:cNvPr id="5" name="Рисунок 4" descr="семья1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0028" b="20028"/>
          <a:stretch>
            <a:fillRect/>
          </a:stretch>
        </p:blipFill>
        <p:spPr>
          <a:xfrm>
            <a:off x="2000232" y="2214554"/>
            <a:ext cx="5486400" cy="4357717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1538" y="1166786"/>
            <a:ext cx="7429552" cy="762016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Мне не нужны крылья, чтобы летать,</a:t>
            </a:r>
          </a:p>
          <a:p>
            <a:r>
              <a:rPr lang="ru-RU" sz="2400" b="1" dirty="0" smtClean="0"/>
              <a:t>мне нужны люди, которые не дадут упасть.</a:t>
            </a:r>
            <a:endParaRPr lang="ru-RU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42910" y="142852"/>
            <a:ext cx="7929618" cy="1714512"/>
          </a:xfrm>
        </p:spPr>
        <p:txBody>
          <a:bodyPr>
            <a:normAutofit fontScale="90000"/>
          </a:bodyPr>
          <a:lstStyle/>
          <a:p>
            <a:pPr algn="r"/>
            <a:r>
              <a:rPr lang="ru-RU" sz="3200" b="1" dirty="0" smtClean="0"/>
              <a:t>«Дети – это народ, живущий в истине»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Словарь сути слов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762520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smtClean="0"/>
              <a:t>	«Кто такие дети? Дети – это изумительный народ со своими привычками, характером, традициями игры, общения и даже шалостями. Самое лучшее определение понятия «дети» я нашел в книге «Словарь сути слов»: «Дети – это народ, живущий в истине». Дети любят истину, точнее изначально не знают, что такое ложь». </a:t>
            </a:r>
          </a:p>
          <a:p>
            <a:pPr algn="just"/>
            <a:endParaRPr lang="ru-RU" sz="1800" b="1" dirty="0" smtClean="0"/>
          </a:p>
          <a:p>
            <a:pPr algn="just"/>
            <a:r>
              <a:rPr lang="ru-RU" sz="1800" b="1" dirty="0" smtClean="0"/>
              <a:t>              Ш.А. </a:t>
            </a:r>
            <a:r>
              <a:rPr lang="ru-RU" sz="1800" b="1" dirty="0" err="1" smtClean="0"/>
              <a:t>Амонашвили</a:t>
            </a:r>
            <a:endParaRPr lang="ru-RU" sz="1800" b="1" dirty="0"/>
          </a:p>
        </p:txBody>
      </p:sp>
      <p:pic>
        <p:nvPicPr>
          <p:cNvPr id="10" name="Содержимое 9" descr="i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071934" y="2723556"/>
            <a:ext cx="4468925" cy="327721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98</TotalTime>
  <Words>121</Words>
  <Application>Microsoft Office PowerPoint</Application>
  <PresentationFormat>Экран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ДУХОВНО-НРАВСТВЕННОЕ ВОСПИТАНИЕ  КАК НЕОБХОДИМОЕ УСЛОВИЕ УСПЕШНОЙ СОЦИАЛИЗАЦИИ УЧАЩИХСЯ</vt:lpstr>
      <vt:lpstr>Научно-технический прогресс: регресс для личности?</vt:lpstr>
      <vt:lpstr>Информационная атака</vt:lpstr>
      <vt:lpstr>Разрушение семьи</vt:lpstr>
      <vt:lpstr>Телевизор, интернет, улица –  «воспитатели» нового поколения</vt:lpstr>
      <vt:lpstr>Воспитание и духовность</vt:lpstr>
      <vt:lpstr> </vt:lpstr>
      <vt:lpstr>Духовно – нравственное воспитание – задача семьи</vt:lpstr>
      <vt:lpstr>«Дети – это народ, живущий в истине»   Словарь сути слов</vt:lpstr>
      <vt:lpstr>Слайд 10</vt:lpstr>
    </vt:vector>
  </TitlesOfParts>
  <Company>Garage_GT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ДУХОВНО-НРАВСТВЕННОЕ ВОСПИТАНИЕ  КАК НЕОБХОДИМОЕ УСЛОВИЕ УСПЕШНОЙ СОЦИАЛИЗАЦИИ УЧАЩИХСЯ</dc:title>
  <dc:creator>Smack</dc:creator>
  <cp:lastModifiedBy>Ultumatum</cp:lastModifiedBy>
  <cp:revision>18</cp:revision>
  <dcterms:created xsi:type="dcterms:W3CDTF">2002-08-27T20:17:15Z</dcterms:created>
  <dcterms:modified xsi:type="dcterms:W3CDTF">2012-11-13T06:04:59Z</dcterms:modified>
</cp:coreProperties>
</file>