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DEA2-C1CC-4455-86E6-82B1600F20B1}" type="datetimeFigureOut">
              <a:rPr lang="ru-RU" smtClean="0"/>
              <a:pPr/>
              <a:t>06.09.2002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D856-947B-40DC-9A93-14976A481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5752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АНАЛИТИЧЕСКАЯ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ДЕЯТЕЛЬНОСТЬ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ПЕДАГОГА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ДОПОЛНИТЕЛЬНОГО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ОБРАЗОВАНИЯ</a:t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КАК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НЕОБХОДИМОЕ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УСЛОВИЕ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ЭФФЕКТИВНОГО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ФОРМИРОВАНИЯ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ЕГО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ПРОФЕССИОНАЛЬНОЙ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КОМПЕТЕНТНОСТИ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48168"/>
            <a:ext cx="7129490" cy="196691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Кравченкова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Ольга Николаевна</a:t>
            </a:r>
            <a:endParaRPr 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педагог </a:t>
            </a:r>
          </a:p>
          <a:p>
            <a:pPr algn="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дополнительного образования</a:t>
            </a:r>
          </a:p>
          <a:p>
            <a:pPr algn="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МБУДОД ЦВР «Радуга»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Принципы педагогического анализа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357298"/>
            <a:ext cx="3829048" cy="476886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i="1" dirty="0" smtClean="0"/>
              <a:t>Ю.А. </a:t>
            </a:r>
            <a:r>
              <a:rPr lang="ru-RU" sz="2400" b="1" i="1" dirty="0" err="1" smtClean="0"/>
              <a:t>Конаржевский</a:t>
            </a:r>
            <a:r>
              <a:rPr lang="ru-RU" sz="2400" b="1" i="1" dirty="0" smtClean="0"/>
              <a:t> </a:t>
            </a:r>
            <a:r>
              <a:rPr lang="ru-RU" sz="2400" dirty="0" smtClean="0"/>
              <a:t>Педагогический анализ </a:t>
            </a:r>
            <a:r>
              <a:rPr lang="ru-RU" sz="2400" dirty="0" err="1" smtClean="0"/>
              <a:t>учебно</a:t>
            </a:r>
            <a:r>
              <a:rPr lang="ru-RU" sz="2400" dirty="0" smtClean="0"/>
              <a:t> – воспитательного процесса и управление школой.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400" dirty="0" smtClean="0"/>
              <a:t> </a:t>
            </a:r>
            <a:r>
              <a:rPr lang="ru-RU" dirty="0"/>
              <a:t>М.: Педагогика, 1986.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572001" y="1571612"/>
            <a:ext cx="4357717" cy="4714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0" i="1" dirty="0"/>
              <a:t>Принцип объективности</a:t>
            </a:r>
            <a:r>
              <a:rPr lang="ru-RU" b="0" dirty="0"/>
              <a:t>.</a:t>
            </a:r>
            <a:endParaRPr lang="ru-RU" b="0" i="1" dirty="0" smtClean="0"/>
          </a:p>
          <a:p>
            <a:pPr>
              <a:buFont typeface="Arial" pitchFamily="34" charset="0"/>
              <a:buChar char="•"/>
            </a:pPr>
            <a:r>
              <a:rPr lang="ru-RU" b="0" i="1" dirty="0" smtClean="0"/>
              <a:t>Принцип </a:t>
            </a:r>
            <a:r>
              <a:rPr lang="ru-RU" b="0" i="1" dirty="0"/>
              <a:t>взаимосвязи и взаимодействия</a:t>
            </a:r>
            <a:r>
              <a:rPr lang="ru-RU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/>
              <a:t>Принцип системного подхода</a:t>
            </a:r>
            <a:r>
              <a:rPr lang="ru-RU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/>
              <a:t>Принцип главного </a:t>
            </a:r>
            <a:r>
              <a:rPr lang="ru-RU" b="0" i="1" dirty="0" smtClean="0"/>
              <a:t>звена.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/>
              <a:t>Принцип комплексного </a:t>
            </a:r>
            <a:r>
              <a:rPr lang="ru-RU" b="0" i="1" dirty="0" smtClean="0"/>
              <a:t>подхода.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/>
              <a:t>Принцип целенаправленного </a:t>
            </a:r>
            <a:r>
              <a:rPr lang="ru-RU" b="0" i="1" dirty="0" smtClean="0"/>
              <a:t>планирования.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 smtClean="0"/>
              <a:t>Принцип </a:t>
            </a:r>
            <a:r>
              <a:rPr lang="ru-RU" b="0" i="1" dirty="0"/>
              <a:t>воспитательного </a:t>
            </a:r>
            <a:r>
              <a:rPr lang="ru-RU" b="0" i="1" dirty="0" smtClean="0"/>
              <a:t>воздействия.</a:t>
            </a:r>
          </a:p>
          <a:p>
            <a:pPr>
              <a:buFont typeface="Arial" pitchFamily="34" charset="0"/>
              <a:buChar char="•"/>
            </a:pPr>
            <a:r>
              <a:rPr lang="ru-RU" b="0" i="1" dirty="0"/>
              <a:t>Принцип </a:t>
            </a:r>
            <a:r>
              <a:rPr lang="ru-RU" b="0" i="1" dirty="0" smtClean="0"/>
              <a:t>массовости.</a:t>
            </a:r>
            <a:endParaRPr lang="ru-RU" b="0" dirty="0"/>
          </a:p>
        </p:txBody>
      </p:sp>
      <p:pic>
        <p:nvPicPr>
          <p:cNvPr id="8" name="Содержимое 7" descr="i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57224" y="4000504"/>
            <a:ext cx="3238522" cy="24288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Методы педагогического анализа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/>
              <a:t>Метод педагогического анализа</a:t>
            </a:r>
            <a:r>
              <a:rPr lang="ru-RU" sz="2800" b="1" dirty="0"/>
              <a:t> </a:t>
            </a:r>
            <a:r>
              <a:rPr lang="ru-RU" sz="2800" dirty="0"/>
              <a:t>представляет собой </a:t>
            </a:r>
            <a:r>
              <a:rPr lang="ru-RU" sz="2800" u="sng" dirty="0"/>
              <a:t>систему правил и операций</a:t>
            </a:r>
            <a:r>
              <a:rPr lang="ru-RU" sz="2800" dirty="0"/>
              <a:t>, необходимых для изучения педагогического процесса и управления им, а также на выявление причин, влияющих на его конечные </a:t>
            </a:r>
            <a:r>
              <a:rPr lang="ru-RU" sz="2800" dirty="0" smtClean="0"/>
              <a:t>результаты.</a:t>
            </a:r>
          </a:p>
          <a:p>
            <a:pPr>
              <a:buNone/>
            </a:pPr>
            <a:r>
              <a:rPr lang="ru-RU" sz="2800" b="1" dirty="0"/>
              <a:t>Анализ, синтез, сравнение, обобщение, дедукция, индукция, алгоритмизация </a:t>
            </a:r>
            <a:r>
              <a:rPr lang="ru-RU" sz="2800" dirty="0"/>
              <a:t>– основные мыслительные процессы, применяемые при педагогическом анализе.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Также </a:t>
            </a:r>
            <a:r>
              <a:rPr lang="ru-RU" sz="2800" dirty="0"/>
              <a:t>используются методы наблюдения, эксперимента, тестирования, беседы, изучение документации и др.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Условия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получения достоверных результатов: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Брать для изучения достаточное количество факторов (не менее 20%).</a:t>
            </a:r>
          </a:p>
          <a:p>
            <a:pPr lvl="0" algn="just"/>
            <a:r>
              <a:rPr lang="ru-RU" dirty="0"/>
              <a:t>Отбирать для анализа однородные объекты, ситуации и факты.</a:t>
            </a:r>
          </a:p>
          <a:p>
            <a:pPr lvl="0"/>
            <a:r>
              <a:rPr lang="ru-RU" dirty="0"/>
              <a:t>Изучение и анализ вести по существенным признакам.</a:t>
            </a:r>
          </a:p>
          <a:p>
            <a:pPr lvl="0"/>
            <a:r>
              <a:rPr lang="ru-RU" dirty="0"/>
              <a:t>Иметь критерии измерения необходимых показателей для анализа.</a:t>
            </a:r>
          </a:p>
          <a:p>
            <a:pPr lvl="0"/>
            <a:r>
              <a:rPr lang="ru-RU" dirty="0"/>
              <a:t>Иметь контрольный объект или модель для сравнения.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Подходы к проведению анализа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7398" y="1885952"/>
            <a:ext cx="5257808" cy="411481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600" u="sng" dirty="0" smtClean="0"/>
              <a:t>Поэлементный</a:t>
            </a:r>
          </a:p>
          <a:p>
            <a:r>
              <a:rPr lang="ru-RU" sz="3600" u="sng" dirty="0" smtClean="0"/>
              <a:t>Дидактический</a:t>
            </a:r>
          </a:p>
          <a:p>
            <a:r>
              <a:rPr lang="ru-RU" sz="3600" u="sng" dirty="0" smtClean="0"/>
              <a:t>Результативный</a:t>
            </a:r>
          </a:p>
          <a:p>
            <a:r>
              <a:rPr lang="ru-RU" sz="3600" u="sng" dirty="0" smtClean="0"/>
              <a:t>Психологический</a:t>
            </a:r>
          </a:p>
          <a:p>
            <a:r>
              <a:rPr lang="ru-RU" sz="3600" u="sng" dirty="0"/>
              <a:t>Структурно-системный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Самоанализ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педагога дополнительного образования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Отчет о проделанной работе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сделано?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из этого сделано хорошо?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Какие результаты получили?</a:t>
            </a:r>
          </a:p>
          <a:p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Анализ деятельности</a:t>
            </a:r>
          </a:p>
          <a:p>
            <a:pPr>
              <a:buNone/>
            </a:pPr>
            <a:r>
              <a:rPr lang="ru-RU" sz="3200" u="sng" dirty="0" smtClean="0"/>
              <a:t>Объяснение причин </a:t>
            </a:r>
            <a:r>
              <a:rPr lang="ru-RU" sz="3200" dirty="0" smtClean="0"/>
              <a:t>достижений и недостатков в профессиональной деятельности.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Проблемно – ориентированный анализ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Схема проблемно-ориентированного самоанализа результатов деятельности педагога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7" name="Рисунок 6" descr="jrqq3RqOn1PBo1G4-C7DC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2" y="2562812"/>
            <a:ext cx="8572528" cy="35808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Самоанализ достижений педагога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Содержимое 5" descr="YKSbrs9yQ0Wioxi0-BE93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302" y="2071679"/>
            <a:ext cx="8607416" cy="385765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6699">
              <a:alpha val="21176"/>
            </a:srgbClr>
          </a:solidFill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Самоанализ недостатков в работе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Содержимое 5" descr="QSywRCf9BM5Ha5Cr-E272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876" y="1928802"/>
            <a:ext cx="8729842" cy="392382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Форма самоанализа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840303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600" i="1" dirty="0" smtClean="0"/>
              <a:t>Я, Фамилия Имя Отчество, работаю в должности педагога дополнительного образования с _______ года.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Образование __________________.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Дополнительную образовательную программу «_______________» реализую с _________ года.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За последние три года в своей деятельности достигла следующих </a:t>
            </a:r>
            <a:r>
              <a:rPr lang="ru-RU" sz="1600" i="1" dirty="0" err="1" smtClean="0"/>
              <a:t>результатов:___________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Указанные результаты стали возможны благодаря следующим достижениям в образовательном </a:t>
            </a:r>
            <a:r>
              <a:rPr lang="ru-RU" sz="1600" i="1" dirty="0" err="1" smtClean="0"/>
              <a:t>процессе:____________________________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Для достижений в образовательном процессе мною были обеспечены следующие благоприятные </a:t>
            </a:r>
            <a:r>
              <a:rPr lang="ru-RU" sz="1600" i="1" dirty="0" err="1" smtClean="0"/>
              <a:t>условия:________________________________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Вместе с тем в своей деятельности наблюдаю следующие </a:t>
            </a:r>
            <a:r>
              <a:rPr lang="ru-RU" sz="1600" i="1" dirty="0" err="1" smtClean="0"/>
              <a:t>недостатки:___________________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Их </a:t>
            </a:r>
            <a:r>
              <a:rPr lang="ru-RU" sz="1600" i="1" dirty="0" err="1" smtClean="0"/>
              <a:t>прчиной</a:t>
            </a:r>
            <a:r>
              <a:rPr lang="ru-RU" sz="1600" i="1" dirty="0" smtClean="0"/>
              <a:t> считаю следующие недостатки в образовательном </a:t>
            </a:r>
            <a:r>
              <a:rPr lang="ru-RU" sz="1600" i="1" dirty="0" err="1" smtClean="0"/>
              <a:t>процессе:_________________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Причиной недостатков в образовательном процессе считаю следующие неблагоприятные условия: ____________________________________________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Оценивая перспективы своей деятельности как педагога дополнительного образования на ближайшие годы, ставлю перед собой следующие </a:t>
            </a:r>
            <a:r>
              <a:rPr lang="ru-RU" sz="1600" i="1" dirty="0" err="1" smtClean="0"/>
              <a:t>задачи:____________________________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Дата ____________________</a:t>
            </a:r>
            <a:endParaRPr lang="ru-RU" sz="1600" dirty="0" smtClean="0"/>
          </a:p>
          <a:p>
            <a:pPr>
              <a:buNone/>
            </a:pPr>
            <a:r>
              <a:rPr lang="ru-RU" sz="1600" i="1" dirty="0" err="1" smtClean="0"/>
              <a:t>Подпись__________________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Необходимость аналитической компетентности педагога дополнительного образования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Содержимое 3" descr="1Ax36V9VukYk98zr-w220-h16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1174"/>
            <a:ext cx="5786478" cy="520533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Проблема  педагогического анализа в трудах ученых - педагогов</a:t>
            </a: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" name="Содержимое 3" descr="конаржевски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4286256"/>
            <a:ext cx="1443046" cy="2029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4357694"/>
            <a:ext cx="2071697" cy="2071697"/>
          </a:xfrm>
          <a:prstGeom prst="rect">
            <a:avLst/>
          </a:prstGeom>
        </p:spPr>
      </p:pic>
      <p:pic>
        <p:nvPicPr>
          <p:cNvPr id="6" name="Рисунок 5" descr="i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286256"/>
            <a:ext cx="1290643" cy="2127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954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1643050"/>
            <a:ext cx="80010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954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Конаржевский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Ю.А. Педагогический анализ учебно-воспитательного процесса и управление школой. М.: Педагогика, 1986.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18954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Кухарев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Н.В. Педагог-мастер, педагог-исследователь. Гомель, 1992.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95475" algn="l"/>
              </a:tabLst>
            </a:pPr>
            <a:r>
              <a:rPr lang="ru-RU" dirty="0" err="1">
                <a:latin typeface="Arial" pitchFamily="34" charset="0"/>
                <a:cs typeface="Arial" pitchFamily="34" charset="0"/>
              </a:rPr>
              <a:t>Топоровский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В.П. Аналитическая компетентность педагога. М.; Планета.2011.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95475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Жилина А.И. Системный подход в современном научно-педагогическом исследовании. СПб.: ЛОИРО, 2006.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95475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Игнатьева Е.Ю. Менеджмент знаний в образовании. СПб.: ЛОИРО, 2007.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954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Понятие «эффективности»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b="1" dirty="0" smtClean="0"/>
              <a:t>Эффективность</a:t>
            </a:r>
            <a:r>
              <a:rPr lang="ru-RU" dirty="0" smtClean="0"/>
              <a:t> - (лат. </a:t>
            </a:r>
            <a:r>
              <a:rPr lang="en-US" dirty="0" err="1" smtClean="0"/>
              <a:t>efficientia</a:t>
            </a:r>
            <a:r>
              <a:rPr lang="ru-RU" dirty="0" smtClean="0"/>
              <a:t>) – достижение  результатов с минимально возможными издержками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или получение максимально возможного объема продукта из данного количества ресурсов.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86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Парето (принцип 20/80)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0540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20% усилий дают 80% результата, 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а остальные 80% усилий – лишь 20% результата.</a:t>
            </a:r>
            <a:endParaRPr lang="ru-RU" dirty="0"/>
          </a:p>
        </p:txBody>
      </p:sp>
      <p:pic>
        <p:nvPicPr>
          <p:cNvPr id="4" name="Рисунок 3" descr="R8L2551E26Sd4I4X-986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85860"/>
            <a:ext cx="7143800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35771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u="sng" dirty="0" smtClean="0"/>
              <a:t>Правильно выбрав минимум самых важных действий, можно быстро получить значительную часть от планируемого полного результата.</a:t>
            </a:r>
            <a:endParaRPr lang="ru-RU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Narrow" pitchFamily="34" charset="0"/>
              </a:rPr>
              <a:t>Ключевые компетентности педагога дополнительного образования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4" name="Содержимое 3" descr="JYAfcCq0YpNMxJGC-13FD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496"/>
            <a:ext cx="8501122" cy="25717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Аналитическая компетентность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4" name="Содержимое 3" descr="awyZJyB1vjMPl4AD-902B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3239"/>
            <a:ext cx="8901146" cy="370177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72074"/>
            <a:ext cx="3651255" cy="1143008"/>
          </a:xfrm>
        </p:spPr>
        <p:txBody>
          <a:bodyPr>
            <a:noAutofit/>
          </a:bodyPr>
          <a:lstStyle/>
          <a:p>
            <a:pPr algn="r"/>
            <a:r>
              <a:rPr lang="ru-RU" sz="3200" i="1" dirty="0" smtClean="0"/>
              <a:t>Сухомлинский В.А.</a:t>
            </a:r>
            <a:endParaRPr lang="ru-RU" sz="3200" i="1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3" y="477826"/>
            <a:ext cx="4000527" cy="560821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000529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«Сильным и опытным становится педагог, умеющий анализировать свой труд».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509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АНАЛИТИЧЕСКАЯ  ДЕЯТЕЛЬНОСТЬ ПЕДАГОГА  ДОПОЛНИТЕЛЬНОГО  ОБРАЗОВАНИЯ КАК  НЕОБХОДИМОЕ  УСЛОВИЕ ЭФФЕКТИВНОГО  ФОРМИРОВАНИЯ ЕГО  ПРОФЕССИОНАЛЬНОЙ  КОМПЕТЕНТНОСТИ</vt:lpstr>
      <vt:lpstr>Необходимость аналитической компетентности педагога дополнительного образования</vt:lpstr>
      <vt:lpstr>Проблема  педагогического анализа в трудах ученых - педагогов</vt:lpstr>
      <vt:lpstr>Понятие «эффективности»</vt:lpstr>
      <vt:lpstr>Принцип Парето (принцип 20/80)</vt:lpstr>
      <vt:lpstr>Правильно выбрав минимум самых важных действий, можно быстро получить значительную часть от планируемого полного результата.</vt:lpstr>
      <vt:lpstr>Ключевые компетентности педагога дополнительного образования</vt:lpstr>
      <vt:lpstr>Аналитическая компетентность</vt:lpstr>
      <vt:lpstr>Сухомлинский В.А.</vt:lpstr>
      <vt:lpstr>Принципы педагогического анализа</vt:lpstr>
      <vt:lpstr>Методы педагогического анализа</vt:lpstr>
      <vt:lpstr>Условия  получения достоверных результатов:</vt:lpstr>
      <vt:lpstr>Подходы к проведению анализа</vt:lpstr>
      <vt:lpstr>Самоанализ  педагога дополнительного образования</vt:lpstr>
      <vt:lpstr>Проблемно – ориентированный анализ</vt:lpstr>
      <vt:lpstr>Самоанализ достижений педагога</vt:lpstr>
      <vt:lpstr>Самоанализ недостатков в работе</vt:lpstr>
      <vt:lpstr>Форма самоанализа</vt:lpstr>
    </vt:vector>
  </TitlesOfParts>
  <Company>Garage_GT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ПЕДАГОГА ДОПОЛНИТЕЛЬНОГО ОБРАЗОВАНИЯ КАК НЕОБХОДИМОЕ УСЛОВИЕ ЭФФЕКТИВНОГО ФОРМИРОВАНИЯ ЕГО ПРОФЕССИОНАЛЬНОЙ КОМПЕТЕНТНОСТИ</dc:title>
  <dc:creator>Smack</dc:creator>
  <cp:lastModifiedBy>Smack</cp:lastModifiedBy>
  <cp:revision>34</cp:revision>
  <dcterms:created xsi:type="dcterms:W3CDTF">2002-08-30T02:33:55Z</dcterms:created>
  <dcterms:modified xsi:type="dcterms:W3CDTF">2002-09-06T02:35:24Z</dcterms:modified>
</cp:coreProperties>
</file>