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77" r:id="rId7"/>
    <p:sldId id="263" r:id="rId8"/>
    <p:sldId id="264" r:id="rId9"/>
    <p:sldId id="265" r:id="rId10"/>
    <p:sldId id="279" r:id="rId11"/>
    <p:sldId id="273" r:id="rId12"/>
    <p:sldId id="267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110401" y="2071688"/>
            <a:ext cx="402248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ВИЗИТНАЯ КАРТОЧКА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учительницы </a:t>
            </a:r>
            <a:r>
              <a:rPr lang="ru-RU" sz="20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начальных классов </a:t>
            </a:r>
            <a:endParaRPr lang="ru-RU" sz="2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Прозоровой</a:t>
            </a: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Галины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Николаевны</a:t>
            </a:r>
            <a:endParaRPr lang="ru-RU" sz="20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0828" y="4929188"/>
            <a:ext cx="6685085" cy="914400"/>
          </a:xfrm>
        </p:spPr>
        <p:txBody>
          <a:bodyPr/>
          <a:lstStyle/>
          <a:p>
            <a:pPr algn="l"/>
            <a:endParaRPr lang="ru-RU" sz="1600" b="1" u="sng" dirty="0" smtClean="0">
              <a:solidFill>
                <a:srgbClr val="663300"/>
              </a:solidFill>
              <a:latin typeface="Arial" pitchFamily="34" charset="0"/>
            </a:endParaRPr>
          </a:p>
          <a:p>
            <a:pPr algn="l"/>
            <a:endParaRPr lang="ru-RU" sz="1600" b="1" u="sng" dirty="0" smtClean="0">
              <a:solidFill>
                <a:srgbClr val="663300"/>
              </a:solidFill>
              <a:latin typeface="Arial" pitchFamily="34" charset="0"/>
            </a:endParaRPr>
          </a:p>
          <a:p>
            <a:pPr algn="l"/>
            <a:endParaRPr lang="ru-RU" sz="1600" b="1" u="sng" dirty="0" smtClean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5126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67600" y="5257800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06747" y="428604"/>
            <a:ext cx="71877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Муниципальное казенное общеобразовательное учреждение </a:t>
            </a:r>
            <a:r>
              <a:rPr lang="ru-RU" sz="1200" dirty="0">
                <a:ea typeface="Times New Roman" pitchFamily="18" charset="0"/>
              </a:rPr>
              <a:t> </a:t>
            </a:r>
            <a:r>
              <a:rPr lang="ru-RU" sz="1200" dirty="0" smtClean="0"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Шапкинская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 средняя общеобразовательная школа №11</a:t>
            </a:r>
            <a:r>
              <a:rPr lang="ru-RU" sz="1200" dirty="0">
                <a:ea typeface="Times New Roman" pitchFamily="18" charset="0"/>
              </a:rPr>
              <a:t> </a:t>
            </a:r>
            <a:r>
              <a:rPr lang="ru-RU" sz="1200" dirty="0" smtClean="0"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имени Героя Российской Федерации  Боровикова В. В.»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9" name="Picture 9" descr="D:\фото о школе\выпуск2011\DSCF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2373940" cy="3419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участия моих учеников в районных,  краевых конкурсах: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</a:t>
            </a:r>
          </a:p>
          <a:p>
            <a:pPr>
              <a:buFont typeface="Wingdings 2" pitchFamily="18" charset="2"/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461349"/>
          <a:ext cx="6858000" cy="308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429000"/>
                <a:gridCol w="1447800"/>
                <a:gridCol w="1371600"/>
              </a:tblGrid>
              <a:tr h="34648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4324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«Весь мир наполнен чудесами»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районный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64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«Новогодний сувенир»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районный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8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«Мой любимый дворик»</a:t>
                      </a: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краевой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8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«Созвездие кукол»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краевой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4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«С друзьями жить веселей!»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краевой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8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«Моя семья» (приемная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семья)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краевой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D:\фото о школе\3 клас\SL382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953000"/>
            <a:ext cx="1828800" cy="15843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530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D:\фото о школе\фото 1кл\фото елка\матем. ёлка\DSCF1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76800"/>
            <a:ext cx="1143000" cy="12954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648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229600" cy="1371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Белоногова Алена – участница                    Шишкин Алексей – победитель (1 место)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районной НПК начальных классов            районной олимпиады по математике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3048000"/>
            <a:ext cx="3620193" cy="30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_ЭМБЛ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1104880" cy="14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95600"/>
            <a:ext cx="2083594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0600" y="404813"/>
            <a:ext cx="771525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	Вот </a:t>
            </a:r>
            <a:r>
              <a:rPr lang="ru-RU" sz="16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такие добрые слова моих воспитанников являются для меня тем целительным источником, в котором я черпаю неиссякаемую жизненную энергию, способность и дальше нести свою любовь, знания и опыт, необходимый </a:t>
            </a:r>
            <a:r>
              <a:rPr lang="ru-RU" sz="1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детям…</a:t>
            </a:r>
            <a:endParaRPr lang="ru-RU" sz="16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36867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142976" y="357166"/>
            <a:ext cx="746762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Источник моего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вдохновения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(строки из статьи газеты  «Енисейская правда» №22,2011г.)</a:t>
            </a:r>
          </a:p>
          <a:p>
            <a:pPr algn="ctr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«…В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эти прекрасные майские дни мы дарим Вам, Галина Николаевна, нашу любовь, цветы и это стихотворение. Пусть оно радует Вас. Ведь оно посвящено именно Вам!                                     </a:t>
            </a:r>
          </a:p>
          <a:p>
            <a:r>
              <a:rPr lang="ru-RU" sz="1400" b="1" i="1" dirty="0">
                <a:latin typeface="Arial" pitchFamily="34" charset="0"/>
                <a:cs typeface="Arial" pitchFamily="34" charset="0"/>
              </a:rPr>
              <a:t>УЧИТЕЛЬ.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Учитель! Сколько в этом слове теплоты!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А сколько мудрости, заботы, доброты!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Для нас он полководец, проводник,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И это знает каждый ученик.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В начале жизни он нас за руку берет,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И бережно в мир знаний всех ведет.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Своих учеников не забывает,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За каждого из нас переживает.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Он помнит нас всех, всех по именам 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И даже дни рожденья наших мам.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Он любит нас, заботится о нас,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Уверенно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ведет из класса в класс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!...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00200" y="404813"/>
            <a:ext cx="7105651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Чему хочу научиться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Активно внедрять в педагогическую деятельность стандарты второго поколения.</a:t>
            </a: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Произвести отбор методов, средств, приемов, технологий, соответствующих новым ФГОС.  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Внедрить в практику  работы технологии, направленные на формирование компетентностей обучающихся.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Совершенствовать формы  работы с одаренными учащимися.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Осуществлять психолого-педагогическую поддержку слабоуспевающих учащихся.</a:t>
            </a:r>
          </a:p>
          <a:p>
            <a:pPr marL="342900" indent="-342900" algn="ctr" eaLnBrk="1" hangingPunct="1">
              <a:spcBef>
                <a:spcPct val="50000"/>
              </a:spcBef>
            </a:pPr>
            <a:endParaRPr lang="ru-RU" sz="2400" b="1" i="1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 algn="ctr" eaLnBrk="1" hangingPunct="1">
              <a:spcBef>
                <a:spcPct val="50000"/>
              </a:spcBef>
            </a:pPr>
            <a:endParaRPr lang="ru-RU" b="1" i="1" dirty="0">
              <a:solidFill>
                <a:srgbClr val="FF3300"/>
              </a:solidFill>
              <a:latin typeface="Arial" pitchFamily="34" charset="0"/>
            </a:endParaRPr>
          </a:p>
          <a:p>
            <a:pPr marL="342900" indent="-342900" algn="ctr" eaLnBrk="1" hangingPunct="1">
              <a:spcBef>
                <a:spcPct val="50000"/>
              </a:spcBef>
            </a:pPr>
            <a:endParaRPr lang="ru-RU" b="1" i="1" dirty="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9939" name="Picture 4" descr="baby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216" y="5157788"/>
            <a:ext cx="172768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so0205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0538" y="1066800"/>
            <a:ext cx="6400800" cy="23622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- </a:t>
            </a:r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</a:rPr>
              <a:t>любовь к ребёнку;</a:t>
            </a:r>
          </a:p>
          <a:p>
            <a:pPr algn="ctr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</a:rPr>
              <a:t>- профессионализм;</a:t>
            </a:r>
          </a:p>
          <a:p>
            <a:pPr algn="ctr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</a:rPr>
              <a:t>- успешность выпускников;</a:t>
            </a:r>
          </a:p>
          <a:p>
            <a:pPr algn="ctr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</a:rPr>
              <a:t>- взаимопонимание между учащимися и их родителями;</a:t>
            </a:r>
          </a:p>
          <a:p>
            <a:pPr algn="ctr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</a:rPr>
              <a:t>- признание коллег.</a:t>
            </a:r>
          </a:p>
        </p:txBody>
      </p:sp>
      <p:pic>
        <p:nvPicPr>
          <p:cNvPr id="40963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609600" y="3276600"/>
            <a:ext cx="830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Счастлив тот учитель,  который нашел путь к сердцу ребенка! </a:t>
            </a:r>
            <a:b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Счастлив тот ученик,  которому открыто сердце учителя</a:t>
            </a: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Чем могу поделиться:</a:t>
            </a:r>
          </a:p>
          <a:p>
            <a:pPr algn="ctr" eaLnBrk="1" hangingPunct="1"/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</a:rPr>
              <a:t> Интересными  разработками уроков с презентациями;</a:t>
            </a:r>
          </a:p>
          <a:p>
            <a:pPr algn="ctr" eaLnBrk="1" hangingPunct="1"/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</a:rPr>
              <a:t>Материалами по внеклассной работе;</a:t>
            </a:r>
          </a:p>
          <a:p>
            <a:pPr algn="ctr" eaLnBrk="1" hangingPunct="1"/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</a:rPr>
              <a:t> Дидактическими материалами;</a:t>
            </a:r>
          </a:p>
          <a:p>
            <a:pPr algn="ctr" eaLnBrk="1" hangingPunct="1"/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</a:rPr>
              <a:t>Способствовать обмену опытом в образовательном процессе.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1340827" y="428626"/>
            <a:ext cx="731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Слагаемые моего учительского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счастья: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599" y="533400"/>
            <a:ext cx="6833089" cy="563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Высшее педагогическое образование </a:t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Лесосибирский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государственный педагогический институт</a:t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по специальности </a:t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  «Педагогика и методика начального обучения</a:t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Квалификация – «Учитель начальных классов»</a:t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   Педагогический стаж -30 лет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4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1406769" y="838200"/>
            <a:ext cx="652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Я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- учитель начальных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классов.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6148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67600" y="5334000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8f6b5ccd7f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2209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5174" y="500063"/>
            <a:ext cx="757750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b="1" dirty="0" smtClean="0">
              <a:solidFill>
                <a:srgbClr val="6633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Мой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девиз: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Быть первым учителем не по счёту, а по уважению.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Моё жизненное кредо: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Мир  не изменить – меняйся сам!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75" name="Прямоугольник 10"/>
          <p:cNvSpPr>
            <a:spLocks noChangeArrowheads="1"/>
          </p:cNvSpPr>
          <p:nvPr/>
        </p:nvSpPr>
        <p:spPr bwMode="auto">
          <a:xfrm>
            <a:off x="1670539" y="3048000"/>
            <a:ext cx="65282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Главная моя задача – 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научить детей учиться, 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помочь раскрыться маленькой личности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фото о школе\В школе\IMG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648200"/>
            <a:ext cx="1371600" cy="1266812"/>
          </a:xfrm>
          <a:prstGeom prst="rect">
            <a:avLst/>
          </a:prstGeom>
          <a:noFill/>
        </p:spPr>
      </p:pic>
      <p:pic>
        <p:nvPicPr>
          <p:cNvPr id="7" name="Picture 2" descr="D:\фото о школе\фото 1кл\фото елка\мой питомец\мой питомец\DSCF1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48200"/>
            <a:ext cx="1853738" cy="1600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95800"/>
            <a:ext cx="2514600" cy="18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208943" y="785814"/>
            <a:ext cx="759655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 самообразования: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Развитие коммуникативных умений учащихся на уроке»</a:t>
            </a:r>
          </a:p>
          <a:p>
            <a:pPr algn="ctr"/>
            <a:endParaRPr lang="ru-RU" b="1" dirty="0">
              <a:solidFill>
                <a:srgbClr val="FF3300"/>
              </a:solidFill>
              <a:latin typeface="Arial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 </a:t>
            </a:r>
            <a:endParaRPr lang="ru-RU" sz="2000" b="1" dirty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Обобщила и представила  педагогический опыт на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районном уровне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по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темам: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учебной деятельности и работа учащихся с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алгоритмами 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КУЗах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«Работа над изложением по методике Ривина»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«Организация учебной деятельности в группах  на уроках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ОРКиСЭ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</a:endParaRPr>
          </a:p>
        </p:txBody>
      </p:sp>
      <p:pic>
        <p:nvPicPr>
          <p:cNvPr id="9219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879231" y="500063"/>
            <a:ext cx="7772400" cy="11430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 своей работе использую современные педагогические технологии: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66800" y="1905001"/>
            <a:ext cx="73914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endParaRPr kumimoji="1" lang="ru-RU" kern="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kumimoji="1" lang="ru-RU" b="1" i="1" kern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1. Сохранение </a:t>
            </a:r>
            <a:r>
              <a:rPr kumimoji="1" lang="ru-RU" b="1" i="1" kern="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здоровьесберегающей</a:t>
            </a:r>
            <a:r>
              <a:rPr kumimoji="1" lang="ru-RU" b="1" i="1" kern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среды.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kumimoji="1" lang="ru-RU" b="1" i="1" kern="0" dirty="0" smtClean="0">
                <a:solidFill>
                  <a:srgbClr val="663300"/>
                </a:solidFill>
                <a:latin typeface="Arial" pitchFamily="34" charset="0"/>
              </a:rPr>
              <a:t>2. Применение </a:t>
            </a:r>
            <a:r>
              <a:rPr kumimoji="1" lang="ru-RU" b="1" i="1" kern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личностно</a:t>
            </a:r>
            <a:r>
              <a:rPr kumimoji="1" lang="ru-RU" b="1" i="1" kern="0" dirty="0" smtClean="0">
                <a:solidFill>
                  <a:srgbClr val="663300"/>
                </a:solidFill>
                <a:latin typeface="Arial" pitchFamily="34" charset="0"/>
              </a:rPr>
              <a:t> - ориентированного подхода в обучении на коллективных учебных занятиях.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kumimoji="1" lang="ru-RU" b="1" i="1" kern="0" dirty="0" smtClean="0">
                <a:solidFill>
                  <a:srgbClr val="663300"/>
                </a:solidFill>
                <a:latin typeface="Arial" pitchFamily="34" charset="0"/>
              </a:rPr>
              <a:t>3. Вовлечение учащихся в проектно исследовательскую деятельность.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Tx/>
              <a:buChar char="-"/>
              <a:defRPr/>
            </a:pPr>
            <a:r>
              <a:rPr kumimoji="1" lang="ru-RU" b="1" i="1" kern="0" dirty="0" smtClean="0">
                <a:solidFill>
                  <a:srgbClr val="663300"/>
                </a:solidFill>
                <a:latin typeface="Arial" pitchFamily="34" charset="0"/>
              </a:rPr>
              <a:t>4. Использование информационно  коммуникативных технологий.</a:t>
            </a:r>
            <a:endParaRPr kumimoji="1" lang="ru-RU" b="1" i="1" kern="0" dirty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11272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67600" y="5510213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уроки 4 кл\фото4класс\новые фото\DSCF01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4953000"/>
            <a:ext cx="1274910" cy="13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:\фото о школе\посв.перв. белочка\DSCF1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1806803" cy="1538302"/>
          </a:xfrm>
          <a:prstGeom prst="rect">
            <a:avLst/>
          </a:prstGeom>
          <a:noFill/>
        </p:spPr>
      </p:pic>
      <p:pic>
        <p:nvPicPr>
          <p:cNvPr id="10" name="Picture 12" descr="D:\фото о школе\посв.перв. белочка\DSCF1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00600"/>
            <a:ext cx="2306538" cy="1643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Моя работа направлена на достижение следующих целей: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b="1" i="1" dirty="0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развитие личности</a:t>
            </a:r>
            <a:r>
              <a:rPr lang="ru-RU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школьника</a:t>
            </a:r>
            <a:r>
              <a:rPr lang="ru-RU" sz="1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его творческих способностей с учетом индивидуальных особенностей;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умений учебного сотрудничества; охрана и укрепление здоровья;</a:t>
            </a:r>
            <a:r>
              <a:rPr lang="ru-RU" sz="1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None/>
              <a:defRPr/>
            </a:pPr>
            <a:endParaRPr lang="ru-RU" sz="1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b="1" i="1" dirty="0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освоение знаний</a:t>
            </a:r>
            <a:r>
              <a:rPr lang="ru-RU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обеспечивающих успешное образование на данной и следующей  ступени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None/>
              <a:defRPr/>
            </a:pPr>
            <a:endParaRPr lang="ru-RU" sz="1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b="1" i="1" dirty="0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овладение </a:t>
            </a:r>
            <a:r>
              <a:rPr lang="ru-RU" sz="1800" b="1" i="1" dirty="0" err="1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общеучебными</a:t>
            </a:r>
            <a:r>
              <a:rPr lang="ru-RU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предметными умениями  и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навыками;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None/>
              <a:defRPr/>
            </a:pPr>
            <a:endParaRPr lang="ru-RU" sz="18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800" b="1" i="1" dirty="0">
                <a:solidFill>
                  <a:srgbClr val="3600FA"/>
                </a:solidFill>
                <a:latin typeface="Arial" pitchFamily="34" charset="0"/>
                <a:cs typeface="Arial" pitchFamily="34" charset="0"/>
              </a:rPr>
              <a:t>воспитание желания учиться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интереса к учению, стремления к самообразованию.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239000" y="5029200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Постоянно повышаю свой профессиональный уровень: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47800"/>
            <a:ext cx="7406640" cy="3962400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 2009г. -  Курсы ПК  «Формирование педагогической компетентности учителя по обучению детей с ВОЗ в специальных классах 8 вида общеобразовательных школ» - 72час.</a:t>
            </a:r>
          </a:p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2010г. – Курсы ПК «Актуальные вопросы преподавания </a:t>
            </a:r>
            <a:r>
              <a:rPr lang="ru-RU" sz="45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ОРКиСЭ</a:t>
            </a:r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общеобразовательных учреждениях» - 72час.</a:t>
            </a:r>
          </a:p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2011г. Курсы ПК  «Организация образовательного процесса в условиях вариативности  УМК начальной школы (УМК «Школа России»)» - 96час.</a:t>
            </a:r>
          </a:p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 2011г. Курсы ПК «Педагогика и методика начального образования. Введение новых образовательных стандартов» - 72час.</a:t>
            </a:r>
          </a:p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Знания, полученные на курсах, использую в своей педагогической практике.</a:t>
            </a:r>
          </a:p>
          <a:p>
            <a:endParaRPr lang="ru-RU" dirty="0"/>
          </a:p>
        </p:txBody>
      </p:sp>
      <p:pic>
        <p:nvPicPr>
          <p:cNvPr id="51202" name="Picture 2" descr="D:\фото о школе\нпк  отчет курсы\DCIM\108SSCAM\SL38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029200"/>
            <a:ext cx="1846398" cy="1628788"/>
          </a:xfrm>
          <a:prstGeom prst="rect">
            <a:avLst/>
          </a:prstGeom>
          <a:noFill/>
        </p:spPr>
      </p:pic>
      <p:pic>
        <p:nvPicPr>
          <p:cNvPr id="51203" name="Picture 3" descr="D:\фото о школе\3 класс\SL38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340" y="4648200"/>
            <a:ext cx="2110169" cy="17811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2999" y="1"/>
            <a:ext cx="769620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  - классный руководитель.</a:t>
            </a:r>
          </a:p>
          <a:p>
            <a:pPr algn="ctr"/>
            <a:endParaRPr lang="ru-R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Моя цель как классного руководителя - создать благоприятную атмосферу для успешного обучения и воспитания, чтобы ребята чувствовали себя комфортно, уверенно, чтобы они находили в классе поддержку и взаимопонимание, чтобы класс стал для них второй семьёй.   </a:t>
            </a:r>
          </a:p>
          <a:p>
            <a:pPr algn="just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1551827" cy="132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9997" y="3276600"/>
            <a:ext cx="1768868" cy="150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1545" y="4876800"/>
            <a:ext cx="2009053" cy="15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 descr="D:\фото о школе\8марта\S6301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7656" y="4876800"/>
            <a:ext cx="1846398" cy="1552596"/>
          </a:xfrm>
          <a:prstGeom prst="rect">
            <a:avLst/>
          </a:prstGeom>
          <a:noFill/>
        </p:spPr>
      </p:pic>
      <p:pic>
        <p:nvPicPr>
          <p:cNvPr id="9" name="Picture 9" descr="F:\DCIM\101_FUJI\DSCF17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581400"/>
            <a:ext cx="1669060" cy="19193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231" y="500064"/>
            <a:ext cx="7772400" cy="3785652"/>
          </a:xfr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  <a:t> </a:t>
            </a:r>
            <a:b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В воспитательной работе считаю главным: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понимание ребёнка 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признание ребёнка</a:t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>принятие ребёнка </a:t>
            </a: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  <a:t/>
            </a:r>
            <a:br>
              <a:rPr lang="ru-RU" sz="2400" b="1" i="1" dirty="0" smtClean="0">
                <a:solidFill>
                  <a:srgbClr val="663300"/>
                </a:solidFill>
                <a:latin typeface="Arial" pitchFamily="34" charset="0"/>
              </a:rPr>
            </a:br>
            <a:endParaRPr lang="ru-RU" sz="2400" b="1" dirty="0" smtClean="0">
              <a:solidFill>
                <a:srgbClr val="663300"/>
              </a:solidFill>
              <a:latin typeface="Arial" pitchFamily="34" charset="0"/>
            </a:endParaRPr>
          </a:p>
        </p:txBody>
      </p:sp>
      <p:pic>
        <p:nvPicPr>
          <p:cNvPr id="16391" name="Picture 5" descr="so020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40162" y="5510214"/>
            <a:ext cx="14038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фото о школе\3 клас\фото-ассор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33600"/>
            <a:ext cx="1450741" cy="166210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1771634" cy="15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 descr="D:\фото о школе\1 класс\IMG_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684" y="4724400"/>
            <a:ext cx="2164355" cy="16049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648200"/>
            <a:ext cx="19943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 descr="D:\фото о школе\посв.перв. белочка\DSCF1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8006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602</Words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                                                          Высшее педагогическое образование   Лесосибирский государственный педагогический институт  по специальности     «Педагогика и методика начального обучения  Квалификация – «Учитель начальных классов»       Педагогический стаж -30 лет      </vt:lpstr>
      <vt:lpstr>Слайд 3</vt:lpstr>
      <vt:lpstr>Слайд 4</vt:lpstr>
      <vt:lpstr>В своей работе использую современные педагогические технологии:</vt:lpstr>
      <vt:lpstr>Моя работа направлена на достижение следующих целей:</vt:lpstr>
      <vt:lpstr>Постоянно повышаю свой профессиональный уровень: </vt:lpstr>
      <vt:lpstr>Слайд 8</vt:lpstr>
      <vt:lpstr>  В воспитательной работе считаю главным:  понимание ребёнка   признание ребёнка  принятие ребёнка   </vt:lpstr>
      <vt:lpstr>Результаты участия моих учеников в районных,  краевых конкурсах:</vt:lpstr>
      <vt:lpstr>Белоногова Алена – участница                    Шишкин Алексей – победитель (1 место)  районной НПК начальных классов            районной олимпиады по математике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37</cp:revision>
  <dcterms:created xsi:type="dcterms:W3CDTF">2012-03-02T14:06:59Z</dcterms:created>
  <dcterms:modified xsi:type="dcterms:W3CDTF">2012-11-18T05:34:16Z</dcterms:modified>
</cp:coreProperties>
</file>