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8" r:id="rId14"/>
    <p:sldId id="268" r:id="rId15"/>
    <p:sldId id="269" r:id="rId16"/>
    <p:sldId id="270" r:id="rId17"/>
    <p:sldId id="277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56" autoAdjust="0"/>
  </p:normalViewPr>
  <p:slideViewPr>
    <p:cSldViewPr>
      <p:cViewPr varScale="1">
        <p:scale>
          <a:sx n="95" d="100"/>
          <a:sy n="95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1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BCA2F-D770-4D8D-B6CA-F12BFBA6D10C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6E18F-9B1E-49FF-B97C-9989ADE2AC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1420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6E18F-9B1E-49FF-B97C-9989ADE2AC9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7796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20C8054-7F46-4FEA-8789-C152C27D4F14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23D444F-27DB-4D57-B3BA-7445DF4127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C8054-7F46-4FEA-8789-C152C27D4F14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444F-27DB-4D57-B3BA-7445DF4127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C8054-7F46-4FEA-8789-C152C27D4F14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444F-27DB-4D57-B3BA-7445DF4127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20C8054-7F46-4FEA-8789-C152C27D4F14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444F-27DB-4D57-B3BA-7445DF4127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20C8054-7F46-4FEA-8789-C152C27D4F14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23D444F-27DB-4D57-B3BA-7445DF4127F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20C8054-7F46-4FEA-8789-C152C27D4F14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23D444F-27DB-4D57-B3BA-7445DF4127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20C8054-7F46-4FEA-8789-C152C27D4F14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23D444F-27DB-4D57-B3BA-7445DF4127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C8054-7F46-4FEA-8789-C152C27D4F14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D444F-27DB-4D57-B3BA-7445DF4127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20C8054-7F46-4FEA-8789-C152C27D4F14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23D444F-27DB-4D57-B3BA-7445DF4127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20C8054-7F46-4FEA-8789-C152C27D4F14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23D444F-27DB-4D57-B3BA-7445DF4127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20C8054-7F46-4FEA-8789-C152C27D4F14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23D444F-27DB-4D57-B3BA-7445DF4127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20C8054-7F46-4FEA-8789-C152C27D4F14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23D444F-27DB-4D57-B3BA-7445DF4127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/>
          <a:lstStyle/>
          <a:p>
            <a:r>
              <a:rPr lang="ru-RU" dirty="0" smtClean="0"/>
              <a:t>РОДИТЕЛЬСКОЕ СОБРАНИЕ на тему: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708920"/>
            <a:ext cx="6400800" cy="3816424"/>
          </a:xfrm>
        </p:spPr>
        <p:txBody>
          <a:bodyPr>
            <a:noAutofit/>
          </a:bodyPr>
          <a:lstStyle/>
          <a:p>
            <a:r>
              <a:rPr lang="ru-RU" sz="4800" dirty="0" smtClean="0"/>
              <a:t>«ФОРМЫ УЧАСТИЯ РОДИТЕЛЕЙ В РЕАЛИЗАЦИИ ИДЕЙ  ФГОС нового поколения»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40090124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87338" y="404664"/>
            <a:ext cx="4116387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defTabSz="1008063" eaLnBrk="0">
              <a:defRPr>
                <a:solidFill>
                  <a:schemeClr val="tx1"/>
                </a:solidFill>
                <a:latin typeface="Arial" charset="0"/>
              </a:defRPr>
            </a:lvl1pPr>
            <a:lvl2pPr defTabSz="1008063" eaLnBrk="0">
              <a:defRPr>
                <a:solidFill>
                  <a:schemeClr val="tx1"/>
                </a:solidFill>
                <a:latin typeface="Arial" charset="0"/>
              </a:defRPr>
            </a:lvl2pPr>
            <a:lvl3pPr defTabSz="1008063" eaLnBrk="0">
              <a:defRPr>
                <a:solidFill>
                  <a:schemeClr val="tx1"/>
                </a:solidFill>
                <a:latin typeface="Arial" charset="0"/>
              </a:defRPr>
            </a:lvl3pPr>
            <a:lvl4pPr defTabSz="1008063" eaLnBrk="0">
              <a:defRPr>
                <a:solidFill>
                  <a:schemeClr val="tx1"/>
                </a:solidFill>
                <a:latin typeface="Arial" charset="0"/>
              </a:defRPr>
            </a:lvl4pPr>
            <a:lvl5pPr defTabSz="1008063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3100" b="1" dirty="0"/>
              <a:t>     </a:t>
            </a:r>
            <a:r>
              <a:rPr lang="ru-RU" sz="3200" b="1" dirty="0"/>
              <a:t>Так учили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560888" y="399689"/>
            <a:ext cx="4535488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defTabSz="1008063" eaLnBrk="0">
              <a:defRPr>
                <a:solidFill>
                  <a:schemeClr val="tx1"/>
                </a:solidFill>
                <a:latin typeface="Arial" charset="0"/>
              </a:defRPr>
            </a:lvl1pPr>
            <a:lvl2pPr defTabSz="1008063" eaLnBrk="0">
              <a:defRPr>
                <a:solidFill>
                  <a:schemeClr val="tx1"/>
                </a:solidFill>
                <a:latin typeface="Arial" charset="0"/>
              </a:defRPr>
            </a:lvl2pPr>
            <a:lvl3pPr defTabSz="1008063" eaLnBrk="0">
              <a:defRPr>
                <a:solidFill>
                  <a:schemeClr val="tx1"/>
                </a:solidFill>
                <a:latin typeface="Arial" charset="0"/>
              </a:defRPr>
            </a:lvl3pPr>
            <a:lvl4pPr defTabSz="1008063" eaLnBrk="0">
              <a:defRPr>
                <a:solidFill>
                  <a:schemeClr val="tx1"/>
                </a:solidFill>
                <a:latin typeface="Arial" charset="0"/>
              </a:defRPr>
            </a:lvl4pPr>
            <a:lvl5pPr defTabSz="1008063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3200" b="1" dirty="0"/>
              <a:t>Так будут учить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4138" y="5186363"/>
            <a:ext cx="4116387" cy="1609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defTabSz="1008063" eaLnBrk="0">
              <a:defRPr>
                <a:solidFill>
                  <a:schemeClr val="tx1"/>
                </a:solidFill>
                <a:latin typeface="Arial" charset="0"/>
              </a:defRPr>
            </a:lvl1pPr>
            <a:lvl2pPr defTabSz="1008063" eaLnBrk="0">
              <a:defRPr>
                <a:solidFill>
                  <a:schemeClr val="tx1"/>
                </a:solidFill>
                <a:latin typeface="Arial" charset="0"/>
              </a:defRPr>
            </a:lvl2pPr>
            <a:lvl3pPr defTabSz="1008063" eaLnBrk="0">
              <a:defRPr>
                <a:solidFill>
                  <a:schemeClr val="tx1"/>
                </a:solidFill>
                <a:latin typeface="Arial" charset="0"/>
              </a:defRPr>
            </a:lvl3pPr>
            <a:lvl4pPr defTabSz="1008063" eaLnBrk="0">
              <a:defRPr>
                <a:solidFill>
                  <a:schemeClr val="tx1"/>
                </a:solidFill>
                <a:latin typeface="Arial" charset="0"/>
              </a:defRPr>
            </a:lvl4pPr>
            <a:lvl5pPr defTabSz="1008063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600" b="1" dirty="0" smtClean="0">
                <a:solidFill>
                  <a:srgbClr val="0000FF"/>
                </a:solidFill>
              </a:rPr>
              <a:t>           </a:t>
            </a:r>
            <a:r>
              <a:rPr lang="ru-RU" sz="2400" b="1" dirty="0" smtClean="0">
                <a:solidFill>
                  <a:srgbClr val="0000FF"/>
                </a:solidFill>
              </a:rPr>
              <a:t>Нельзя </a:t>
            </a:r>
            <a:r>
              <a:rPr lang="ru-RU" sz="2400" b="1" dirty="0">
                <a:solidFill>
                  <a:srgbClr val="0000FF"/>
                </a:solidFill>
              </a:rPr>
              <a:t>останавливать ребенка словами: «Мал еще, взрослые лучше знают!» 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924025" y="5110633"/>
            <a:ext cx="4116387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defTabSz="1008063" eaLnBrk="0">
              <a:defRPr>
                <a:solidFill>
                  <a:schemeClr val="tx1"/>
                </a:solidFill>
                <a:latin typeface="Arial" charset="0"/>
              </a:defRPr>
            </a:lvl1pPr>
            <a:lvl2pPr defTabSz="1008063" eaLnBrk="0">
              <a:defRPr>
                <a:solidFill>
                  <a:schemeClr val="tx1"/>
                </a:solidFill>
                <a:latin typeface="Arial" charset="0"/>
              </a:defRPr>
            </a:lvl2pPr>
            <a:lvl3pPr defTabSz="1008063" eaLnBrk="0">
              <a:defRPr>
                <a:solidFill>
                  <a:schemeClr val="tx1"/>
                </a:solidFill>
                <a:latin typeface="Arial" charset="0"/>
              </a:defRPr>
            </a:lvl3pPr>
            <a:lvl4pPr defTabSz="1008063" eaLnBrk="0">
              <a:defRPr>
                <a:solidFill>
                  <a:schemeClr val="tx1"/>
                </a:solidFill>
                <a:latin typeface="Arial" charset="0"/>
              </a:defRPr>
            </a:lvl4pPr>
            <a:lvl5pPr defTabSz="1008063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 b="1" dirty="0">
                <a:solidFill>
                  <a:srgbClr val="0000FF"/>
                </a:solidFill>
              </a:rPr>
              <a:t>Поддержите ребенка, если он высказывает и аргументирует свою точку зрения.</a:t>
            </a:r>
            <a:r>
              <a:rPr lang="ru-RU" sz="3100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88958" y="1124744"/>
            <a:ext cx="4200525" cy="265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defTabSz="1008063" eaLnBrk="0">
              <a:defRPr>
                <a:solidFill>
                  <a:schemeClr val="tx1"/>
                </a:solidFill>
                <a:latin typeface="Arial" charset="0"/>
              </a:defRPr>
            </a:lvl1pPr>
            <a:lvl2pPr defTabSz="1008063" eaLnBrk="0">
              <a:defRPr>
                <a:solidFill>
                  <a:schemeClr val="tx1"/>
                </a:solidFill>
                <a:latin typeface="Arial" charset="0"/>
              </a:defRPr>
            </a:lvl2pPr>
            <a:lvl3pPr defTabSz="1008063" eaLnBrk="0">
              <a:defRPr>
                <a:solidFill>
                  <a:schemeClr val="tx1"/>
                </a:solidFill>
                <a:latin typeface="Arial" charset="0"/>
              </a:defRPr>
            </a:lvl3pPr>
            <a:lvl4pPr defTabSz="1008063" eaLnBrk="0">
              <a:defRPr>
                <a:solidFill>
                  <a:schemeClr val="tx1"/>
                </a:solidFill>
                <a:latin typeface="Arial" charset="0"/>
              </a:defRPr>
            </a:lvl4pPr>
            <a:lvl5pPr defTabSz="1008063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 dirty="0"/>
              <a:t>В учебнике всегда есть один правильный ответ!</a:t>
            </a:r>
            <a:r>
              <a:rPr lang="ru-RU" sz="2000" b="1" dirty="0"/>
              <a:t> 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800" dirty="0"/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800" dirty="0"/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 dirty="0"/>
              <a:t>В учебнике излагается одна «правильная» точка зрения. 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389483" y="1124744"/>
            <a:ext cx="4594815" cy="3502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794" tIns="50397" rIns="100794" bIns="50397">
            <a:spAutoFit/>
          </a:bodyPr>
          <a:lstStyle>
            <a:lvl1pPr defTabSz="1008063" eaLnBrk="0">
              <a:defRPr>
                <a:solidFill>
                  <a:schemeClr val="tx1"/>
                </a:solidFill>
                <a:latin typeface="Arial" charset="0"/>
              </a:defRPr>
            </a:lvl1pPr>
            <a:lvl2pPr defTabSz="1008063" eaLnBrk="0">
              <a:defRPr>
                <a:solidFill>
                  <a:schemeClr val="tx1"/>
                </a:solidFill>
                <a:latin typeface="Arial" charset="0"/>
              </a:defRPr>
            </a:lvl2pPr>
            <a:lvl3pPr defTabSz="1008063" eaLnBrk="0">
              <a:defRPr>
                <a:solidFill>
                  <a:schemeClr val="tx1"/>
                </a:solidFill>
                <a:latin typeface="Arial" charset="0"/>
              </a:defRPr>
            </a:lvl3pPr>
            <a:lvl4pPr defTabSz="1008063" eaLnBrk="0">
              <a:defRPr>
                <a:solidFill>
                  <a:schemeClr val="tx1"/>
                </a:solidFill>
                <a:latin typeface="Arial" charset="0"/>
              </a:defRPr>
            </a:lvl4pPr>
            <a:lvl5pPr defTabSz="1008063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 dirty="0"/>
              <a:t>Часто в учебнике нет готового ответа, его надо создать самим, опираясь на текст. 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 dirty="0"/>
              <a:t>Почти на любой творческий вопрос может быть несколько правильных ответов.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971600" y="4564533"/>
            <a:ext cx="7561263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3200" b="1" dirty="0"/>
              <a:t>Роль родителей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127948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42517" y="4294187"/>
            <a:ext cx="4116387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defTabSz="1008063" eaLnBrk="0">
              <a:defRPr>
                <a:solidFill>
                  <a:schemeClr val="tx1"/>
                </a:solidFill>
                <a:latin typeface="Arial" charset="0"/>
              </a:defRPr>
            </a:lvl1pPr>
            <a:lvl2pPr defTabSz="1008063" eaLnBrk="0">
              <a:defRPr>
                <a:solidFill>
                  <a:schemeClr val="tx1"/>
                </a:solidFill>
                <a:latin typeface="Arial" charset="0"/>
              </a:defRPr>
            </a:lvl2pPr>
            <a:lvl3pPr defTabSz="1008063" eaLnBrk="0">
              <a:defRPr>
                <a:solidFill>
                  <a:schemeClr val="tx1"/>
                </a:solidFill>
                <a:latin typeface="Arial" charset="0"/>
              </a:defRPr>
            </a:lvl3pPr>
            <a:lvl4pPr defTabSz="1008063" eaLnBrk="0">
              <a:defRPr>
                <a:solidFill>
                  <a:schemeClr val="tx1"/>
                </a:solidFill>
                <a:latin typeface="Arial" charset="0"/>
              </a:defRPr>
            </a:lvl4pPr>
            <a:lvl5pPr defTabSz="1008063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 b="1" dirty="0">
                <a:solidFill>
                  <a:srgbClr val="0000FF"/>
                </a:solidFill>
              </a:rPr>
              <a:t>Не надо делать за ребенка домашнее задание и другие дела, которые он может сделать сам.</a:t>
            </a:r>
            <a:r>
              <a:rPr lang="ru-RU" sz="3100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733925" y="4437112"/>
            <a:ext cx="428466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defTabSz="1008063" eaLnBrk="0">
              <a:defRPr>
                <a:solidFill>
                  <a:schemeClr val="tx1"/>
                </a:solidFill>
                <a:latin typeface="Arial" charset="0"/>
              </a:defRPr>
            </a:lvl1pPr>
            <a:lvl2pPr defTabSz="1008063" eaLnBrk="0">
              <a:defRPr>
                <a:solidFill>
                  <a:schemeClr val="tx1"/>
                </a:solidFill>
                <a:latin typeface="Arial" charset="0"/>
              </a:defRPr>
            </a:lvl2pPr>
            <a:lvl3pPr defTabSz="1008063" eaLnBrk="0">
              <a:defRPr>
                <a:solidFill>
                  <a:schemeClr val="tx1"/>
                </a:solidFill>
                <a:latin typeface="Arial" charset="0"/>
              </a:defRPr>
            </a:lvl3pPr>
            <a:lvl4pPr defTabSz="1008063" eaLnBrk="0">
              <a:defRPr>
                <a:solidFill>
                  <a:schemeClr val="tx1"/>
                </a:solidFill>
                <a:latin typeface="Arial" charset="0"/>
              </a:defRPr>
            </a:lvl4pPr>
            <a:lvl5pPr defTabSz="1008063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 b="1" dirty="0">
                <a:solidFill>
                  <a:srgbClr val="0000FF"/>
                </a:solidFill>
              </a:rPr>
              <a:t>Поддержите стремление ребенка быть самостоятельным.</a:t>
            </a:r>
            <a:r>
              <a:rPr lang="ru-RU" sz="3100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64217" y="1039388"/>
            <a:ext cx="4608513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defTabSz="1008063" eaLnBrk="0">
              <a:defRPr>
                <a:solidFill>
                  <a:schemeClr val="tx1"/>
                </a:solidFill>
                <a:latin typeface="Arial" charset="0"/>
              </a:defRPr>
            </a:lvl1pPr>
            <a:lvl2pPr defTabSz="1008063" eaLnBrk="0">
              <a:defRPr>
                <a:solidFill>
                  <a:schemeClr val="tx1"/>
                </a:solidFill>
                <a:latin typeface="Arial" charset="0"/>
              </a:defRPr>
            </a:lvl2pPr>
            <a:lvl3pPr defTabSz="1008063" eaLnBrk="0">
              <a:defRPr>
                <a:solidFill>
                  <a:schemeClr val="tx1"/>
                </a:solidFill>
                <a:latin typeface="Arial" charset="0"/>
              </a:defRPr>
            </a:lvl3pPr>
            <a:lvl4pPr defTabSz="1008063" eaLnBrk="0">
              <a:defRPr>
                <a:solidFill>
                  <a:schemeClr val="tx1"/>
                </a:solidFill>
                <a:latin typeface="Arial" charset="0"/>
              </a:defRPr>
            </a:lvl4pPr>
            <a:lvl5pPr defTabSz="1008063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 dirty="0"/>
              <a:t>«Если не успел что-то сделать на уроке – дома с родителями разберешься».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608512" y="1014167"/>
            <a:ext cx="4535488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defTabSz="1008063" eaLnBrk="0">
              <a:defRPr>
                <a:solidFill>
                  <a:schemeClr val="tx1"/>
                </a:solidFill>
                <a:latin typeface="Arial" charset="0"/>
              </a:defRPr>
            </a:lvl1pPr>
            <a:lvl2pPr defTabSz="1008063" eaLnBrk="0">
              <a:defRPr>
                <a:solidFill>
                  <a:schemeClr val="tx1"/>
                </a:solidFill>
                <a:latin typeface="Arial" charset="0"/>
              </a:defRPr>
            </a:lvl2pPr>
            <a:lvl3pPr defTabSz="1008063" eaLnBrk="0">
              <a:defRPr>
                <a:solidFill>
                  <a:schemeClr val="tx1"/>
                </a:solidFill>
                <a:latin typeface="Arial" charset="0"/>
              </a:defRPr>
            </a:lvl3pPr>
            <a:lvl4pPr defTabSz="1008063" eaLnBrk="0">
              <a:defRPr>
                <a:solidFill>
                  <a:schemeClr val="tx1"/>
                </a:solidFill>
                <a:latin typeface="Arial" charset="0"/>
              </a:defRPr>
            </a:lvl4pPr>
            <a:lvl5pPr defTabSz="1008063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 dirty="0"/>
              <a:t>Домашнее задание – это способ развития самостоятельности.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92893" y="188640"/>
            <a:ext cx="4116387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defTabSz="1008063" eaLnBrk="0">
              <a:defRPr>
                <a:solidFill>
                  <a:schemeClr val="tx1"/>
                </a:solidFill>
                <a:latin typeface="Arial" charset="0"/>
              </a:defRPr>
            </a:lvl1pPr>
            <a:lvl2pPr defTabSz="1008063" eaLnBrk="0">
              <a:defRPr>
                <a:solidFill>
                  <a:schemeClr val="tx1"/>
                </a:solidFill>
                <a:latin typeface="Arial" charset="0"/>
              </a:defRPr>
            </a:lvl2pPr>
            <a:lvl3pPr defTabSz="1008063" eaLnBrk="0">
              <a:defRPr>
                <a:solidFill>
                  <a:schemeClr val="tx1"/>
                </a:solidFill>
                <a:latin typeface="Arial" charset="0"/>
              </a:defRPr>
            </a:lvl3pPr>
            <a:lvl4pPr defTabSz="1008063" eaLnBrk="0">
              <a:defRPr>
                <a:solidFill>
                  <a:schemeClr val="tx1"/>
                </a:solidFill>
                <a:latin typeface="Arial" charset="0"/>
              </a:defRPr>
            </a:lvl4pPr>
            <a:lvl5pPr defTabSz="1008063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3100" b="1" dirty="0"/>
              <a:t>     </a:t>
            </a:r>
            <a:r>
              <a:rPr lang="ru-RU" sz="3200" b="1" dirty="0"/>
              <a:t>Так учили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608512" y="188640"/>
            <a:ext cx="4535488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defTabSz="1008063" eaLnBrk="0">
              <a:defRPr>
                <a:solidFill>
                  <a:schemeClr val="tx1"/>
                </a:solidFill>
                <a:latin typeface="Arial" charset="0"/>
              </a:defRPr>
            </a:lvl1pPr>
            <a:lvl2pPr defTabSz="1008063" eaLnBrk="0">
              <a:defRPr>
                <a:solidFill>
                  <a:schemeClr val="tx1"/>
                </a:solidFill>
                <a:latin typeface="Arial" charset="0"/>
              </a:defRPr>
            </a:lvl2pPr>
            <a:lvl3pPr defTabSz="1008063" eaLnBrk="0">
              <a:defRPr>
                <a:solidFill>
                  <a:schemeClr val="tx1"/>
                </a:solidFill>
                <a:latin typeface="Arial" charset="0"/>
              </a:defRPr>
            </a:lvl3pPr>
            <a:lvl4pPr defTabSz="1008063" eaLnBrk="0">
              <a:defRPr>
                <a:solidFill>
                  <a:schemeClr val="tx1"/>
                </a:solidFill>
                <a:latin typeface="Arial" charset="0"/>
              </a:defRPr>
            </a:lvl4pPr>
            <a:lvl5pPr defTabSz="1008063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3200" b="1" dirty="0"/>
              <a:t>Так будут учить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693231" y="2852936"/>
            <a:ext cx="7561263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3200" b="1" dirty="0"/>
              <a:t>Роль родителей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428961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712968" cy="698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Одна из главных </a:t>
            </a:r>
            <a:r>
              <a:rPr lang="ru-RU" sz="2400" b="1" dirty="0" smtClean="0"/>
              <a:t>задач педагогов </a:t>
            </a:r>
            <a:r>
              <a:rPr lang="ru-RU" sz="2400" dirty="0" smtClean="0"/>
              <a:t>и образовательного учреждения — </a:t>
            </a:r>
            <a:r>
              <a:rPr lang="ru-RU" sz="2400" b="1" u="sng" dirty="0" smtClean="0"/>
              <a:t>это сотрудничество и расширение поля позитивного общения в семье, реализация планов по организации совместных дел родителей и</a:t>
            </a:r>
            <a:r>
              <a:rPr lang="ru-RU" sz="2400" i="1" u="sng" dirty="0" smtClean="0"/>
              <a:t> </a:t>
            </a:r>
            <a:r>
              <a:rPr lang="ru-RU" sz="2400" b="1" u="sng" dirty="0" smtClean="0"/>
              <a:t>детей.</a:t>
            </a:r>
            <a:r>
              <a:rPr lang="ru-RU" sz="2400" i="1" u="sng" dirty="0" smtClean="0"/>
              <a:t> </a:t>
            </a:r>
            <a:endParaRPr lang="en-US" sz="2400" i="1" u="sng" dirty="0" smtClean="0"/>
          </a:p>
          <a:p>
            <a:pPr algn="ctr"/>
            <a:r>
              <a:rPr lang="ru-RU" sz="2800" b="1" u="sng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Совместная деятельности педагогов и родителей</a:t>
            </a:r>
          </a:p>
          <a:p>
            <a:pPr algn="ctr"/>
            <a:endParaRPr lang="ru-RU" sz="2400" dirty="0" smtClean="0">
              <a:latin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Arial Unicode MS" pitchFamily="34" charset="-128"/>
              </a:rPr>
              <a:t>Поддержка физического здоровья учащихся.</a:t>
            </a: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endParaRPr lang="ru-RU" sz="2400" dirty="0" smtClean="0">
              <a:latin typeface="Arial Unicode MS" pitchFamily="34" charset="-128"/>
            </a:endParaRPr>
          </a:p>
          <a:p>
            <a:pPr marL="342900" indent="-342900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Arial Unicode MS" pitchFamily="34" charset="-128"/>
              </a:rPr>
              <a:t>Общение и формирование личностных ориентаций учащихся: интерес к жизни, интерес к человеку, интерес к  культуре,  способствующих пониманию общечеловеческих ценностей.</a:t>
            </a:r>
          </a:p>
          <a:p>
            <a:pPr algn="just">
              <a:lnSpc>
                <a:spcPct val="90000"/>
              </a:lnSpc>
              <a:spcBef>
                <a:spcPct val="0"/>
              </a:spcBef>
            </a:pPr>
            <a:endParaRPr lang="ru-RU" sz="2400" dirty="0" smtClean="0">
              <a:latin typeface="Arial Unicode MS" pitchFamily="34" charset="-128"/>
            </a:endParaRPr>
          </a:p>
          <a:p>
            <a:pPr marL="342900" indent="-342900" algn="just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Arial Unicode MS" pitchFamily="34" charset="-128"/>
              </a:rPr>
              <a:t>Познавательная сфера жизни учащихся (работа с учителями-предметниками) с учетом индивидуальных особенностей учащихся</a:t>
            </a:r>
            <a:r>
              <a:rPr lang="ru-RU" sz="2000" dirty="0" smtClean="0">
                <a:latin typeface="Arial Unicode MS" pitchFamily="34" charset="-128"/>
              </a:rPr>
              <a:t>. Защита </a:t>
            </a:r>
            <a:r>
              <a:rPr lang="ru-RU" sz="2400" dirty="0" smtClean="0">
                <a:latin typeface="Arial Unicode MS" pitchFamily="34" charset="-128"/>
              </a:rPr>
              <a:t>не ученика, а человека в нем.</a:t>
            </a:r>
            <a:r>
              <a:rPr lang="ru-RU" sz="2000" dirty="0" smtClean="0">
                <a:latin typeface="Arial Unicode MS" pitchFamily="34" charset="-128"/>
              </a:rPr>
              <a:t> </a:t>
            </a:r>
          </a:p>
          <a:p>
            <a:pPr>
              <a:lnSpc>
                <a:spcPct val="90000"/>
              </a:lnSpc>
            </a:pPr>
            <a:endParaRPr lang="ru-RU" sz="2000" dirty="0" smtClean="0">
              <a:latin typeface="Arial Unicode MS" pitchFamily="34" charset="-128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4376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92696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Каковы особенности организации внеурочной деятельности в образовательном учреждении?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700808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Стандарт предполагает организацию в образовательном учреждении как урочной, так и внеурочной деятельности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274838"/>
            <a:ext cx="75608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Время, отведенное на внеурочную деятельность, не входит в предельно допустимую нагрузку обучающихся. Чередование урочной и внеурочной деятельности определяется образовательным учреждением и </a:t>
            </a:r>
            <a:r>
              <a:rPr lang="ru-RU" b="1" i="1" dirty="0"/>
              <a:t>согласуется</a:t>
            </a:r>
            <a:r>
              <a:rPr lang="ru-RU" dirty="0"/>
              <a:t> с родителями обучающихся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/>
              <a:t>Внеурочная деятельность организуется по направлениям развития личности (спортивно-оздоровительное, духовно-нравственное, социальное, </a:t>
            </a:r>
            <a:r>
              <a:rPr lang="ru-RU" dirty="0" err="1"/>
              <a:t>общеинтеллектуальное</a:t>
            </a:r>
            <a:r>
              <a:rPr lang="ru-RU" dirty="0"/>
              <a:t>, общекультурное). Выбор направлений и форм занятий будет формироваться с учетом пожеланий обучающихся и их родителей (законных представителей).</a:t>
            </a:r>
          </a:p>
        </p:txBody>
      </p:sp>
    </p:spTree>
    <p:extLst>
      <p:ext uri="{BB962C8B-B14F-4D97-AF65-F5344CB8AC3E}">
        <p14:creationId xmlns:p14="http://schemas.microsoft.com/office/powerpoint/2010/main" xmlns="" val="19326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82013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Сегодня родители - полноправные участники школьной жизни. Они могут воздействовать на организацию образовательного процесса своего ребёнка. А образовательное учреждение, в свою очередь, обязано обеспечить ознакомление родителей с их правами и обязанностями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ru-RU" sz="2400" dirty="0"/>
              <a:t>Родители получают возможность непосредственно влиять на образовательный процесс и быть  более активным  в управление школой. </a:t>
            </a:r>
          </a:p>
          <a:p>
            <a:endParaRPr lang="ru-RU" sz="2400" dirty="0" smtClean="0"/>
          </a:p>
          <a:p>
            <a:r>
              <a:rPr lang="ru-RU" sz="2400" dirty="0" smtClean="0"/>
              <a:t>                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9792" y="4221088"/>
            <a:ext cx="4464496" cy="281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7747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424936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Участники образовательного процесса должны понимать, что только при </a:t>
            </a:r>
            <a:r>
              <a:rPr lang="ru-RU" sz="2400" b="1" u="sng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удовлетворении «</a:t>
            </a:r>
            <a:r>
              <a:rPr lang="ru-RU" sz="2400" b="1" u="sng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потребностных</a:t>
            </a:r>
            <a:r>
              <a:rPr lang="ru-RU" sz="2400" b="1" u="sng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» запросов</a:t>
            </a:r>
            <a:r>
              <a:rPr lang="ru-RU" sz="24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dirty="0"/>
              <a:t>всех заинтересованных сторон, можно добиться желаемых результатов в воспитании и обучении детей. Только </a:t>
            </a:r>
            <a:r>
              <a:rPr lang="ru-RU" sz="2400" b="1" u="sng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обеспечивая максимум возможностей договариваться</a:t>
            </a:r>
            <a:r>
              <a:rPr lang="ru-RU" sz="2400" dirty="0"/>
              <a:t>, можно добиться качественного образования школьников. В этом должны быть заинтересованы и педагоги, и родители.</a:t>
            </a:r>
            <a:endParaRPr lang="en-US" sz="2400" dirty="0"/>
          </a:p>
          <a:p>
            <a:r>
              <a:rPr lang="ru-RU" sz="2400" dirty="0" smtClean="0"/>
              <a:t>Таким </a:t>
            </a:r>
            <a:r>
              <a:rPr lang="ru-RU" sz="2400" dirty="0"/>
              <a:t>образом, сегодня     начальное образование призвано решать свою </a:t>
            </a:r>
            <a:r>
              <a:rPr lang="ru-RU" sz="2400" i="1" dirty="0"/>
              <a:t>главную задачу: </a:t>
            </a:r>
            <a:r>
              <a:rPr lang="ru-RU" sz="2400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закладывать основу формирования учебной деятельности ребёнка</a:t>
            </a:r>
            <a:r>
              <a:rPr lang="ru-RU" sz="2400" b="1" dirty="0">
                <a:solidFill>
                  <a:schemeClr val="accent1"/>
                </a:solidFill>
              </a:rPr>
              <a:t> </a:t>
            </a:r>
            <a:r>
              <a:rPr lang="ru-RU" sz="2400" dirty="0"/>
              <a:t>— систему учебных и познавательных мотивов, умения принимать, сохранять, реализовывать учебные цели, планировать, контролировать и оценивать учебные действия и их результат.</a:t>
            </a:r>
          </a:p>
          <a:p>
            <a:r>
              <a:rPr lang="en-US" sz="2400" dirty="0" smtClean="0"/>
              <a:t> 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8552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912" y="116632"/>
            <a:ext cx="8883584" cy="6741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862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0150" y="847725"/>
            <a:ext cx="6743700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075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2422" y="381977"/>
            <a:ext cx="65527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Meiryo" pitchFamily="34" charset="-128"/>
                <a:ea typeface="Meiryo" pitchFamily="34" charset="-128"/>
                <a:cs typeface="Meiryo" pitchFamily="34" charset="-128"/>
              </a:rPr>
              <a:t>Берегите своих детей,</a:t>
            </a:r>
          </a:p>
          <a:p>
            <a:pPr algn="ctr"/>
            <a:endParaRPr lang="ru-RU" sz="2400" dirty="0">
              <a:latin typeface="Meiryo" pitchFamily="34" charset="-128"/>
              <a:ea typeface="Meiryo" pitchFamily="34" charset="-128"/>
              <a:cs typeface="Meiryo" pitchFamily="34" charset="-128"/>
            </a:endParaRPr>
          </a:p>
          <a:p>
            <a:pPr algn="ctr"/>
            <a:r>
              <a:rPr lang="ru-RU" sz="2400" dirty="0">
                <a:latin typeface="Meiryo" pitchFamily="34" charset="-128"/>
                <a:ea typeface="Meiryo" pitchFamily="34" charset="-128"/>
                <a:cs typeface="Meiryo" pitchFamily="34" charset="-128"/>
              </a:rPr>
              <a:t>Их за шалости не ругайте.</a:t>
            </a:r>
          </a:p>
          <a:p>
            <a:pPr algn="ctr"/>
            <a:endParaRPr lang="ru-RU" sz="2400" dirty="0">
              <a:latin typeface="Meiryo" pitchFamily="34" charset="-128"/>
              <a:ea typeface="Meiryo" pitchFamily="34" charset="-128"/>
              <a:cs typeface="Meiryo" pitchFamily="34" charset="-128"/>
            </a:endParaRPr>
          </a:p>
          <a:p>
            <a:pPr algn="ctr"/>
            <a:r>
              <a:rPr lang="ru-RU" sz="2400" dirty="0">
                <a:latin typeface="Meiryo" pitchFamily="34" charset="-128"/>
                <a:ea typeface="Meiryo" pitchFamily="34" charset="-128"/>
                <a:cs typeface="Meiryo" pitchFamily="34" charset="-128"/>
              </a:rPr>
              <a:t>Зло своих неудачных дней</a:t>
            </a:r>
          </a:p>
          <a:p>
            <a:pPr algn="ctr"/>
            <a:endParaRPr lang="ru-RU" sz="2400" dirty="0">
              <a:latin typeface="Meiryo" pitchFamily="34" charset="-128"/>
              <a:ea typeface="Meiryo" pitchFamily="34" charset="-128"/>
              <a:cs typeface="Meiryo" pitchFamily="34" charset="-128"/>
            </a:endParaRPr>
          </a:p>
          <a:p>
            <a:pPr algn="ctr"/>
            <a:r>
              <a:rPr lang="ru-RU" sz="2400" dirty="0">
                <a:latin typeface="Meiryo" pitchFamily="34" charset="-128"/>
                <a:ea typeface="Meiryo" pitchFamily="34" charset="-128"/>
                <a:cs typeface="Meiryo" pitchFamily="34" charset="-128"/>
              </a:rPr>
              <a:t>Никогда на них не срывайте.</a:t>
            </a:r>
          </a:p>
          <a:p>
            <a:pPr algn="ctr"/>
            <a:endParaRPr lang="ru-RU" sz="2400" dirty="0">
              <a:latin typeface="Meiryo" pitchFamily="34" charset="-128"/>
              <a:ea typeface="Meiryo" pitchFamily="34" charset="-128"/>
              <a:cs typeface="Meiryo" pitchFamily="34" charset="-128"/>
            </a:endParaRPr>
          </a:p>
          <a:p>
            <a:pPr algn="ctr"/>
            <a:r>
              <a:rPr lang="ru-RU" sz="2400" dirty="0">
                <a:latin typeface="Meiryo" pitchFamily="34" charset="-128"/>
                <a:ea typeface="Meiryo" pitchFamily="34" charset="-128"/>
                <a:cs typeface="Meiryo" pitchFamily="34" charset="-128"/>
              </a:rPr>
              <a:t>Не сердитесь на них всерьез,</a:t>
            </a:r>
          </a:p>
          <a:p>
            <a:pPr algn="ctr"/>
            <a:endParaRPr lang="ru-RU" sz="2400" dirty="0">
              <a:latin typeface="Meiryo" pitchFamily="34" charset="-128"/>
              <a:ea typeface="Meiryo" pitchFamily="34" charset="-128"/>
              <a:cs typeface="Meiryo" pitchFamily="34" charset="-128"/>
            </a:endParaRPr>
          </a:p>
          <a:p>
            <a:pPr algn="ctr"/>
            <a:r>
              <a:rPr lang="ru-RU" sz="2400" dirty="0">
                <a:latin typeface="Meiryo" pitchFamily="34" charset="-128"/>
                <a:ea typeface="Meiryo" pitchFamily="34" charset="-128"/>
                <a:cs typeface="Meiryo" pitchFamily="34" charset="-128"/>
              </a:rPr>
              <a:t>Даже если они провинились,</a:t>
            </a:r>
          </a:p>
          <a:p>
            <a:pPr algn="ctr"/>
            <a:endParaRPr lang="ru-RU" sz="2400" dirty="0">
              <a:latin typeface="Meiryo" pitchFamily="34" charset="-128"/>
              <a:ea typeface="Meiryo" pitchFamily="34" charset="-128"/>
              <a:cs typeface="Meiryo" pitchFamily="34" charset="-128"/>
            </a:endParaRPr>
          </a:p>
          <a:p>
            <a:pPr algn="ctr"/>
            <a:r>
              <a:rPr lang="ru-RU" sz="2400" dirty="0">
                <a:latin typeface="Meiryo" pitchFamily="34" charset="-128"/>
                <a:ea typeface="Meiryo" pitchFamily="34" charset="-128"/>
                <a:cs typeface="Meiryo" pitchFamily="34" charset="-128"/>
              </a:rPr>
              <a:t>Ничего нет дороже слез,</a:t>
            </a:r>
          </a:p>
          <a:p>
            <a:pPr algn="ctr"/>
            <a:endParaRPr lang="ru-RU" sz="2400" dirty="0">
              <a:latin typeface="Meiryo" pitchFamily="34" charset="-128"/>
              <a:ea typeface="Meiryo" pitchFamily="34" charset="-128"/>
              <a:cs typeface="Meiryo" pitchFamily="34" charset="-128"/>
            </a:endParaRPr>
          </a:p>
          <a:p>
            <a:pPr algn="ctr"/>
            <a:r>
              <a:rPr lang="ru-RU" sz="2400" dirty="0">
                <a:latin typeface="Meiryo" pitchFamily="34" charset="-128"/>
                <a:ea typeface="Meiryo" pitchFamily="34" charset="-128"/>
                <a:cs typeface="Meiryo" pitchFamily="34" charset="-128"/>
              </a:rPr>
              <a:t>Что с ресничек родных скатились.</a:t>
            </a:r>
          </a:p>
          <a:p>
            <a:pPr algn="ctr"/>
            <a:endParaRPr lang="ru-RU" sz="2400" dirty="0">
              <a:latin typeface="Meiryo" pitchFamily="34" charset="-128"/>
              <a:ea typeface="Meiryo" pitchFamily="34" charset="-128"/>
              <a:cs typeface="Meiryo" pitchFamily="34" charset="-128"/>
            </a:endParaRPr>
          </a:p>
        </p:txBody>
      </p:sp>
      <p:pic>
        <p:nvPicPr>
          <p:cNvPr id="4100" name="Picture 4" descr="C:\Documents and Settings\komar\Local Settings\Temporary Internet Files\Content.IE5\LBF3VL1Y\MC9001230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3729" y="692696"/>
            <a:ext cx="5370271" cy="6067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3452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57142"/>
            <a:ext cx="597666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Если валит усталость с ног</a:t>
            </a:r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Совладать с нею нету мочи,</a:t>
            </a:r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Ну, а к Вам подойдет сынок</a:t>
            </a:r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Или руки протянет дочка.</a:t>
            </a:r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Обнимите покрепче их,</a:t>
            </a:r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Детской ласкою дорожите</a:t>
            </a:r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Это </a:t>
            </a:r>
            <a:r>
              <a:rPr lang="ru-RU" sz="2800" dirty="0" smtClean="0"/>
              <a:t>счастье? </a:t>
            </a:r>
            <a:r>
              <a:rPr lang="ru-RU" sz="2800" dirty="0"/>
              <a:t>короткий миг,</a:t>
            </a:r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Быть счастливыми поспешите.</a:t>
            </a:r>
          </a:p>
        </p:txBody>
      </p:sp>
      <p:pic>
        <p:nvPicPr>
          <p:cNvPr id="3074" name="Picture 2" descr="C:\Documents and Settings\komar\Local Settings\Temporary Internet Files\Content.IE5\2BSCHSNO\MC9001230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16632"/>
            <a:ext cx="3963924" cy="5243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1711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079432" cy="3883696"/>
          </a:xfrm>
        </p:spPr>
        <p:txBody>
          <a:bodyPr>
            <a:normAutofit/>
          </a:bodyPr>
          <a:lstStyle/>
          <a:p>
            <a:pPr marL="512064" indent="-457200">
              <a:buAutoNum type="arabicPeriod"/>
            </a:pPr>
            <a:r>
              <a:rPr lang="ru-RU" dirty="0" smtClean="0"/>
              <a:t>По каким причинам и для чего был принят  Стандарт.</a:t>
            </a:r>
          </a:p>
          <a:p>
            <a:pPr marL="512064" indent="-457200">
              <a:buAutoNum type="arabicPeriod"/>
            </a:pPr>
            <a:r>
              <a:rPr lang="ru-RU" dirty="0" smtClean="0"/>
              <a:t>Что </a:t>
            </a:r>
            <a:r>
              <a:rPr lang="ru-RU" dirty="0"/>
              <a:t>т</a:t>
            </a:r>
            <a:r>
              <a:rPr lang="ru-RU" dirty="0" smtClean="0"/>
              <a:t>акое ФГОС.</a:t>
            </a:r>
          </a:p>
          <a:p>
            <a:pPr marL="512064" indent="-457200">
              <a:buAutoNum type="arabicPeriod"/>
            </a:pPr>
            <a:r>
              <a:rPr lang="ru-RU" dirty="0" smtClean="0"/>
              <a:t>С помощью чего Стандарт будет реализовываться.</a:t>
            </a:r>
          </a:p>
          <a:p>
            <a:pPr marL="512064" indent="-457200">
              <a:buAutoNum type="arabicPeriod"/>
            </a:pPr>
            <a:r>
              <a:rPr lang="ru-RU" dirty="0"/>
              <a:t>Организация совместной деятельности родителей и детей</a:t>
            </a:r>
            <a:r>
              <a:rPr lang="ru-RU" dirty="0" smtClean="0"/>
              <a:t>.</a:t>
            </a:r>
          </a:p>
          <a:p>
            <a:pPr marL="512064" indent="-457200">
              <a:buAutoNum type="arabicPeriod"/>
            </a:pPr>
            <a:r>
              <a:rPr lang="ru-RU" dirty="0"/>
              <a:t>Что изменится в жизни школьников и их родителей с введением нового </a:t>
            </a:r>
            <a:r>
              <a:rPr lang="ru-RU" dirty="0" smtClean="0"/>
              <a:t>стандарта.</a:t>
            </a:r>
            <a:endParaRPr lang="en-US" dirty="0" smtClean="0"/>
          </a:p>
          <a:p>
            <a:pPr marL="512064" indent="-457200">
              <a:buAutoNum type="arabicPeriod"/>
            </a:pPr>
            <a:r>
              <a:rPr lang="ru-RU" dirty="0"/>
              <a:t>Каковы особенности организации внеурочной деятельности в образовательном учреждении?</a:t>
            </a:r>
            <a:endParaRPr lang="ru-RU" dirty="0" smtClean="0"/>
          </a:p>
          <a:p>
            <a:pPr marL="512064" indent="-457200">
              <a:buAutoNum type="arabicPeriod"/>
            </a:pPr>
            <a:r>
              <a:rPr lang="ru-RU" dirty="0" smtClean="0"/>
              <a:t> «Портрет</a:t>
            </a:r>
            <a:r>
              <a:rPr lang="ru-RU" dirty="0"/>
              <a:t>» выпускника начальной </a:t>
            </a:r>
            <a:r>
              <a:rPr lang="ru-RU" dirty="0" smtClean="0"/>
              <a:t>школы.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583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76672"/>
            <a:ext cx="64807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dirty="0" smtClean="0"/>
          </a:p>
          <a:p>
            <a:pPr algn="ctr"/>
            <a:r>
              <a:rPr lang="ru-RU" sz="2400" dirty="0" smtClean="0"/>
              <a:t>Ведь </a:t>
            </a:r>
            <a:r>
              <a:rPr lang="ru-RU" sz="2400" dirty="0"/>
              <a:t>растают как снег весной,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Промелькнут дни златые эти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И покинут очаг родной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Повзрослевшие Ваши дети.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Перелистывая альбом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С фотографиями детства,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С грустью вспомните о былом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О тех днях, когда были вместе.</a:t>
            </a:r>
          </a:p>
        </p:txBody>
      </p:sp>
      <p:pic>
        <p:nvPicPr>
          <p:cNvPr id="2050" name="Picture 2" descr="C:\Documents and Settings\komar\Local Settings\Temporary Internet Files\Content.IE5\2BSCHSNO\MC9001230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79475"/>
            <a:ext cx="3963924" cy="5243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9987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92696"/>
            <a:ext cx="66967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Как же будете Вы хотеть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В это время опять вернуться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Чтоб им маленьким песню спеть,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Щечки нежной губами коснуться.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И пока в доме детский смех,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От игрушек некуда деться,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Вы на свете счастливей всех,</a:t>
            </a:r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Берегите , пожалуйста, детство.</a:t>
            </a:r>
          </a:p>
          <a:p>
            <a:pPr algn="ctr"/>
            <a:endParaRPr lang="ru-RU" sz="2400" dirty="0"/>
          </a:p>
        </p:txBody>
      </p:sp>
      <p:pic>
        <p:nvPicPr>
          <p:cNvPr id="1026" name="Picture 2" descr="C:\Documents and Settings\komar\Local Settings\Temporary Internet Files\Content.IE5\2BSCHSNO\MC9001230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8901" y="14887"/>
            <a:ext cx="3963924" cy="5243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1895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возникла необходимость введения новых стандартов?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439472" cy="4891808"/>
          </a:xfrm>
        </p:spPr>
        <p:txBody>
          <a:bodyPr/>
          <a:lstStyle/>
          <a:p>
            <a:pPr marL="397764" indent="-342900">
              <a:buFont typeface="Arial" pitchFamily="34" charset="0"/>
              <a:buChar char="•"/>
            </a:pPr>
            <a:r>
              <a:rPr lang="ru-RU" sz="2800" dirty="0" smtClean="0"/>
              <a:t>Резко возросла информированность детей.</a:t>
            </a:r>
          </a:p>
          <a:p>
            <a:pPr marL="397764" indent="-342900">
              <a:buFont typeface="Arial" pitchFamily="34" charset="0"/>
              <a:buChar char="•"/>
            </a:pPr>
            <a:r>
              <a:rPr lang="ru-RU" sz="2800" dirty="0" smtClean="0"/>
              <a:t>Современные дети мало читают, особенно классическую художественную литературу.</a:t>
            </a:r>
          </a:p>
          <a:p>
            <a:pPr marL="397764" indent="-342900">
              <a:buFont typeface="Arial" pitchFamily="34" charset="0"/>
              <a:buChar char="•"/>
            </a:pPr>
            <a:r>
              <a:rPr lang="ru-RU" sz="2800" dirty="0" smtClean="0"/>
              <a:t>Ограниченное общение со сверстниками.</a:t>
            </a:r>
          </a:p>
          <a:p>
            <a:pPr marL="397764" indent="-342900">
              <a:buFont typeface="Arial" pitchFamily="34" charset="0"/>
              <a:buChar char="•"/>
            </a:pPr>
            <a:r>
              <a:rPr lang="ru-RU" sz="2800" dirty="0" smtClean="0"/>
              <a:t>Дети не участвуют в деятельности детских и подростковых общественных организаций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1133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7920880" cy="61863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Главная цель введения </a:t>
            </a:r>
          </a:p>
          <a:p>
            <a:pPr algn="ctr"/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Федеральных Государственных образовательных стандартов начального общего образования (ФГОС НОО)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– </a:t>
            </a:r>
          </a:p>
          <a:p>
            <a:pPr algn="ctr"/>
            <a:r>
              <a:rPr lang="ru-RU" sz="4800" b="1" u="sng" dirty="0" smtClean="0">
                <a:latin typeface="Arial" pitchFamily="34" charset="0"/>
                <a:cs typeface="Arial" pitchFamily="34" charset="0"/>
              </a:rPr>
              <a:t>повышение качества </a:t>
            </a:r>
          </a:p>
          <a:p>
            <a:pPr algn="ctr"/>
            <a:r>
              <a:rPr lang="ru-RU" sz="4800" b="1" u="sng" dirty="0" smtClean="0">
                <a:latin typeface="Arial" pitchFamily="34" charset="0"/>
                <a:cs typeface="Arial" pitchFamily="34" charset="0"/>
              </a:rPr>
              <a:t>Образования</a:t>
            </a:r>
          </a:p>
          <a:p>
            <a:pPr algn="ctr"/>
            <a:endParaRPr lang="ru-RU" sz="4800" b="1" u="sng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684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ФЕДЕРАЛЬНЫЙ ГОСУДАРСТВЕННЫЙ ОБРАЗОВАТЕЛЬНЫЙ СТАНДАРТ?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2276872"/>
            <a:ext cx="7128792" cy="331236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sz="3600" dirty="0"/>
              <a:t>Это - совокупность требований, которые обязательно должна выполнить каждая школа, организуя процесс обучения и </a:t>
            </a:r>
            <a:r>
              <a:rPr lang="ru-RU" sz="3600" dirty="0" smtClean="0"/>
              <a:t>воспитания.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69032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116013" y="333375"/>
            <a:ext cx="7494587" cy="1296988"/>
          </a:xfrm>
          <a:prstGeom prst="rect">
            <a:avLst/>
          </a:prstGeom>
          <a:solidFill>
            <a:schemeClr val="hlink"/>
          </a:solidFill>
        </p:spPr>
        <p:txBody>
          <a:bodyPr/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solidFill>
                  <a:srgbClr val="660033"/>
                </a:solidFill>
              </a:rPr>
              <a:t>Стандарты - социальная норма, общественный договор между семьей, обществом и государством</a:t>
            </a:r>
            <a:r>
              <a:rPr lang="ru-RU" dirty="0" smtClean="0">
                <a:solidFill>
                  <a:srgbClr val="660033"/>
                </a:solidFill>
              </a:rPr>
              <a:t/>
            </a:r>
            <a:br>
              <a:rPr lang="ru-RU" dirty="0" smtClean="0">
                <a:solidFill>
                  <a:srgbClr val="660033"/>
                </a:solidFill>
              </a:rPr>
            </a:br>
            <a:endParaRPr lang="ru-RU" dirty="0" smtClean="0">
              <a:solidFill>
                <a:srgbClr val="660033"/>
              </a:solidFill>
            </a:endParaRPr>
          </a:p>
        </p:txBody>
      </p:sp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/>
          <a:p>
            <a:pPr>
              <a:defRPr/>
            </a:pPr>
            <a:fld id="{F8F51921-3D9B-4194-946F-A7170789D03C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4" name="_s1030"/>
          <p:cNvSpPr>
            <a:spLocks noChangeArrowheads="1" noTextEdit="1"/>
          </p:cNvSpPr>
          <p:nvPr/>
        </p:nvSpPr>
        <p:spPr bwMode="auto">
          <a:xfrm>
            <a:off x="2555875" y="4652963"/>
            <a:ext cx="4318000" cy="1908175"/>
          </a:xfrm>
          <a:prstGeom prst="ellipse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4699">
                <a:solidFill>
                  <a:schemeClr val="bg2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5" name="_s1032"/>
          <p:cNvSpPr>
            <a:spLocks noChangeArrowheads="1" noTextEdit="1"/>
          </p:cNvSpPr>
          <p:nvPr/>
        </p:nvSpPr>
        <p:spPr bwMode="auto">
          <a:xfrm>
            <a:off x="4933950" y="1916113"/>
            <a:ext cx="4210050" cy="1908175"/>
          </a:xfrm>
          <a:prstGeom prst="ellipse">
            <a:avLst/>
          </a:prstGeom>
          <a:solidFill>
            <a:srgbClr val="CCFFFF">
              <a:alpha val="50195"/>
            </a:srgbClr>
          </a:solidFill>
          <a:ln w="4699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6" name="_s1028"/>
          <p:cNvSpPr>
            <a:spLocks noChangeArrowheads="1" noTextEdit="1"/>
          </p:cNvSpPr>
          <p:nvPr/>
        </p:nvSpPr>
        <p:spPr bwMode="auto">
          <a:xfrm>
            <a:off x="0" y="1916113"/>
            <a:ext cx="4284663" cy="1943100"/>
          </a:xfrm>
          <a:prstGeom prst="ellipse">
            <a:avLst/>
          </a:prstGeom>
          <a:solidFill>
            <a:srgbClr val="CC99FF"/>
          </a:solidFill>
          <a:ln w="4699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2060575"/>
            <a:ext cx="3960813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>СЕМЬЯ</a:t>
            </a:r>
          </a:p>
          <a:p>
            <a:pPr algn="ctr">
              <a:buFontTx/>
              <a:buChar char="•"/>
            </a:pPr>
            <a:r>
              <a:rPr lang="ru-RU" b="1" dirty="0">
                <a:solidFill>
                  <a:schemeClr val="bg1"/>
                </a:solidFill>
                <a:latin typeface="Arial" charset="0"/>
              </a:rPr>
              <a:t>Личностная успешность</a:t>
            </a:r>
          </a:p>
          <a:p>
            <a:pPr algn="ctr">
              <a:buFontTx/>
              <a:buChar char="•"/>
            </a:pPr>
            <a:r>
              <a:rPr lang="ru-RU" b="1" dirty="0">
                <a:solidFill>
                  <a:schemeClr val="bg1"/>
                </a:solidFill>
                <a:latin typeface="Arial" charset="0"/>
              </a:rPr>
              <a:t>Социальная успешность</a:t>
            </a:r>
          </a:p>
          <a:p>
            <a:pPr algn="ctr">
              <a:buFontTx/>
              <a:buChar char="•"/>
            </a:pPr>
            <a:r>
              <a:rPr lang="ru-RU" b="1" dirty="0">
                <a:solidFill>
                  <a:schemeClr val="bg1"/>
                </a:solidFill>
                <a:latin typeface="Arial" charset="0"/>
              </a:rPr>
              <a:t>Профессиональная </a:t>
            </a:r>
            <a:endParaRPr lang="en-US" b="1" dirty="0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latin typeface="Arial" charset="0"/>
              </a:rPr>
              <a:t>успешность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003800" y="2060575"/>
            <a:ext cx="41402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>ОБЩЕСТВО</a:t>
            </a:r>
          </a:p>
          <a:p>
            <a:pPr lvl="1" algn="ctr">
              <a:buFontTx/>
              <a:buChar char="•"/>
            </a:pPr>
            <a:r>
              <a:rPr lang="ru-RU" b="1" dirty="0">
                <a:solidFill>
                  <a:schemeClr val="bg1"/>
                </a:solidFill>
                <a:latin typeface="Arial" charset="0"/>
              </a:rPr>
              <a:t>Безопасность и здоровье</a:t>
            </a:r>
          </a:p>
          <a:p>
            <a:pPr lvl="1" algn="ctr">
              <a:buFontTx/>
              <a:buChar char="•"/>
            </a:pPr>
            <a:r>
              <a:rPr lang="ru-RU" b="1" dirty="0">
                <a:solidFill>
                  <a:schemeClr val="bg1"/>
                </a:solidFill>
                <a:latin typeface="Arial" charset="0"/>
              </a:rPr>
              <a:t>Свобода и ответственность</a:t>
            </a:r>
          </a:p>
          <a:p>
            <a:pPr lvl="1" algn="ctr">
              <a:buFontTx/>
              <a:buChar char="•"/>
            </a:pPr>
            <a:r>
              <a:rPr lang="ru-RU" b="1" dirty="0">
                <a:solidFill>
                  <a:schemeClr val="bg1"/>
                </a:solidFill>
                <a:latin typeface="Arial" charset="0"/>
              </a:rPr>
              <a:t>Социальная справедливость</a:t>
            </a:r>
          </a:p>
          <a:p>
            <a:pPr lvl="1" algn="ctr">
              <a:buFontTx/>
              <a:buChar char="•"/>
            </a:pPr>
            <a:r>
              <a:rPr lang="ru-RU" b="1" dirty="0">
                <a:solidFill>
                  <a:schemeClr val="bg1"/>
                </a:solidFill>
                <a:latin typeface="Arial" charset="0"/>
              </a:rPr>
              <a:t>Благосостояние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521786" y="4365104"/>
            <a:ext cx="4284662" cy="2095062"/>
          </a:xfrm>
          <a:prstGeom prst="rect">
            <a:avLst/>
          </a:prstGeom>
          <a:solidFill>
            <a:srgbClr val="CC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endParaRPr lang="ru-RU" sz="2000" b="1" dirty="0" smtClean="0">
              <a:latin typeface="Arial" charset="0"/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charset="0"/>
              </a:rPr>
              <a:t>ГОСУДАРСТВО</a:t>
            </a:r>
            <a:endParaRPr lang="ru-RU" sz="2000" b="1" dirty="0">
              <a:solidFill>
                <a:schemeClr val="bg1"/>
              </a:solidFill>
              <a:latin typeface="Arial" charset="0"/>
            </a:endParaRPr>
          </a:p>
          <a:p>
            <a:pPr algn="ctr">
              <a:buFontTx/>
              <a:buChar char="•"/>
            </a:pPr>
            <a:r>
              <a:rPr lang="ru-RU" b="1" dirty="0">
                <a:solidFill>
                  <a:schemeClr val="bg1"/>
                </a:solidFill>
                <a:latin typeface="Arial" charset="0"/>
              </a:rPr>
              <a:t>Национальное единство</a:t>
            </a:r>
          </a:p>
          <a:p>
            <a:pPr algn="ctr">
              <a:buFontTx/>
              <a:buChar char="•"/>
            </a:pPr>
            <a:r>
              <a:rPr lang="ru-RU" b="1" dirty="0">
                <a:solidFill>
                  <a:schemeClr val="bg1"/>
                </a:solidFill>
                <a:latin typeface="Arial" charset="0"/>
              </a:rPr>
              <a:t>Безопасность </a:t>
            </a:r>
          </a:p>
          <a:p>
            <a:pPr algn="ctr">
              <a:buFontTx/>
              <a:buChar char="•"/>
            </a:pPr>
            <a:r>
              <a:rPr lang="ru-RU" b="1" dirty="0">
                <a:solidFill>
                  <a:schemeClr val="bg1"/>
                </a:solidFill>
                <a:latin typeface="Arial" charset="0"/>
              </a:rPr>
              <a:t>Развитие человеческого потенциала</a:t>
            </a:r>
          </a:p>
          <a:p>
            <a:pPr algn="ctr">
              <a:buFontTx/>
              <a:buChar char="•"/>
            </a:pPr>
            <a:r>
              <a:rPr lang="ru-RU" b="1" dirty="0">
                <a:solidFill>
                  <a:schemeClr val="bg1"/>
                </a:solidFill>
                <a:latin typeface="Arial" charset="0"/>
              </a:rPr>
              <a:t>Конкурентоспособность</a:t>
            </a:r>
          </a:p>
        </p:txBody>
      </p:sp>
      <p:pic>
        <p:nvPicPr>
          <p:cNvPr id="10" name="Picture 11" descr="Мальчикбезфо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557338"/>
            <a:ext cx="1703387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52400" y="2212975"/>
            <a:ext cx="3960813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ru-RU" sz="2000" b="1" dirty="0">
                <a:solidFill>
                  <a:schemeClr val="bg1"/>
                </a:solidFill>
                <a:latin typeface="Arial" charset="0"/>
              </a:rPr>
              <a:t>СЕМЬЯ</a:t>
            </a:r>
          </a:p>
          <a:p>
            <a:pPr algn="ctr">
              <a:buFontTx/>
              <a:buChar char="•"/>
            </a:pPr>
            <a:r>
              <a:rPr lang="ru-RU" b="1" dirty="0">
                <a:solidFill>
                  <a:schemeClr val="bg1"/>
                </a:solidFill>
                <a:latin typeface="Arial" charset="0"/>
              </a:rPr>
              <a:t>Личностная успешность</a:t>
            </a:r>
          </a:p>
          <a:p>
            <a:pPr algn="ctr">
              <a:buFontTx/>
              <a:buChar char="•"/>
            </a:pPr>
            <a:r>
              <a:rPr lang="ru-RU" b="1" dirty="0">
                <a:solidFill>
                  <a:schemeClr val="bg1"/>
                </a:solidFill>
                <a:latin typeface="Arial" charset="0"/>
              </a:rPr>
              <a:t>Социальная успешность</a:t>
            </a:r>
          </a:p>
          <a:p>
            <a:pPr algn="ctr">
              <a:buFontTx/>
              <a:buChar char="•"/>
            </a:pPr>
            <a:r>
              <a:rPr lang="ru-RU" b="1" dirty="0">
                <a:solidFill>
                  <a:schemeClr val="bg1"/>
                </a:solidFill>
                <a:latin typeface="Arial" charset="0"/>
              </a:rPr>
              <a:t>Профессиональная </a:t>
            </a:r>
            <a:endParaRPr lang="en-US" b="1" dirty="0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latin typeface="Arial" charset="0"/>
              </a:rPr>
              <a:t>успешность</a:t>
            </a:r>
          </a:p>
        </p:txBody>
      </p:sp>
    </p:spTree>
    <p:extLst>
      <p:ext uri="{BB962C8B-B14F-4D97-AF65-F5344CB8AC3E}">
        <p14:creationId xmlns:p14="http://schemas.microsoft.com/office/powerpoint/2010/main" xmlns="" val="375869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9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82049"/>
            <a:ext cx="8712968" cy="6473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3000"/>
              </a:lnSpc>
            </a:pPr>
            <a:r>
              <a:rPr lang="ru-RU" sz="2000" u="sng" dirty="0" smtClean="0"/>
              <a:t>Стандарты  </a:t>
            </a:r>
            <a:r>
              <a:rPr lang="en-US" sz="2000" u="sng" dirty="0" smtClean="0"/>
              <a:t>I   </a:t>
            </a:r>
            <a:r>
              <a:rPr lang="ru-RU" sz="2000" u="sng" dirty="0" smtClean="0"/>
              <a:t>поколения</a:t>
            </a:r>
            <a:r>
              <a:rPr lang="ru-RU" sz="2000" dirty="0" smtClean="0"/>
              <a:t>   </a:t>
            </a:r>
            <a:r>
              <a:rPr lang="en-US" sz="2000" dirty="0" smtClean="0"/>
              <a:t>                      </a:t>
            </a:r>
            <a:r>
              <a:rPr lang="ru-RU" sz="2000" dirty="0" smtClean="0"/>
              <a:t> </a:t>
            </a:r>
            <a:r>
              <a:rPr lang="ru-RU" sz="2000" u="sng" dirty="0" smtClean="0"/>
              <a:t>Стандарты  </a:t>
            </a:r>
            <a:r>
              <a:rPr lang="en-US" sz="2000" u="sng" dirty="0" smtClean="0"/>
              <a:t> II  </a:t>
            </a:r>
            <a:r>
              <a:rPr lang="ru-RU" sz="2000" u="sng" dirty="0" smtClean="0"/>
              <a:t>поколения</a:t>
            </a:r>
          </a:p>
          <a:p>
            <a:pPr>
              <a:lnSpc>
                <a:spcPct val="73000"/>
              </a:lnSpc>
            </a:pPr>
            <a:r>
              <a:rPr lang="ru-RU" sz="2400" dirty="0" smtClean="0"/>
              <a:t>  </a:t>
            </a:r>
          </a:p>
          <a:p>
            <a:pPr>
              <a:lnSpc>
                <a:spcPct val="73000"/>
              </a:lnSpc>
            </a:pPr>
            <a:r>
              <a:rPr lang="ru-RU" sz="2400" dirty="0" smtClean="0"/>
              <a:t>Формировать, давать знания           Развивать умения</a:t>
            </a:r>
            <a:endParaRPr lang="en-US" sz="2400" dirty="0" smtClean="0"/>
          </a:p>
          <a:p>
            <a:pPr>
              <a:lnSpc>
                <a:spcPct val="73000"/>
              </a:lnSpc>
            </a:pPr>
            <a:endParaRPr lang="en-US" sz="2400" dirty="0"/>
          </a:p>
          <a:p>
            <a:pPr>
              <a:lnSpc>
                <a:spcPct val="73000"/>
              </a:lnSpc>
            </a:pPr>
            <a:endParaRPr lang="ru-RU" sz="2400" dirty="0" smtClean="0"/>
          </a:p>
          <a:p>
            <a:pPr>
              <a:lnSpc>
                <a:spcPct val="73000"/>
              </a:lnSpc>
            </a:pPr>
            <a:endParaRPr lang="ru-RU" dirty="0" smtClean="0"/>
          </a:p>
          <a:p>
            <a:pPr>
              <a:lnSpc>
                <a:spcPct val="73000"/>
              </a:lnSpc>
            </a:pPr>
            <a:r>
              <a:rPr lang="ru-RU" sz="2400" dirty="0" smtClean="0"/>
              <a:t>Целью школы становятся не только знания, но и  умения:</a:t>
            </a:r>
            <a:endParaRPr lang="en-US" sz="2400" dirty="0" smtClean="0"/>
          </a:p>
          <a:p>
            <a:pPr>
              <a:lnSpc>
                <a:spcPct val="73000"/>
              </a:lnSpc>
            </a:pPr>
            <a:endParaRPr lang="ru-RU" sz="2800" dirty="0" smtClean="0"/>
          </a:p>
          <a:p>
            <a:pPr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800" dirty="0" smtClean="0"/>
              <a:t>ставить цель и добиваться ее;</a:t>
            </a:r>
          </a:p>
          <a:p>
            <a:pPr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800" dirty="0" smtClean="0"/>
              <a:t>самостоятельно добывать и применять знания;</a:t>
            </a:r>
          </a:p>
          <a:p>
            <a:pPr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800" dirty="0" smtClean="0"/>
              <a:t>составлять план своих действий и самостоятельно оценивать их последствия;</a:t>
            </a:r>
          </a:p>
          <a:p>
            <a:pPr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800" dirty="0" smtClean="0"/>
              <a:t>задавать вопросы; </a:t>
            </a:r>
          </a:p>
          <a:p>
            <a:pPr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800" dirty="0" smtClean="0"/>
              <a:t>ясно выражать свои мысли; </a:t>
            </a:r>
          </a:p>
          <a:p>
            <a:pPr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800" dirty="0" smtClean="0"/>
              <a:t>заботиться о других, быть нравственным человеком</a:t>
            </a:r>
          </a:p>
          <a:p>
            <a:pPr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800" dirty="0" smtClean="0"/>
              <a:t>сохранять и укреплять своё здоровье </a:t>
            </a:r>
          </a:p>
          <a:p>
            <a:pPr>
              <a:lnSpc>
                <a:spcPct val="73000"/>
              </a:lnSpc>
            </a:pPr>
            <a:endParaRPr lang="ru-RU" dirty="0" smtClean="0"/>
          </a:p>
          <a:p>
            <a:pPr>
              <a:lnSpc>
                <a:spcPct val="73000"/>
              </a:lnSpc>
            </a:pPr>
            <a:r>
              <a:rPr lang="ru-RU" b="1" i="1" u="sng" dirty="0" smtClean="0">
                <a:solidFill>
                  <a:srgbClr val="FFFF00"/>
                </a:solidFill>
              </a:rPr>
              <a:t>В </a:t>
            </a:r>
            <a:r>
              <a:rPr lang="ru-RU" sz="2000" b="1" i="1" u="sng" dirty="0" smtClean="0">
                <a:solidFill>
                  <a:srgbClr val="FFFF00"/>
                </a:solidFill>
              </a:rPr>
              <a:t>информационном обществе главными стали не знания, </a:t>
            </a:r>
            <a:endParaRPr lang="en-US" sz="2000" b="1" i="1" u="sng" dirty="0" smtClean="0">
              <a:solidFill>
                <a:srgbClr val="FFFF00"/>
              </a:solidFill>
            </a:endParaRPr>
          </a:p>
          <a:p>
            <a:pPr>
              <a:lnSpc>
                <a:spcPct val="73000"/>
              </a:lnSpc>
            </a:pPr>
            <a:endParaRPr lang="en-US" sz="2000" b="1" i="1" u="sng" dirty="0">
              <a:solidFill>
                <a:srgbClr val="FFFF00"/>
              </a:solidFill>
            </a:endParaRPr>
          </a:p>
          <a:p>
            <a:pPr>
              <a:lnSpc>
                <a:spcPct val="73000"/>
              </a:lnSpc>
            </a:pPr>
            <a:r>
              <a:rPr lang="ru-RU" sz="2000" b="1" i="1" u="sng" dirty="0" smtClean="0">
                <a:solidFill>
                  <a:srgbClr val="FFFF00"/>
                </a:solidFill>
              </a:rPr>
              <a:t>а умения ими пользоваться</a:t>
            </a:r>
            <a:r>
              <a:rPr lang="ru-RU" sz="2000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247167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7625" y="332656"/>
            <a:ext cx="427196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defTabSz="1008063" eaLnBrk="0">
              <a:defRPr>
                <a:solidFill>
                  <a:schemeClr val="tx1"/>
                </a:solidFill>
                <a:latin typeface="Arial" charset="0"/>
              </a:defRPr>
            </a:lvl1pPr>
            <a:lvl2pPr defTabSz="1008063" eaLnBrk="0">
              <a:defRPr>
                <a:solidFill>
                  <a:schemeClr val="tx1"/>
                </a:solidFill>
                <a:latin typeface="Arial" charset="0"/>
              </a:defRPr>
            </a:lvl2pPr>
            <a:lvl3pPr defTabSz="1008063" eaLnBrk="0">
              <a:defRPr>
                <a:solidFill>
                  <a:schemeClr val="tx1"/>
                </a:solidFill>
                <a:latin typeface="Arial" charset="0"/>
              </a:defRPr>
            </a:lvl3pPr>
            <a:lvl4pPr defTabSz="1008063" eaLnBrk="0">
              <a:defRPr>
                <a:solidFill>
                  <a:schemeClr val="tx1"/>
                </a:solidFill>
                <a:latin typeface="Arial" charset="0"/>
              </a:defRPr>
            </a:lvl4pPr>
            <a:lvl5pPr defTabSz="1008063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3100" b="1" dirty="0"/>
              <a:t>Так учили 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891797" y="341635"/>
            <a:ext cx="420052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defTabSz="1008063" eaLnBrk="0">
              <a:defRPr>
                <a:solidFill>
                  <a:schemeClr val="tx1"/>
                </a:solidFill>
                <a:latin typeface="Arial" charset="0"/>
              </a:defRPr>
            </a:lvl1pPr>
            <a:lvl2pPr defTabSz="1008063" eaLnBrk="0">
              <a:defRPr>
                <a:solidFill>
                  <a:schemeClr val="tx1"/>
                </a:solidFill>
                <a:latin typeface="Arial" charset="0"/>
              </a:defRPr>
            </a:lvl2pPr>
            <a:lvl3pPr defTabSz="1008063" eaLnBrk="0">
              <a:defRPr>
                <a:solidFill>
                  <a:schemeClr val="tx1"/>
                </a:solidFill>
                <a:latin typeface="Arial" charset="0"/>
              </a:defRPr>
            </a:lvl3pPr>
            <a:lvl4pPr defTabSz="1008063" eaLnBrk="0">
              <a:defRPr>
                <a:solidFill>
                  <a:schemeClr val="tx1"/>
                </a:solidFill>
                <a:latin typeface="Arial" charset="0"/>
              </a:defRPr>
            </a:lvl4pPr>
            <a:lvl5pPr defTabSz="1008063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3100" b="1" dirty="0"/>
              <a:t>Так будут учить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14262" y="5294312"/>
            <a:ext cx="4176713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defTabSz="1008063" eaLnBrk="0">
              <a:defRPr>
                <a:solidFill>
                  <a:schemeClr val="tx1"/>
                </a:solidFill>
                <a:latin typeface="Arial" charset="0"/>
              </a:defRPr>
            </a:lvl1pPr>
            <a:lvl2pPr defTabSz="1008063" eaLnBrk="0">
              <a:defRPr>
                <a:solidFill>
                  <a:schemeClr val="tx1"/>
                </a:solidFill>
                <a:latin typeface="Arial" charset="0"/>
              </a:defRPr>
            </a:lvl2pPr>
            <a:lvl3pPr defTabSz="1008063" eaLnBrk="0">
              <a:defRPr>
                <a:solidFill>
                  <a:schemeClr val="tx1"/>
                </a:solidFill>
                <a:latin typeface="Arial" charset="0"/>
              </a:defRPr>
            </a:lvl3pPr>
            <a:lvl4pPr defTabSz="1008063" eaLnBrk="0">
              <a:defRPr>
                <a:solidFill>
                  <a:schemeClr val="tx1"/>
                </a:solidFill>
                <a:latin typeface="Arial" charset="0"/>
              </a:defRPr>
            </a:lvl4pPr>
            <a:lvl5pPr defTabSz="1008063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 b="1" dirty="0">
                <a:solidFill>
                  <a:srgbClr val="0000FF"/>
                </a:solidFill>
              </a:rPr>
              <a:t>Не заставляйте ребенка заучивать учебник и искать готовые ответы! 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040313" y="5484345"/>
            <a:ext cx="4103687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defTabSz="1008063" eaLnBrk="0">
              <a:defRPr>
                <a:solidFill>
                  <a:schemeClr val="tx1"/>
                </a:solidFill>
                <a:latin typeface="Arial" charset="0"/>
              </a:defRPr>
            </a:lvl1pPr>
            <a:lvl2pPr defTabSz="1008063" eaLnBrk="0">
              <a:defRPr>
                <a:solidFill>
                  <a:schemeClr val="tx1"/>
                </a:solidFill>
                <a:latin typeface="Arial" charset="0"/>
              </a:defRPr>
            </a:lvl2pPr>
            <a:lvl3pPr defTabSz="1008063" eaLnBrk="0">
              <a:defRPr>
                <a:solidFill>
                  <a:schemeClr val="tx1"/>
                </a:solidFill>
                <a:latin typeface="Arial" charset="0"/>
              </a:defRPr>
            </a:lvl3pPr>
            <a:lvl4pPr defTabSz="1008063" eaLnBrk="0">
              <a:defRPr>
                <a:solidFill>
                  <a:schemeClr val="tx1"/>
                </a:solidFill>
                <a:latin typeface="Arial" charset="0"/>
              </a:defRPr>
            </a:lvl4pPr>
            <a:lvl5pPr defTabSz="1008063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 b="1" dirty="0">
                <a:solidFill>
                  <a:srgbClr val="0000FF"/>
                </a:solidFill>
              </a:rPr>
              <a:t>Текст нужно понять и уметь использовать!</a:t>
            </a:r>
            <a:r>
              <a:rPr lang="ru-RU" sz="3100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67481" y="980728"/>
            <a:ext cx="4032250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defTabSz="1008063" eaLnBrk="0">
              <a:defRPr>
                <a:solidFill>
                  <a:schemeClr val="tx1"/>
                </a:solidFill>
                <a:latin typeface="Arial" charset="0"/>
              </a:defRPr>
            </a:lvl1pPr>
            <a:lvl2pPr defTabSz="1008063" eaLnBrk="0">
              <a:defRPr>
                <a:solidFill>
                  <a:schemeClr val="tx1"/>
                </a:solidFill>
                <a:latin typeface="Arial" charset="0"/>
              </a:defRPr>
            </a:lvl2pPr>
            <a:lvl3pPr defTabSz="1008063" eaLnBrk="0">
              <a:defRPr>
                <a:solidFill>
                  <a:schemeClr val="tx1"/>
                </a:solidFill>
                <a:latin typeface="Arial" charset="0"/>
              </a:defRPr>
            </a:lvl3pPr>
            <a:lvl4pPr defTabSz="1008063" eaLnBrk="0">
              <a:defRPr>
                <a:solidFill>
                  <a:schemeClr val="tx1"/>
                </a:solidFill>
                <a:latin typeface="Arial" charset="0"/>
              </a:defRPr>
            </a:lvl4pPr>
            <a:lvl5pPr defTabSz="1008063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 dirty="0"/>
              <a:t>1.</a:t>
            </a:r>
            <a:r>
              <a:rPr lang="ru-RU" sz="2000" dirty="0">
                <a:solidFill>
                  <a:srgbClr val="FF0000"/>
                </a:solidFill>
              </a:rPr>
              <a:t>Учитель</a:t>
            </a:r>
            <a:r>
              <a:rPr lang="ru-RU" sz="2000" dirty="0"/>
              <a:t> проверяет Д/з. </a:t>
            </a:r>
            <a:r>
              <a:rPr lang="ru-RU" sz="2000" dirty="0">
                <a:solidFill>
                  <a:srgbClr val="FFFF00"/>
                </a:solidFill>
              </a:rPr>
              <a:t>Ученик</a:t>
            </a:r>
            <a:r>
              <a:rPr lang="ru-RU" sz="2000" dirty="0"/>
              <a:t> «выучил – пересказал».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 dirty="0"/>
              <a:t>2.</a:t>
            </a:r>
            <a:r>
              <a:rPr lang="ru-RU" sz="2000" dirty="0">
                <a:solidFill>
                  <a:srgbClr val="FF0000"/>
                </a:solidFill>
              </a:rPr>
              <a:t>Учитель</a:t>
            </a:r>
            <a:r>
              <a:rPr lang="ru-RU" sz="2000" dirty="0"/>
              <a:t> объявляет новую тему.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 dirty="0"/>
              <a:t>3.</a:t>
            </a:r>
            <a:r>
              <a:rPr lang="ru-RU" sz="2000" dirty="0">
                <a:solidFill>
                  <a:srgbClr val="FF0000"/>
                </a:solidFill>
              </a:rPr>
              <a:t>Учитель </a:t>
            </a:r>
            <a:r>
              <a:rPr lang="ru-RU" sz="2000" dirty="0"/>
              <a:t>объясняет новую тему («сиди и слушай!»).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 dirty="0"/>
              <a:t>4.</a:t>
            </a:r>
            <a:r>
              <a:rPr lang="ru-RU" sz="2000" dirty="0">
                <a:solidFill>
                  <a:srgbClr val="FF0000"/>
                </a:solidFill>
              </a:rPr>
              <a:t>Учитель</a:t>
            </a:r>
            <a:r>
              <a:rPr lang="ru-RU" sz="2000" dirty="0"/>
              <a:t> проверяет, как поняли «повтори!»).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716017" y="980728"/>
            <a:ext cx="4427984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794" tIns="50397" rIns="100794" bIns="50397">
            <a:spAutoFit/>
          </a:bodyPr>
          <a:lstStyle>
            <a:lvl1pPr defTabSz="1008063" eaLnBrk="0">
              <a:defRPr>
                <a:solidFill>
                  <a:schemeClr val="tx1"/>
                </a:solidFill>
                <a:latin typeface="Arial" charset="0"/>
              </a:defRPr>
            </a:lvl1pPr>
            <a:lvl2pPr defTabSz="1008063" eaLnBrk="0">
              <a:defRPr>
                <a:solidFill>
                  <a:schemeClr val="tx1"/>
                </a:solidFill>
                <a:latin typeface="Arial" charset="0"/>
              </a:defRPr>
            </a:lvl2pPr>
            <a:lvl3pPr defTabSz="1008063" eaLnBrk="0">
              <a:defRPr>
                <a:solidFill>
                  <a:schemeClr val="tx1"/>
                </a:solidFill>
                <a:latin typeface="Arial" charset="0"/>
              </a:defRPr>
            </a:lvl3pPr>
            <a:lvl4pPr defTabSz="1008063" eaLnBrk="0">
              <a:defRPr>
                <a:solidFill>
                  <a:schemeClr val="tx1"/>
                </a:solidFill>
                <a:latin typeface="Arial" charset="0"/>
              </a:defRPr>
            </a:lvl4pPr>
            <a:lvl5pPr defTabSz="1008063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 dirty="0"/>
              <a:t>1</a:t>
            </a:r>
            <a:r>
              <a:rPr lang="ru-RU" sz="2000" dirty="0">
                <a:solidFill>
                  <a:srgbClr val="003399"/>
                </a:solidFill>
              </a:rPr>
              <a:t>.</a:t>
            </a:r>
            <a:r>
              <a:rPr lang="ru-RU" sz="2000" dirty="0">
                <a:solidFill>
                  <a:srgbClr val="FFFF00"/>
                </a:solidFill>
              </a:rPr>
              <a:t>Ученики</a:t>
            </a:r>
            <a:r>
              <a:rPr lang="ru-RU" sz="2000" dirty="0"/>
              <a:t> сами вспоминают знания, которые пригодятся. 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 dirty="0"/>
              <a:t>2.</a:t>
            </a:r>
            <a:r>
              <a:rPr lang="ru-RU" sz="2000" dirty="0">
                <a:solidFill>
                  <a:srgbClr val="FF0000"/>
                </a:solidFill>
              </a:rPr>
              <a:t>Учитель</a:t>
            </a:r>
            <a:r>
              <a:rPr lang="ru-RU" sz="2000" dirty="0"/>
              <a:t> создает ситуацию.</a:t>
            </a:r>
            <a:r>
              <a:rPr lang="ru-RU" sz="2000" dirty="0">
                <a:solidFill>
                  <a:srgbClr val="003399"/>
                </a:solidFill>
              </a:rPr>
              <a:t> </a:t>
            </a:r>
            <a:r>
              <a:rPr lang="ru-RU" sz="2000" dirty="0">
                <a:solidFill>
                  <a:srgbClr val="FFFF00"/>
                </a:solidFill>
              </a:rPr>
              <a:t>Ученики</a:t>
            </a:r>
            <a:r>
              <a:rPr lang="ru-RU" sz="2000" dirty="0">
                <a:solidFill>
                  <a:srgbClr val="003399"/>
                </a:solidFill>
              </a:rPr>
              <a:t> </a:t>
            </a:r>
            <a:r>
              <a:rPr lang="ru-RU" sz="2000" dirty="0"/>
              <a:t>называют тему, вопрос. 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 dirty="0"/>
              <a:t>3.</a:t>
            </a:r>
            <a:r>
              <a:rPr lang="ru-RU" sz="2000" dirty="0">
                <a:solidFill>
                  <a:srgbClr val="FFFF00"/>
                </a:solidFill>
              </a:rPr>
              <a:t>Ученики</a:t>
            </a:r>
            <a:r>
              <a:rPr lang="ru-RU" sz="2000" dirty="0"/>
              <a:t> сами открывают новые знания (в диалоге с </a:t>
            </a:r>
            <a:r>
              <a:rPr lang="ru-RU" sz="2000" dirty="0">
                <a:solidFill>
                  <a:srgbClr val="FF0000"/>
                </a:solidFill>
              </a:rPr>
              <a:t>учителем</a:t>
            </a:r>
            <a:r>
              <a:rPr lang="ru-RU" sz="2000" dirty="0"/>
              <a:t>, в учебнике).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 dirty="0"/>
              <a:t>4.</a:t>
            </a:r>
            <a:r>
              <a:rPr lang="ru-RU" sz="2000" dirty="0">
                <a:solidFill>
                  <a:srgbClr val="FFFF00"/>
                </a:solidFill>
              </a:rPr>
              <a:t>Ученики</a:t>
            </a:r>
            <a:r>
              <a:rPr lang="ru-RU" sz="2000" dirty="0"/>
              <a:t> делают вывод по теме. </a:t>
            </a:r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flipV="1">
            <a:off x="3633459" y="1268760"/>
            <a:ext cx="1100152" cy="0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 flipV="1">
            <a:off x="3669463" y="2102061"/>
            <a:ext cx="1028144" cy="0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3633459" y="2996952"/>
            <a:ext cx="1046554" cy="0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3633459" y="3861048"/>
            <a:ext cx="1046554" cy="0"/>
          </a:xfrm>
          <a:prstGeom prst="line">
            <a:avLst/>
          </a:prstGeom>
          <a:noFill/>
          <a:ln w="76200">
            <a:solidFill>
              <a:srgbClr val="2B03F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952979" y="4077072"/>
            <a:ext cx="7561263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3200" b="1" dirty="0"/>
              <a:t>Меняется и роль родителей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184327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69442" y="424645"/>
            <a:ext cx="268922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defTabSz="1008063" eaLnBrk="0">
              <a:defRPr>
                <a:solidFill>
                  <a:schemeClr val="tx1"/>
                </a:solidFill>
                <a:latin typeface="Arial" charset="0"/>
              </a:defRPr>
            </a:lvl1pPr>
            <a:lvl2pPr defTabSz="1008063" eaLnBrk="0">
              <a:defRPr>
                <a:solidFill>
                  <a:schemeClr val="tx1"/>
                </a:solidFill>
                <a:latin typeface="Arial" charset="0"/>
              </a:defRPr>
            </a:lvl2pPr>
            <a:lvl3pPr defTabSz="1008063" eaLnBrk="0">
              <a:defRPr>
                <a:solidFill>
                  <a:schemeClr val="tx1"/>
                </a:solidFill>
                <a:latin typeface="Arial" charset="0"/>
              </a:defRPr>
            </a:lvl3pPr>
            <a:lvl4pPr defTabSz="1008063" eaLnBrk="0">
              <a:defRPr>
                <a:solidFill>
                  <a:schemeClr val="tx1"/>
                </a:solidFill>
                <a:latin typeface="Arial" charset="0"/>
              </a:defRPr>
            </a:lvl4pPr>
            <a:lvl5pPr defTabSz="1008063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3100" b="1" dirty="0"/>
              <a:t>Так учили 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138317" y="353207"/>
            <a:ext cx="420052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defTabSz="1008063" eaLnBrk="0">
              <a:defRPr>
                <a:solidFill>
                  <a:schemeClr val="tx1"/>
                </a:solidFill>
                <a:latin typeface="Arial" charset="0"/>
              </a:defRPr>
            </a:lvl1pPr>
            <a:lvl2pPr defTabSz="1008063" eaLnBrk="0">
              <a:defRPr>
                <a:solidFill>
                  <a:schemeClr val="tx1"/>
                </a:solidFill>
                <a:latin typeface="Arial" charset="0"/>
              </a:defRPr>
            </a:lvl2pPr>
            <a:lvl3pPr defTabSz="1008063" eaLnBrk="0">
              <a:defRPr>
                <a:solidFill>
                  <a:schemeClr val="tx1"/>
                </a:solidFill>
                <a:latin typeface="Arial" charset="0"/>
              </a:defRPr>
            </a:lvl3pPr>
            <a:lvl4pPr defTabSz="1008063" eaLnBrk="0">
              <a:defRPr>
                <a:solidFill>
                  <a:schemeClr val="tx1"/>
                </a:solidFill>
                <a:latin typeface="Arial" charset="0"/>
              </a:defRPr>
            </a:lvl4pPr>
            <a:lvl5pPr defTabSz="1008063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3100" b="1" dirty="0"/>
              <a:t>Так будут учить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33329" y="4850610"/>
            <a:ext cx="4144576" cy="157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794" tIns="50397" rIns="100794" bIns="50397">
            <a:spAutoFit/>
          </a:bodyPr>
          <a:lstStyle>
            <a:lvl1pPr defTabSz="1008063" eaLnBrk="0">
              <a:defRPr>
                <a:solidFill>
                  <a:schemeClr val="tx1"/>
                </a:solidFill>
                <a:latin typeface="Arial" charset="0"/>
              </a:defRPr>
            </a:lvl1pPr>
            <a:lvl2pPr defTabSz="1008063" eaLnBrk="0">
              <a:defRPr>
                <a:solidFill>
                  <a:schemeClr val="tx1"/>
                </a:solidFill>
                <a:latin typeface="Arial" charset="0"/>
              </a:defRPr>
            </a:lvl2pPr>
            <a:lvl3pPr defTabSz="1008063" eaLnBrk="0">
              <a:defRPr>
                <a:solidFill>
                  <a:schemeClr val="tx1"/>
                </a:solidFill>
                <a:latin typeface="Arial" charset="0"/>
              </a:defRPr>
            </a:lvl3pPr>
            <a:lvl4pPr defTabSz="1008063" eaLnBrk="0">
              <a:defRPr>
                <a:solidFill>
                  <a:schemeClr val="tx1"/>
                </a:solidFill>
                <a:latin typeface="Arial" charset="0"/>
              </a:defRPr>
            </a:lvl4pPr>
            <a:lvl5pPr defTabSz="1008063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        </a:t>
            </a:r>
            <a:r>
              <a:rPr lang="ru-RU" sz="2400" b="1" dirty="0" smtClean="0">
                <a:solidFill>
                  <a:srgbClr val="0000FF"/>
                </a:solidFill>
              </a:rPr>
              <a:t>Не требуйте,</a:t>
            </a:r>
            <a:r>
              <a:rPr lang="en-US" sz="2400" b="1" dirty="0" smtClean="0">
                <a:solidFill>
                  <a:srgbClr val="0000FF"/>
                </a:solidFill>
              </a:rPr>
              <a:t>     </a:t>
            </a:r>
            <a:r>
              <a:rPr lang="ru-RU" sz="2400" b="1" dirty="0" smtClean="0">
                <a:solidFill>
                  <a:srgbClr val="0000FF"/>
                </a:solidFill>
              </a:rPr>
              <a:t>чтобы ребенок </a:t>
            </a:r>
            <a:r>
              <a:rPr lang="ru-RU" sz="2400" b="1" dirty="0">
                <a:solidFill>
                  <a:srgbClr val="0000FF"/>
                </a:solidFill>
              </a:rPr>
              <a:t>читал </a:t>
            </a:r>
            <a:r>
              <a:rPr lang="en-US" sz="2400" b="1" dirty="0" smtClean="0">
                <a:solidFill>
                  <a:srgbClr val="0000FF"/>
                </a:solidFill>
              </a:rPr>
              <a:t>      </a:t>
            </a:r>
            <a:r>
              <a:rPr lang="ru-RU" sz="2400" b="1" dirty="0" smtClean="0">
                <a:solidFill>
                  <a:srgbClr val="0000FF"/>
                </a:solidFill>
              </a:rPr>
              <a:t>и </a:t>
            </a:r>
            <a:r>
              <a:rPr lang="ru-RU" sz="2400" b="1" dirty="0">
                <a:solidFill>
                  <a:srgbClr val="0000FF"/>
                </a:solidFill>
              </a:rPr>
              <a:t>выполнял все, 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</a:rPr>
              <a:t>что есть 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</a:rPr>
              <a:t>в </a:t>
            </a:r>
            <a:r>
              <a:rPr lang="ru-RU" sz="2400" b="1" dirty="0">
                <a:solidFill>
                  <a:srgbClr val="0000FF"/>
                </a:solidFill>
              </a:rPr>
              <a:t>учебнике! 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52570" y="5044243"/>
            <a:ext cx="394811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>
            <a:lvl1pPr defTabSz="1008063" eaLnBrk="0">
              <a:defRPr>
                <a:solidFill>
                  <a:schemeClr val="tx1"/>
                </a:solidFill>
                <a:latin typeface="Arial" charset="0"/>
              </a:defRPr>
            </a:lvl1pPr>
            <a:lvl2pPr defTabSz="1008063" eaLnBrk="0">
              <a:defRPr>
                <a:solidFill>
                  <a:schemeClr val="tx1"/>
                </a:solidFill>
                <a:latin typeface="Arial" charset="0"/>
              </a:defRPr>
            </a:lvl2pPr>
            <a:lvl3pPr defTabSz="1008063" eaLnBrk="0">
              <a:defRPr>
                <a:solidFill>
                  <a:schemeClr val="tx1"/>
                </a:solidFill>
                <a:latin typeface="Arial" charset="0"/>
              </a:defRPr>
            </a:lvl3pPr>
            <a:lvl4pPr defTabSz="1008063" eaLnBrk="0">
              <a:defRPr>
                <a:solidFill>
                  <a:schemeClr val="tx1"/>
                </a:solidFill>
                <a:latin typeface="Arial" charset="0"/>
              </a:defRPr>
            </a:lvl4pPr>
            <a:lvl5pPr defTabSz="1008063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 b="1" dirty="0">
                <a:solidFill>
                  <a:srgbClr val="0000FF"/>
                </a:solidFill>
              </a:rPr>
              <a:t>Нужно учиться выбирать главное и интересное!</a:t>
            </a:r>
            <a:r>
              <a:rPr lang="ru-RU" sz="3100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4981" y="1379755"/>
            <a:ext cx="4114972" cy="2702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794" tIns="50397" rIns="100794" bIns="50397">
            <a:spAutoFit/>
          </a:bodyPr>
          <a:lstStyle>
            <a:lvl1pPr defTabSz="1008063" eaLnBrk="0">
              <a:defRPr>
                <a:solidFill>
                  <a:schemeClr val="tx1"/>
                </a:solidFill>
                <a:latin typeface="Arial" charset="0"/>
              </a:defRPr>
            </a:lvl1pPr>
            <a:lvl2pPr defTabSz="1008063" eaLnBrk="0">
              <a:defRPr>
                <a:solidFill>
                  <a:schemeClr val="tx1"/>
                </a:solidFill>
                <a:latin typeface="Arial" charset="0"/>
              </a:defRPr>
            </a:lvl2pPr>
            <a:lvl3pPr defTabSz="1008063" eaLnBrk="0">
              <a:defRPr>
                <a:solidFill>
                  <a:schemeClr val="tx1"/>
                </a:solidFill>
                <a:latin typeface="Arial" charset="0"/>
              </a:defRPr>
            </a:lvl3pPr>
            <a:lvl4pPr defTabSz="1008063" eaLnBrk="0">
              <a:defRPr>
                <a:solidFill>
                  <a:schemeClr val="tx1"/>
                </a:solidFill>
                <a:latin typeface="Arial" charset="0"/>
              </a:defRPr>
            </a:lvl4pPr>
            <a:lvl5pPr defTabSz="1008063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 dirty="0"/>
              <a:t>«Успешный ученик тот – </a:t>
            </a:r>
            <a:endParaRPr lang="en-US" sz="2600" dirty="0" smtClean="0"/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 dirty="0" smtClean="0"/>
              <a:t>кто </a:t>
            </a:r>
            <a:r>
              <a:rPr lang="ru-RU" sz="2600" dirty="0"/>
              <a:t>читает весь </a:t>
            </a:r>
            <a:r>
              <a:rPr lang="ru-RU" sz="2600" dirty="0" smtClean="0"/>
              <a:t>учебник</a:t>
            </a:r>
            <a:endParaRPr lang="en-US" sz="2600" dirty="0"/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 dirty="0" smtClean="0"/>
              <a:t> </a:t>
            </a:r>
            <a:r>
              <a:rPr lang="ru-RU" sz="2600" dirty="0"/>
              <a:t>и выполняет все </a:t>
            </a:r>
            <a:endParaRPr lang="en-US" sz="2600" dirty="0" smtClean="0"/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 dirty="0" smtClean="0"/>
              <a:t>задания </a:t>
            </a:r>
            <a:r>
              <a:rPr lang="ru-RU" sz="2600" dirty="0"/>
              <a:t>– «от корки до корки».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139953" y="1289832"/>
            <a:ext cx="5004047" cy="1302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794" tIns="50397" rIns="100794" bIns="50397">
            <a:spAutoFit/>
          </a:bodyPr>
          <a:lstStyle>
            <a:lvl1pPr defTabSz="1008063" eaLnBrk="0">
              <a:defRPr>
                <a:solidFill>
                  <a:schemeClr val="tx1"/>
                </a:solidFill>
                <a:latin typeface="Arial" charset="0"/>
              </a:defRPr>
            </a:lvl1pPr>
            <a:lvl2pPr defTabSz="1008063" eaLnBrk="0">
              <a:defRPr>
                <a:solidFill>
                  <a:schemeClr val="tx1"/>
                </a:solidFill>
                <a:latin typeface="Arial" charset="0"/>
              </a:defRPr>
            </a:lvl2pPr>
            <a:lvl3pPr defTabSz="1008063" eaLnBrk="0">
              <a:defRPr>
                <a:solidFill>
                  <a:schemeClr val="tx1"/>
                </a:solidFill>
                <a:latin typeface="Arial" charset="0"/>
              </a:defRPr>
            </a:lvl3pPr>
            <a:lvl4pPr defTabSz="1008063" eaLnBrk="0">
              <a:defRPr>
                <a:solidFill>
                  <a:schemeClr val="tx1"/>
                </a:solidFill>
                <a:latin typeface="Arial" charset="0"/>
              </a:defRPr>
            </a:lvl4pPr>
            <a:lvl5pPr defTabSz="1008063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 dirty="0"/>
              <a:t>Задания и тексты в учебнике   даны с избытком – для выбора.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4139953" y="2440770"/>
            <a:ext cx="4896543" cy="1702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0794" tIns="50397" rIns="100794" bIns="50397">
            <a:spAutoFit/>
          </a:bodyPr>
          <a:lstStyle>
            <a:lvl1pPr defTabSz="1008063" eaLnBrk="0">
              <a:defRPr>
                <a:solidFill>
                  <a:schemeClr val="tx1"/>
                </a:solidFill>
                <a:latin typeface="Arial" charset="0"/>
              </a:defRPr>
            </a:lvl1pPr>
            <a:lvl2pPr defTabSz="1008063" eaLnBrk="0">
              <a:defRPr>
                <a:solidFill>
                  <a:schemeClr val="tx1"/>
                </a:solidFill>
                <a:latin typeface="Arial" charset="0"/>
              </a:defRPr>
            </a:lvl2pPr>
            <a:lvl3pPr defTabSz="1008063" eaLnBrk="0">
              <a:defRPr>
                <a:solidFill>
                  <a:schemeClr val="tx1"/>
                </a:solidFill>
                <a:latin typeface="Arial" charset="0"/>
              </a:defRPr>
            </a:lvl3pPr>
            <a:lvl4pPr defTabSz="1008063" eaLnBrk="0">
              <a:defRPr>
                <a:solidFill>
                  <a:schemeClr val="tx1"/>
                </a:solidFill>
                <a:latin typeface="Arial" charset="0"/>
              </a:defRPr>
            </a:lvl4pPr>
            <a:lvl5pPr defTabSz="1008063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080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600" dirty="0"/>
              <a:t>На контрольных спрашивается только малая часть того, что есть в учебнике.</a:t>
            </a: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753642" y="4209616"/>
            <a:ext cx="7561263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3200" b="1" dirty="0"/>
              <a:t>Роль родителей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76970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628</TotalTime>
  <Words>1034</Words>
  <Application>Microsoft Office PowerPoint</Application>
  <PresentationFormat>Экран (4:3)</PresentationFormat>
  <Paragraphs>189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Яркая</vt:lpstr>
      <vt:lpstr>РОДИТЕЛЬСКОЕ СОБРАНИЕ на тему:</vt:lpstr>
      <vt:lpstr>План</vt:lpstr>
      <vt:lpstr>Почему возникла необходимость введения новых стандартов?</vt:lpstr>
      <vt:lpstr>Слайд 4</vt:lpstr>
      <vt:lpstr>ЧТО ТАКОЕ ФЕДЕРАЛЬНЫЙ ГОСУДАРСТВЕННЫЙ ОБРАЗОВАТЕЛЬНЫЙ СТАНДАРТ?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на тему:</dc:title>
  <dc:creator>Комар</dc:creator>
  <cp:lastModifiedBy>Юлия</cp:lastModifiedBy>
  <cp:revision>33</cp:revision>
  <dcterms:created xsi:type="dcterms:W3CDTF">2012-11-21T22:01:39Z</dcterms:created>
  <dcterms:modified xsi:type="dcterms:W3CDTF">2014-01-19T05:49:43Z</dcterms:modified>
</cp:coreProperties>
</file>