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8" r:id="rId6"/>
    <p:sldId id="260" r:id="rId7"/>
    <p:sldId id="272" r:id="rId8"/>
    <p:sldId id="262" r:id="rId9"/>
    <p:sldId id="269" r:id="rId10"/>
    <p:sldId id="270" r:id="rId11"/>
    <p:sldId id="271" r:id="rId12"/>
    <p:sldId id="264" r:id="rId13"/>
    <p:sldId id="267" r:id="rId14"/>
    <p:sldId id="265" r:id="rId15"/>
    <p:sldId id="273" r:id="rId16"/>
    <p:sldId id="277" r:id="rId17"/>
    <p:sldId id="280" r:id="rId18"/>
    <p:sldId id="285" r:id="rId19"/>
    <p:sldId id="281" r:id="rId20"/>
    <p:sldId id="274" r:id="rId21"/>
    <p:sldId id="275" r:id="rId22"/>
    <p:sldId id="276" r:id="rId23"/>
    <p:sldId id="266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61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920486-F30E-416A-870C-54EA97EBCCAD}" type="datetimeFigureOut">
              <a:rPr lang="ru-RU" smtClean="0"/>
              <a:pPr/>
              <a:t>03.11.2014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DCBBB2-E4DA-450D-BFB9-2793064B45D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36105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DCBBB2-E4DA-450D-BFB9-2793064B45D9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DCBBB2-E4DA-450D-BFB9-2793064B45D9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7B2EB-90A4-4EA0-9775-4803A7ECD25D}" type="datetimeFigureOut">
              <a:rPr lang="ru-RU" smtClean="0"/>
              <a:pPr/>
              <a:t>03.11.2014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2678F-90B2-46A4-BC67-AE2BEB83D4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7B2EB-90A4-4EA0-9775-4803A7ECD25D}" type="datetimeFigureOut">
              <a:rPr lang="ru-RU" smtClean="0"/>
              <a:pPr/>
              <a:t>03.11.2014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2678F-90B2-46A4-BC67-AE2BEB83D4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7B2EB-90A4-4EA0-9775-4803A7ECD25D}" type="datetimeFigureOut">
              <a:rPr lang="ru-RU" smtClean="0"/>
              <a:pPr/>
              <a:t>03.11.2014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2678F-90B2-46A4-BC67-AE2BEB83D4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7B2EB-90A4-4EA0-9775-4803A7ECD25D}" type="datetimeFigureOut">
              <a:rPr lang="ru-RU" smtClean="0"/>
              <a:pPr/>
              <a:t>03.11.2014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2678F-90B2-46A4-BC67-AE2BEB83D4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7B2EB-90A4-4EA0-9775-4803A7ECD25D}" type="datetimeFigureOut">
              <a:rPr lang="ru-RU" smtClean="0"/>
              <a:pPr/>
              <a:t>03.11.2014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2678F-90B2-46A4-BC67-AE2BEB83D4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7B2EB-90A4-4EA0-9775-4803A7ECD25D}" type="datetimeFigureOut">
              <a:rPr lang="ru-RU" smtClean="0"/>
              <a:pPr/>
              <a:t>03.11.2014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2678F-90B2-46A4-BC67-AE2BEB83D4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7B2EB-90A4-4EA0-9775-4803A7ECD25D}" type="datetimeFigureOut">
              <a:rPr lang="ru-RU" smtClean="0"/>
              <a:pPr/>
              <a:t>03.11.2014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2678F-90B2-46A4-BC67-AE2BEB83D4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7B2EB-90A4-4EA0-9775-4803A7ECD25D}" type="datetimeFigureOut">
              <a:rPr lang="ru-RU" smtClean="0"/>
              <a:pPr/>
              <a:t>03.11.2014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2678F-90B2-46A4-BC67-AE2BEB83D4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7B2EB-90A4-4EA0-9775-4803A7ECD25D}" type="datetimeFigureOut">
              <a:rPr lang="ru-RU" smtClean="0"/>
              <a:pPr/>
              <a:t>03.11.2014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2678F-90B2-46A4-BC67-AE2BEB83D4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7B2EB-90A4-4EA0-9775-4803A7ECD25D}" type="datetimeFigureOut">
              <a:rPr lang="ru-RU" smtClean="0"/>
              <a:pPr/>
              <a:t>03.11.2014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2678F-90B2-46A4-BC67-AE2BEB83D4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7B2EB-90A4-4EA0-9775-4803A7ECD25D}" type="datetimeFigureOut">
              <a:rPr lang="ru-RU" smtClean="0"/>
              <a:pPr/>
              <a:t>03.11.2014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F2678F-90B2-46A4-BC67-AE2BEB83D4F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17B2EB-90A4-4EA0-9775-4803A7ECD25D}" type="datetimeFigureOut">
              <a:rPr lang="ru-RU" smtClean="0"/>
              <a:pPr/>
              <a:t>03.11.2014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F2678F-90B2-46A4-BC67-AE2BEB83D4F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FF0000"/>
                </a:solidFill>
              </a:rPr>
              <a:t>математика</a:t>
            </a: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4400" dirty="0" smtClean="0">
                <a:solidFill>
                  <a:srgbClr val="7030A0"/>
                </a:solidFill>
              </a:rPr>
              <a:t>Таблица умножения</a:t>
            </a:r>
            <a:endParaRPr lang="ru-RU" sz="44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785918" y="4143380"/>
            <a:ext cx="5486400" cy="56673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" name="Рисунок 9" descr="сканирование0003.jpg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248246" cy="6858000"/>
          </a:xfrm>
        </p:spPr>
      </p:pic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1785918" y="857232"/>
            <a:ext cx="5486400" cy="804862"/>
          </a:xfrm>
        </p:spPr>
        <p:txBody>
          <a:bodyPr>
            <a:noAutofit/>
          </a:bodyPr>
          <a:lstStyle/>
          <a:p>
            <a:r>
              <a:rPr lang="ru-RU" sz="2000" dirty="0" smtClean="0"/>
              <a:t>Молодцы! Хорошо потрудились! Не пора ли нам отдохнуть на волшебной поляне?</a:t>
            </a:r>
            <a:endParaRPr lang="ru-RU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задача</a:t>
            </a:r>
            <a:endParaRPr lang="ru-RU" sz="4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00034" y="1857364"/>
          <a:ext cx="8186766" cy="1066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28922"/>
                <a:gridCol w="2728922"/>
                <a:gridCol w="2728922"/>
              </a:tblGrid>
              <a:tr h="756618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    На 1 занавеску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3200" dirty="0" smtClean="0"/>
                        <a:t>Количество занавесок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       Всего </a:t>
                      </a:r>
                    </a:p>
                    <a:p>
                      <a:r>
                        <a:rPr lang="ru-RU" sz="3200" dirty="0" smtClean="0"/>
                        <a:t>       тюля</a:t>
                      </a:r>
                      <a:endParaRPr lang="ru-RU" sz="3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00034" y="3214686"/>
          <a:ext cx="8215371" cy="579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38457"/>
                <a:gridCol w="2738457"/>
                <a:gridCol w="2738457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            ?м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            5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           15м</a:t>
                      </a:r>
                      <a:endParaRPr lang="ru-RU" sz="3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00034" y="3857628"/>
          <a:ext cx="8215368" cy="579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38456"/>
                <a:gridCol w="2738456"/>
                <a:gridCol w="2738456"/>
              </a:tblGrid>
              <a:tr h="571504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     одинаково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             ?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            21м</a:t>
                      </a:r>
                      <a:endParaRPr lang="ru-RU" sz="32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500034" y="4572008"/>
          <a:ext cx="8215368" cy="579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38456"/>
                <a:gridCol w="2738456"/>
                <a:gridCol w="2738456"/>
              </a:tblGrid>
              <a:tr h="571504"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            ?м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              9   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             ?м</a:t>
                      </a:r>
                      <a:endParaRPr lang="ru-RU" sz="3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Решение: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472005"/>
          </a:xfrm>
        </p:spPr>
        <p:txBody>
          <a:bodyPr>
            <a:noAutofit/>
          </a:bodyPr>
          <a:lstStyle/>
          <a:p>
            <a:r>
              <a:rPr lang="ru-RU" sz="4400" dirty="0" smtClean="0"/>
              <a:t>15: 5=3(м) – надо на 1 занавеску</a:t>
            </a:r>
          </a:p>
          <a:p>
            <a:r>
              <a:rPr lang="ru-RU" sz="4400" dirty="0" smtClean="0"/>
              <a:t>21: 3=7(</a:t>
            </a:r>
            <a:r>
              <a:rPr lang="ru-RU" sz="4400" dirty="0" err="1" smtClean="0"/>
              <a:t>з</a:t>
            </a:r>
            <a:r>
              <a:rPr lang="ru-RU" sz="4400" dirty="0" smtClean="0"/>
              <a:t>.) – сошьют из 21метра</a:t>
            </a:r>
          </a:p>
          <a:p>
            <a:r>
              <a:rPr lang="ru-RU" sz="4400" dirty="0" smtClean="0"/>
              <a:t>3х9=27(м) – надо, чтобы сшить 9 занавесок</a:t>
            </a:r>
            <a:endParaRPr lang="ru-RU" sz="4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Рисунок 9" descr="сканирование0004.jpg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6471583">
            <a:off x="3066441" y="927325"/>
            <a:ext cx="6385918" cy="4793379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285720" y="3143248"/>
            <a:ext cx="3929090" cy="1428760"/>
          </a:xfrm>
        </p:spPr>
        <p:txBody>
          <a:bodyPr>
            <a:noAutofit/>
          </a:bodyPr>
          <a:lstStyle/>
          <a:p>
            <a:r>
              <a:rPr lang="ru-RU" sz="2000" dirty="0" smtClean="0"/>
              <a:t>Молодцы! В сундуке у бабушки для Вас есть ещё заданье про запас.</a:t>
            </a:r>
            <a:endParaRPr lang="ru-RU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201294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9" name="Содержимое 8" descr="сканирование000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86085" y="2285992"/>
            <a:ext cx="5857915" cy="4250876"/>
          </a:xfrm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5572132" y="0"/>
            <a:ext cx="2971792" cy="3286147"/>
          </a:xfrm>
        </p:spPr>
        <p:txBody>
          <a:bodyPr/>
          <a:lstStyle/>
          <a:p>
            <a:r>
              <a:rPr lang="ru-RU" dirty="0" smtClean="0"/>
              <a:t>Зайцы по лесу бежали</a:t>
            </a:r>
          </a:p>
          <a:p>
            <a:r>
              <a:rPr lang="ru-RU" dirty="0" smtClean="0"/>
              <a:t>Волчьи следы по дороге считали.</a:t>
            </a:r>
          </a:p>
          <a:p>
            <a:r>
              <a:rPr lang="ru-RU" dirty="0" smtClean="0"/>
              <a:t>Стая большая волков здесь прошла</a:t>
            </a:r>
          </a:p>
          <a:p>
            <a:r>
              <a:rPr lang="ru-RU" dirty="0" smtClean="0"/>
              <a:t>Каждая лапа в снегу их видна.</a:t>
            </a:r>
          </a:p>
          <a:p>
            <a:r>
              <a:rPr lang="ru-RU" dirty="0" smtClean="0"/>
              <a:t>Оставили волки 40 следов.</a:t>
            </a:r>
          </a:p>
          <a:p>
            <a:r>
              <a:rPr lang="ru-RU" dirty="0" smtClean="0"/>
              <a:t>Сколько, скажите, здесь было волков?</a:t>
            </a:r>
            <a:endParaRPr lang="ru-RU" dirty="0"/>
          </a:p>
        </p:txBody>
      </p:sp>
      <p:pic>
        <p:nvPicPr>
          <p:cNvPr id="6" name="Содержимое 5" descr="сканирование000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5322110" cy="350043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73050"/>
            <a:ext cx="7572428" cy="86993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сканирование0001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85786" y="214290"/>
            <a:ext cx="3008313" cy="2779718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Напекла лиса ватрушек,</a:t>
            </a:r>
          </a:p>
          <a:p>
            <a:r>
              <a:rPr lang="ru-RU" sz="2000" dirty="0" smtClean="0"/>
              <a:t>Пригласила 5 подружек.</a:t>
            </a:r>
          </a:p>
          <a:p>
            <a:r>
              <a:rPr lang="ru-RU" sz="2000" dirty="0" smtClean="0"/>
              <a:t>Вот ватрушки, надо их</a:t>
            </a:r>
          </a:p>
          <a:p>
            <a:r>
              <a:rPr lang="ru-RU" sz="2000" dirty="0" smtClean="0"/>
              <a:t>Разделить на шестерых.</a:t>
            </a:r>
          </a:p>
          <a:p>
            <a:r>
              <a:rPr lang="ru-RU" sz="2000" dirty="0" smtClean="0"/>
              <a:t>Всех ватрушек 36.</a:t>
            </a:r>
          </a:p>
          <a:p>
            <a:r>
              <a:rPr lang="ru-RU" sz="2000" dirty="0" smtClean="0"/>
              <a:t>Сколько каждой можно съесть?</a:t>
            </a:r>
            <a:endParaRPr lang="ru-RU" sz="2000" dirty="0"/>
          </a:p>
        </p:txBody>
      </p:sp>
      <p:pic>
        <p:nvPicPr>
          <p:cNvPr id="7" name="Рисунок 6" descr="сканирование000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857752" y="1214422"/>
            <a:ext cx="1714512" cy="928694"/>
          </a:xfrm>
          <a:prstGeom prst="rect">
            <a:avLst/>
          </a:prstGeom>
        </p:spPr>
      </p:pic>
      <p:pic>
        <p:nvPicPr>
          <p:cNvPr id="8" name="Рисунок 7" descr="сканирование0001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5720" y="4357694"/>
            <a:ext cx="1643074" cy="1285884"/>
          </a:xfrm>
          <a:prstGeom prst="rect">
            <a:avLst/>
          </a:prstGeom>
        </p:spPr>
      </p:pic>
      <p:pic>
        <p:nvPicPr>
          <p:cNvPr id="9" name="Рисунок 8" descr="сканирование000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29058" y="2500306"/>
            <a:ext cx="1714512" cy="928694"/>
          </a:xfrm>
          <a:prstGeom prst="rect">
            <a:avLst/>
          </a:prstGeom>
        </p:spPr>
      </p:pic>
      <p:pic>
        <p:nvPicPr>
          <p:cNvPr id="10" name="Рисунок 9" descr="сканирование000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57224" y="5357826"/>
            <a:ext cx="1714512" cy="928694"/>
          </a:xfrm>
          <a:prstGeom prst="rect">
            <a:avLst/>
          </a:prstGeom>
        </p:spPr>
      </p:pic>
      <p:pic>
        <p:nvPicPr>
          <p:cNvPr id="11" name="Рисунок 10" descr="сканирование000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4282" y="3143248"/>
            <a:ext cx="1714512" cy="92869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357166"/>
            <a:ext cx="6429420" cy="1143000"/>
          </a:xfrm>
        </p:spPr>
        <p:txBody>
          <a:bodyPr>
            <a:normAutofit/>
          </a:bodyPr>
          <a:lstStyle/>
          <a:p>
            <a:r>
              <a:rPr lang="ru-RU" sz="1800" dirty="0" smtClean="0"/>
              <a:t> Три бельчонка маму-белку ждали около дупла.</a:t>
            </a:r>
            <a:br>
              <a:rPr lang="ru-RU" sz="1800" dirty="0" smtClean="0"/>
            </a:br>
            <a:r>
              <a:rPr lang="ru-RU" sz="1800" dirty="0" smtClean="0"/>
              <a:t>Им на завтрак мама-белка 9 шишек принесла.</a:t>
            </a:r>
            <a:br>
              <a:rPr lang="ru-RU" sz="1800" dirty="0" smtClean="0"/>
            </a:br>
            <a:r>
              <a:rPr lang="ru-RU" sz="1800" dirty="0" smtClean="0"/>
              <a:t>Разделила на троих, сколько каждому из них?</a:t>
            </a:r>
            <a:endParaRPr lang="ru-RU" sz="1800" dirty="0"/>
          </a:p>
        </p:txBody>
      </p:sp>
      <p:pic>
        <p:nvPicPr>
          <p:cNvPr id="7" name="Содержимое 6" descr="сканирование0001.jpg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056275" y="1714488"/>
            <a:ext cx="5087725" cy="3786214"/>
          </a:xfrm>
        </p:spPr>
      </p:pic>
      <p:pic>
        <p:nvPicPr>
          <p:cNvPr id="8" name="Содержимое 5" descr="сканирование000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5526064">
            <a:off x="5273512" y="4586084"/>
            <a:ext cx="1408968" cy="1858767"/>
          </a:xfrm>
          <a:prstGeom prst="rect">
            <a:avLst/>
          </a:prstGeom>
        </p:spPr>
      </p:pic>
      <p:pic>
        <p:nvPicPr>
          <p:cNvPr id="19" name="Содержимое 4" descr="сканирование0001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623426"/>
            <a:ext cx="4571999" cy="5234573"/>
          </a:xfrm>
          <a:prstGeom prst="rect">
            <a:avLst/>
          </a:prstGeom>
        </p:spPr>
      </p:pic>
      <p:pic>
        <p:nvPicPr>
          <p:cNvPr id="20" name="Содержимое 6" descr="сканирование0001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000860" y="0"/>
            <a:ext cx="2143140" cy="2428892"/>
          </a:xfrm>
          <a:prstGeom prst="rect">
            <a:avLst/>
          </a:prstGeom>
        </p:spPr>
      </p:pic>
      <p:sp>
        <p:nvSpPr>
          <p:cNvPr id="26" name="Содержимое 2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7" name="Содержимое 6" descr="сканирование0001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4393788">
            <a:off x="7099060" y="3882602"/>
            <a:ext cx="1687723" cy="2000264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Раз к зайчихе на обед прискакал дружок-сосед.</a:t>
            </a:r>
            <a:br>
              <a:rPr lang="ru-RU" sz="1800" dirty="0" smtClean="0"/>
            </a:br>
            <a:r>
              <a:rPr lang="ru-RU" sz="1800" dirty="0" smtClean="0"/>
              <a:t>На пенёк зайчата сели и по 3 морковки съели.</a:t>
            </a:r>
            <a:br>
              <a:rPr lang="ru-RU" sz="1800" dirty="0" smtClean="0"/>
            </a:br>
            <a:r>
              <a:rPr lang="ru-RU" sz="1800" dirty="0" smtClean="0"/>
              <a:t>Кто считать, ребята, ловок, сколько съедено морковок?</a:t>
            </a:r>
            <a:endParaRPr lang="ru-RU" sz="1800" dirty="0"/>
          </a:p>
        </p:txBody>
      </p:sp>
      <p:pic>
        <p:nvPicPr>
          <p:cNvPr id="5" name="Содержимое 4" descr="сканирование0002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57298"/>
            <a:ext cx="9144000" cy="5500702"/>
          </a:xfrm>
        </p:spPr>
      </p:pic>
      <p:pic>
        <p:nvPicPr>
          <p:cNvPr id="6" name="Содержимое 5" descr="сканирование0002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29256" y="1571612"/>
            <a:ext cx="1785950" cy="5286388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2332037"/>
            <a:ext cx="5257808" cy="4525963"/>
          </a:xfrm>
        </p:spPr>
        <p:txBody>
          <a:bodyPr>
            <a:normAutofit/>
          </a:bodyPr>
          <a:lstStyle/>
          <a:p>
            <a:r>
              <a:rPr lang="ru-RU" dirty="0" smtClean="0"/>
              <a:t>7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 lvl="4">
              <a:buNone/>
            </a:pPr>
            <a:r>
              <a:rPr lang="ru-RU" sz="2400" dirty="0" smtClean="0"/>
              <a:t>?, в 3 раза </a:t>
            </a:r>
            <a:r>
              <a:rPr lang="en-US" sz="2400" dirty="0" smtClean="0"/>
              <a:t>&gt;		7			</a:t>
            </a:r>
            <a:endParaRPr lang="ru-RU" sz="2400" dirty="0"/>
          </a:p>
        </p:txBody>
      </p:sp>
      <p:pic>
        <p:nvPicPr>
          <p:cNvPr id="6" name="Содержимое 5" descr="сканирование0001.jpg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5643578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" name="Рисунок 6" descr="сканирование0006.jpg"/>
          <p:cNvPicPr>
            <a:picLocks noGrp="1" noChangeAspect="1"/>
          </p:cNvPicPr>
          <p:nvPr>
            <p:ph type="pic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6200000">
            <a:off x="794250" y="-794249"/>
            <a:ext cx="6841186" cy="8429685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214282" y="214290"/>
            <a:ext cx="3714776" cy="804862"/>
          </a:xfrm>
        </p:spPr>
        <p:txBody>
          <a:bodyPr>
            <a:noAutofit/>
          </a:bodyPr>
          <a:lstStyle/>
          <a:p>
            <a:r>
              <a:rPr lang="ru-RU" sz="1800" dirty="0" smtClean="0"/>
              <a:t>Волшебная избушка </a:t>
            </a:r>
            <a:endParaRPr lang="en-US" sz="1800" dirty="0" smtClean="0"/>
          </a:p>
          <a:p>
            <a:r>
              <a:rPr lang="ru-RU" sz="1800" dirty="0" smtClean="0"/>
              <a:t>Откроет в сказку дверь</a:t>
            </a:r>
          </a:p>
          <a:p>
            <a:r>
              <a:rPr lang="ru-RU" sz="1800" dirty="0" smtClean="0"/>
              <a:t>Вы код наберите на замке скорей!</a:t>
            </a:r>
            <a:endParaRPr lang="ru-RU" sz="1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Обвести в кружок все табличные случаи произведений.</a:t>
            </a:r>
            <a:endParaRPr lang="ru-RU" dirty="0"/>
          </a:p>
        </p:txBody>
      </p:sp>
      <p:pic>
        <p:nvPicPr>
          <p:cNvPr id="7" name="Содержимое 6" descr="сканирование0001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034" y="1500174"/>
            <a:ext cx="5395473" cy="4786346"/>
          </a:xfrm>
        </p:spPr>
      </p:pic>
      <p:pic>
        <p:nvPicPr>
          <p:cNvPr id="9" name="Рисунок 8" descr="сканирование000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9663" y="1500174"/>
            <a:ext cx="3554337" cy="457203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0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сканирование0002.jpg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02282" y="1142984"/>
            <a:ext cx="3665410" cy="4714908"/>
          </a:xfrm>
        </p:spPr>
      </p:pic>
      <p:pic>
        <p:nvPicPr>
          <p:cNvPr id="7" name="Рисунок 6" descr="сканирование0001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2910" y="954647"/>
            <a:ext cx="4714908" cy="514353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14282" y="1643050"/>
            <a:ext cx="8515352" cy="3071834"/>
          </a:xfrm>
        </p:spPr>
        <p:txBody>
          <a:bodyPr>
            <a:noAutofit/>
          </a:bodyPr>
          <a:lstStyle/>
          <a:p>
            <a:r>
              <a:rPr lang="ru-RU" sz="9600" dirty="0" smtClean="0">
                <a:solidFill>
                  <a:srgbClr val="FF0000"/>
                </a:solidFill>
              </a:rPr>
              <a:t>Умницы!</a:t>
            </a:r>
            <a:endParaRPr lang="ru-RU" sz="9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Рисунок 13"/>
          <p:cNvGraphicFramePr>
            <a:graphicFrameLocks noGrp="1"/>
          </p:cNvGraphicFramePr>
          <p:nvPr>
            <p:ph type="pic" idx="1"/>
          </p:nvPr>
        </p:nvGraphicFramePr>
        <p:xfrm>
          <a:off x="1785918" y="3357562"/>
          <a:ext cx="5486403" cy="5715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2031"/>
                <a:gridCol w="422031"/>
                <a:gridCol w="422031"/>
                <a:gridCol w="422031"/>
                <a:gridCol w="422031"/>
                <a:gridCol w="422031"/>
                <a:gridCol w="422031"/>
                <a:gridCol w="422031"/>
                <a:gridCol w="422031"/>
                <a:gridCol w="422031"/>
                <a:gridCol w="422031"/>
                <a:gridCol w="422031"/>
                <a:gridCol w="422031"/>
              </a:tblGrid>
              <a:tr h="571504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г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у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с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е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err="1" smtClean="0"/>
                        <a:t>й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-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л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е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б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е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err="1" smtClean="0"/>
                        <a:t>д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е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err="1" smtClean="0"/>
                        <a:t>й</a:t>
                      </a:r>
                      <a:endParaRPr lang="ru-RU" sz="28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Текст 9"/>
          <p:cNvSpPr>
            <a:spLocks noGrp="1"/>
          </p:cNvSpPr>
          <p:nvPr>
            <p:ph type="body" sz="half" idx="2"/>
          </p:nvPr>
        </p:nvSpPr>
        <p:spPr>
          <a:xfrm>
            <a:off x="1809731" y="482182"/>
            <a:ext cx="5486400" cy="4447016"/>
          </a:xfrm>
        </p:spPr>
        <p:txBody>
          <a:bodyPr>
            <a:normAutofit/>
          </a:bodyPr>
          <a:lstStyle/>
          <a:p>
            <a:r>
              <a:rPr lang="ru-RU" sz="1800" dirty="0" smtClean="0"/>
              <a:t>Вы стаю эту назовите, но сначала примеры решите:</a:t>
            </a:r>
          </a:p>
          <a:p>
            <a:r>
              <a:rPr lang="ru-RU" sz="2400" dirty="0" smtClean="0">
                <a:solidFill>
                  <a:srgbClr val="00B0F0"/>
                </a:solidFill>
              </a:rPr>
              <a:t>Л</a:t>
            </a:r>
            <a:r>
              <a:rPr lang="ru-RU" sz="2400" dirty="0" smtClean="0"/>
              <a:t>-  49:7			</a:t>
            </a:r>
            <a:r>
              <a:rPr lang="ru-RU" sz="2800" dirty="0" smtClean="0">
                <a:solidFill>
                  <a:srgbClr val="00B0F0"/>
                </a:solidFill>
              </a:rPr>
              <a:t>с </a:t>
            </a:r>
            <a:r>
              <a:rPr lang="ru-RU" sz="2400" dirty="0" smtClean="0"/>
              <a:t> -  6 </a:t>
            </a:r>
            <a:r>
              <a:rPr lang="ru-RU" sz="2400" dirty="0" err="1" smtClean="0"/>
              <a:t>х</a:t>
            </a:r>
            <a:r>
              <a:rPr lang="ru-RU" sz="2400" dirty="0" smtClean="0"/>
              <a:t> 6</a:t>
            </a:r>
          </a:p>
          <a:p>
            <a:r>
              <a:rPr lang="ru-RU" sz="2800" dirty="0" smtClean="0">
                <a:solidFill>
                  <a:srgbClr val="00B0F0"/>
                </a:solidFill>
              </a:rPr>
              <a:t>у</a:t>
            </a:r>
            <a:r>
              <a:rPr lang="ru-RU" sz="2400" dirty="0" smtClean="0"/>
              <a:t>-  9 </a:t>
            </a:r>
            <a:r>
              <a:rPr lang="ru-RU" sz="2400" dirty="0" err="1" smtClean="0"/>
              <a:t>х</a:t>
            </a:r>
            <a:r>
              <a:rPr lang="ru-RU" sz="2400" dirty="0" smtClean="0"/>
              <a:t> 8			</a:t>
            </a:r>
            <a:r>
              <a:rPr lang="ru-RU" sz="2800" dirty="0" err="1" smtClean="0">
                <a:solidFill>
                  <a:srgbClr val="00B0F0"/>
                </a:solidFill>
              </a:rPr>
              <a:t>д</a:t>
            </a:r>
            <a:r>
              <a:rPr lang="ru-RU" sz="2400" dirty="0" smtClean="0">
                <a:solidFill>
                  <a:srgbClr val="00B0F0"/>
                </a:solidFill>
              </a:rPr>
              <a:t> -</a:t>
            </a:r>
            <a:r>
              <a:rPr lang="ru-RU" sz="2400" dirty="0" smtClean="0"/>
              <a:t>  7 </a:t>
            </a:r>
            <a:r>
              <a:rPr lang="ru-RU" sz="2400" dirty="0" err="1" smtClean="0"/>
              <a:t>х</a:t>
            </a:r>
            <a:r>
              <a:rPr lang="ru-RU" sz="2400" dirty="0" smtClean="0"/>
              <a:t> 8</a:t>
            </a:r>
          </a:p>
          <a:p>
            <a:r>
              <a:rPr lang="ru-RU" sz="2800" dirty="0" err="1" smtClean="0">
                <a:solidFill>
                  <a:srgbClr val="00B0F0"/>
                </a:solidFill>
              </a:rPr>
              <a:t>й</a:t>
            </a:r>
            <a:r>
              <a:rPr lang="ru-RU" sz="2400" dirty="0" smtClean="0"/>
              <a:t>-  9 </a:t>
            </a:r>
            <a:r>
              <a:rPr lang="ru-RU" sz="2400" dirty="0" err="1" smtClean="0"/>
              <a:t>х</a:t>
            </a:r>
            <a:r>
              <a:rPr lang="ru-RU" sz="2400" dirty="0" smtClean="0"/>
              <a:t> 9			</a:t>
            </a:r>
            <a:r>
              <a:rPr lang="ru-RU" sz="2800" dirty="0" smtClean="0">
                <a:solidFill>
                  <a:srgbClr val="00B0F0"/>
                </a:solidFill>
              </a:rPr>
              <a:t>г -</a:t>
            </a:r>
            <a:r>
              <a:rPr lang="ru-RU" sz="2400" dirty="0" smtClean="0"/>
              <a:t>  21: 7</a:t>
            </a:r>
          </a:p>
          <a:p>
            <a:r>
              <a:rPr lang="ru-RU" sz="2800" dirty="0" smtClean="0">
                <a:solidFill>
                  <a:srgbClr val="00B0F0"/>
                </a:solidFill>
              </a:rPr>
              <a:t>е</a:t>
            </a:r>
            <a:r>
              <a:rPr lang="ru-RU" sz="2400" dirty="0" smtClean="0">
                <a:solidFill>
                  <a:srgbClr val="00B0F0"/>
                </a:solidFill>
              </a:rPr>
              <a:t>-</a:t>
            </a:r>
            <a:r>
              <a:rPr lang="ru-RU" sz="2400" dirty="0" smtClean="0"/>
              <a:t>  45: 9			</a:t>
            </a:r>
            <a:r>
              <a:rPr lang="ru-RU" sz="2800" dirty="0" smtClean="0">
                <a:solidFill>
                  <a:srgbClr val="00B0F0"/>
                </a:solidFill>
              </a:rPr>
              <a:t>б</a:t>
            </a:r>
            <a:r>
              <a:rPr lang="ru-RU" sz="2400" dirty="0" smtClean="0"/>
              <a:t>  -   8 </a:t>
            </a:r>
            <a:r>
              <a:rPr lang="ru-RU" sz="2400" dirty="0" err="1" smtClean="0"/>
              <a:t>х</a:t>
            </a:r>
            <a:r>
              <a:rPr lang="ru-RU" sz="2400" dirty="0" smtClean="0"/>
              <a:t> 3</a:t>
            </a:r>
            <a:endParaRPr lang="ru-RU" sz="2400" dirty="0"/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1785917" y="4071942"/>
          <a:ext cx="5500729" cy="5000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3133"/>
                <a:gridCol w="423133"/>
                <a:gridCol w="423133"/>
                <a:gridCol w="423133"/>
                <a:gridCol w="423133"/>
                <a:gridCol w="423133"/>
                <a:gridCol w="423133"/>
                <a:gridCol w="423133"/>
                <a:gridCol w="423133"/>
                <a:gridCol w="423133"/>
                <a:gridCol w="423133"/>
                <a:gridCol w="423133"/>
                <a:gridCol w="423133"/>
              </a:tblGrid>
              <a:tr h="500066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5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81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Чтоб злые чары со старушки снять,</a:t>
            </a:r>
            <a:br>
              <a:rPr lang="ru-RU" dirty="0" smtClean="0"/>
            </a:br>
            <a:r>
              <a:rPr lang="ru-RU" dirty="0" smtClean="0"/>
              <a:t>нам надо площадь пола её избушки узнать.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714612" y="5643578"/>
            <a:ext cx="5486400" cy="804862"/>
          </a:xfrm>
        </p:spPr>
        <p:txBody>
          <a:bodyPr>
            <a:normAutofit/>
          </a:bodyPr>
          <a:lstStyle/>
          <a:p>
            <a:r>
              <a:rPr lang="ru-RU" sz="3600" dirty="0" smtClean="0"/>
              <a:t>8 </a:t>
            </a:r>
            <a:r>
              <a:rPr lang="ru-RU" sz="3600" dirty="0" err="1" smtClean="0"/>
              <a:t>х</a:t>
            </a:r>
            <a:r>
              <a:rPr lang="ru-RU" sz="3600" dirty="0" smtClean="0"/>
              <a:t> 4=32(м²) </a:t>
            </a:r>
            <a:endParaRPr lang="ru-RU" sz="3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928794" y="1214422"/>
            <a:ext cx="5000660" cy="257176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3071802" y="3786190"/>
            <a:ext cx="642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8 м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6858016" y="2500306"/>
            <a:ext cx="8221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 м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1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1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3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28596" y="-357214"/>
            <a:ext cx="8258204" cy="1417638"/>
          </a:xfrm>
        </p:spPr>
        <p:txBody>
          <a:bodyPr>
            <a:normAutofit/>
          </a:bodyPr>
          <a:lstStyle/>
          <a:p>
            <a:r>
              <a:rPr lang="ru-RU" sz="3600" dirty="0" smtClean="0"/>
              <a:t> Дальше пойдём по дорожке лесной.</a:t>
            </a:r>
            <a:endParaRPr lang="ru-RU" sz="3600" dirty="0"/>
          </a:p>
        </p:txBody>
      </p:sp>
      <p:pic>
        <p:nvPicPr>
          <p:cNvPr id="5" name="Содержимое 4" descr="сканирование0003.jpg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6200000">
            <a:off x="1464459" y="-821541"/>
            <a:ext cx="6215082" cy="91440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mtClean="0"/>
              <a:t/>
            </a:r>
            <a:br>
              <a:rPr lang="ru-RU" smtClean="0"/>
            </a:b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4400" dirty="0" smtClean="0">
                <a:solidFill>
                  <a:srgbClr val="7030A0"/>
                </a:solidFill>
              </a:rPr>
              <a:t>4 : 2=2</a:t>
            </a:r>
          </a:p>
          <a:p>
            <a:r>
              <a:rPr lang="ru-RU" sz="4400" dirty="0" smtClean="0">
                <a:solidFill>
                  <a:srgbClr val="7030A0"/>
                </a:solidFill>
              </a:rPr>
              <a:t>6 : 2=3</a:t>
            </a:r>
          </a:p>
          <a:p>
            <a:r>
              <a:rPr lang="ru-RU" sz="4400" dirty="0" smtClean="0">
                <a:solidFill>
                  <a:srgbClr val="7030A0"/>
                </a:solidFill>
              </a:rPr>
              <a:t>8 : 2=4</a:t>
            </a:r>
          </a:p>
          <a:p>
            <a:endParaRPr lang="ru-RU" dirty="0" smtClean="0"/>
          </a:p>
          <a:p>
            <a:pPr lvl="2"/>
            <a:r>
              <a:rPr lang="ru-RU" sz="4400" dirty="0" smtClean="0">
                <a:solidFill>
                  <a:srgbClr val="00B050"/>
                </a:solidFill>
              </a:rPr>
              <a:t>5 </a:t>
            </a:r>
            <a:r>
              <a:rPr lang="ru-RU" sz="4400" dirty="0" err="1" smtClean="0">
                <a:solidFill>
                  <a:srgbClr val="00B050"/>
                </a:solidFill>
              </a:rPr>
              <a:t>х</a:t>
            </a:r>
            <a:r>
              <a:rPr lang="ru-RU" sz="4400" dirty="0" smtClean="0">
                <a:solidFill>
                  <a:srgbClr val="00B050"/>
                </a:solidFill>
              </a:rPr>
              <a:t> 9=45</a:t>
            </a:r>
          </a:p>
          <a:p>
            <a:pPr lvl="2"/>
            <a:r>
              <a:rPr lang="ru-RU" sz="4400" dirty="0" smtClean="0">
                <a:solidFill>
                  <a:srgbClr val="00B050"/>
                </a:solidFill>
              </a:rPr>
              <a:t>7 </a:t>
            </a:r>
            <a:r>
              <a:rPr lang="ru-RU" sz="4400" dirty="0" err="1" smtClean="0">
                <a:solidFill>
                  <a:srgbClr val="00B050"/>
                </a:solidFill>
              </a:rPr>
              <a:t>х</a:t>
            </a:r>
            <a:r>
              <a:rPr lang="ru-RU" sz="4400" dirty="0" smtClean="0">
                <a:solidFill>
                  <a:srgbClr val="00B050"/>
                </a:solidFill>
              </a:rPr>
              <a:t> 9=63</a:t>
            </a:r>
          </a:p>
          <a:p>
            <a:pPr lvl="2"/>
            <a:r>
              <a:rPr lang="ru-RU" sz="4400" dirty="0" smtClean="0">
                <a:solidFill>
                  <a:srgbClr val="00B050"/>
                </a:solidFill>
              </a:rPr>
              <a:t>9 </a:t>
            </a:r>
            <a:r>
              <a:rPr lang="ru-RU" sz="4400" dirty="0" err="1" smtClean="0">
                <a:solidFill>
                  <a:srgbClr val="00B050"/>
                </a:solidFill>
              </a:rPr>
              <a:t>х</a:t>
            </a:r>
            <a:r>
              <a:rPr lang="ru-RU" sz="4400" dirty="0" smtClean="0">
                <a:solidFill>
                  <a:srgbClr val="00B050"/>
                </a:solidFill>
              </a:rPr>
              <a:t> 9=81</a:t>
            </a:r>
          </a:p>
          <a:p>
            <a:endParaRPr lang="ru-RU" dirty="0" smtClean="0"/>
          </a:p>
        </p:txBody>
      </p:sp>
      <p:sp>
        <p:nvSpPr>
          <p:cNvPr id="7" name="Текст 6"/>
          <p:cNvSpPr>
            <a:spLocks noGrp="1"/>
          </p:cNvSpPr>
          <p:nvPr>
            <p:ph sz="half" idx="2"/>
          </p:nvPr>
        </p:nvSpPr>
        <p:spPr>
          <a:xfrm>
            <a:off x="1500166" y="428605"/>
            <a:ext cx="7110434" cy="1071569"/>
          </a:xfrm>
        </p:spPr>
        <p:txBody>
          <a:bodyPr>
            <a:normAutofit fontScale="92500" lnSpcReduction="20000"/>
          </a:bodyPr>
          <a:lstStyle/>
          <a:p>
            <a:r>
              <a:rPr lang="ru-RU" sz="2400" dirty="0" smtClean="0"/>
              <a:t>Даны числа: 4, 5, 6, 7, 8,9.</a:t>
            </a:r>
          </a:p>
          <a:p>
            <a:r>
              <a:rPr lang="ru-RU" sz="2400" dirty="0" smtClean="0"/>
              <a:t>Каждое чётное число уменьши в 2 раза, а нечётное увеличь в 9 раз. </a:t>
            </a:r>
            <a:endParaRPr lang="ru-RU" sz="2400" dirty="0"/>
          </a:p>
        </p:txBody>
      </p:sp>
      <p:pic>
        <p:nvPicPr>
          <p:cNvPr id="20" name="Рисунок 19" descr="сканирование000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6200000">
            <a:off x="3713812" y="1427812"/>
            <a:ext cx="5359681" cy="5500694"/>
          </a:xfrm>
          <a:prstGeom prst="rect">
            <a:avLst/>
          </a:prstGeom>
        </p:spPr>
      </p:pic>
      <p:pic>
        <p:nvPicPr>
          <p:cNvPr id="21" name="Рисунок 20" descr="сканирование000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72396" y="5572140"/>
            <a:ext cx="785818" cy="101081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26000">
              <a:schemeClr val="accent1">
                <a:tint val="66000"/>
                <a:satMod val="160000"/>
                <a:alpha val="23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229600" cy="85723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Во сколько раз синичек больше, чем клестов?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" name="Содержимое 26" descr="сканирование0003.jpg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6343974" y="4443108"/>
            <a:ext cx="2242530" cy="1357322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" name="Содержимое 11" descr="сканирование0005.jpg"/>
          <p:cNvPicPr>
            <a:picLocks noGrp="1" noChangeAspect="1"/>
          </p:cNvPicPr>
          <p:nvPr>
            <p:ph sz="quarter" idx="4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35688" y="3607594"/>
            <a:ext cx="2286014" cy="1357322"/>
          </a:xfrm>
        </p:spPr>
      </p:pic>
      <p:pic>
        <p:nvPicPr>
          <p:cNvPr id="14" name="Рисунок 13" descr="сканирование0005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43438" y="1285860"/>
            <a:ext cx="2335509" cy="1143008"/>
          </a:xfrm>
          <a:prstGeom prst="rect">
            <a:avLst/>
          </a:prstGeom>
        </p:spPr>
      </p:pic>
      <p:pic>
        <p:nvPicPr>
          <p:cNvPr id="15" name="Содержимое 11" descr="сканирование0005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4536282" y="3036090"/>
            <a:ext cx="2286014" cy="1357322"/>
          </a:xfrm>
          <a:prstGeom prst="rect">
            <a:avLst/>
          </a:prstGeom>
        </p:spPr>
      </p:pic>
      <p:pic>
        <p:nvPicPr>
          <p:cNvPr id="16" name="Рисунок 15" descr="сканирование0003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8860" y="928670"/>
            <a:ext cx="1768792" cy="1240905"/>
          </a:xfrm>
          <a:prstGeom prst="rect">
            <a:avLst/>
          </a:prstGeom>
        </p:spPr>
      </p:pic>
      <p:pic>
        <p:nvPicPr>
          <p:cNvPr id="18" name="Рисунок 17" descr="сканирование0003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6578" y="2571744"/>
            <a:ext cx="1768792" cy="1240905"/>
          </a:xfrm>
          <a:prstGeom prst="rect">
            <a:avLst/>
          </a:prstGeom>
        </p:spPr>
      </p:pic>
      <p:pic>
        <p:nvPicPr>
          <p:cNvPr id="20" name="Содержимое 26" descr="сканирование000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1986256" y="2871472"/>
            <a:ext cx="2242530" cy="1357322"/>
          </a:xfrm>
          <a:prstGeom prst="rect">
            <a:avLst/>
          </a:prstGeom>
        </p:spPr>
      </p:pic>
      <p:pic>
        <p:nvPicPr>
          <p:cNvPr id="21" name="Рисунок 20" descr="сканирование0005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928926" y="4929198"/>
            <a:ext cx="2481478" cy="121444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5400" dirty="0" smtClean="0"/>
              <a:t/>
            </a:r>
            <a:br>
              <a:rPr lang="ru-RU" sz="54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5786446" y="3286124"/>
            <a:ext cx="2857520" cy="378621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4800" dirty="0" smtClean="0"/>
              <a:t>9</a:t>
            </a:r>
          </a:p>
          <a:p>
            <a:pPr>
              <a:buNone/>
            </a:pPr>
            <a:r>
              <a:rPr lang="ru-RU" sz="4800" dirty="0" smtClean="0"/>
              <a:t>49</a:t>
            </a:r>
            <a:endParaRPr lang="ru-RU" sz="4800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3"/>
          </p:nvPr>
        </p:nvSpPr>
        <p:spPr>
          <a:xfrm>
            <a:off x="214282" y="642918"/>
            <a:ext cx="5857916" cy="714380"/>
          </a:xfrm>
        </p:spPr>
        <p:txBody>
          <a:bodyPr>
            <a:noAutofit/>
          </a:bodyPr>
          <a:lstStyle/>
          <a:p>
            <a:r>
              <a:rPr lang="ru-RU" sz="3200" dirty="0" smtClean="0"/>
              <a:t>Найди значение выражения:</a:t>
            </a:r>
            <a:endParaRPr lang="ru-RU" sz="3200" dirty="0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4"/>
          </p:nvPr>
        </p:nvSpPr>
        <p:spPr>
          <a:xfrm>
            <a:off x="0" y="3286124"/>
            <a:ext cx="6429420" cy="2357454"/>
          </a:xfrm>
        </p:spPr>
        <p:txBody>
          <a:bodyPr>
            <a:noAutofit/>
          </a:bodyPr>
          <a:lstStyle/>
          <a:p>
            <a:r>
              <a:rPr lang="ru-RU" sz="4800" dirty="0" smtClean="0"/>
              <a:t>8 </a:t>
            </a:r>
            <a:r>
              <a:rPr lang="ru-RU" sz="4800" dirty="0" err="1" smtClean="0"/>
              <a:t>х</a:t>
            </a:r>
            <a:r>
              <a:rPr lang="ru-RU" sz="4800" dirty="0" smtClean="0"/>
              <a:t> 7 – 16: 4 </a:t>
            </a:r>
            <a:r>
              <a:rPr lang="ru-RU" sz="4800" dirty="0" err="1" smtClean="0"/>
              <a:t>х</a:t>
            </a:r>
            <a:r>
              <a:rPr lang="ru-RU" sz="4800" dirty="0" smtClean="0"/>
              <a:t> 7 – 19=</a:t>
            </a:r>
          </a:p>
          <a:p>
            <a:r>
              <a:rPr lang="ru-RU" sz="4800" dirty="0" smtClean="0"/>
              <a:t>36: 4 + (47 – 39) </a:t>
            </a:r>
            <a:r>
              <a:rPr lang="ru-RU" sz="4800" dirty="0" err="1" smtClean="0"/>
              <a:t>х</a:t>
            </a:r>
            <a:r>
              <a:rPr lang="ru-RU" sz="4800" dirty="0" smtClean="0"/>
              <a:t> 5=</a:t>
            </a:r>
            <a:br>
              <a:rPr lang="ru-RU" sz="4800" dirty="0" smtClean="0"/>
            </a:br>
            <a:r>
              <a:rPr lang="ru-RU" sz="4800" dirty="0" smtClean="0"/>
              <a:t> </a:t>
            </a:r>
            <a:endParaRPr lang="ru-RU" sz="4800" dirty="0"/>
          </a:p>
        </p:txBody>
      </p:sp>
      <p:pic>
        <p:nvPicPr>
          <p:cNvPr id="14" name="Рисунок 13" descr="сканирование0003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0826" y="1857893"/>
            <a:ext cx="2431384" cy="363807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0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Запутать нас хочет старушка в лесу. Найди неверные записи, исправь ошибки:</a:t>
            </a:r>
            <a:endParaRPr lang="ru-RU" sz="32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Содержимое 6" descr="сканирование0003.jpg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55627" y="1071546"/>
            <a:ext cx="9199627" cy="5786454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85721" y="1643050"/>
            <a:ext cx="3143272" cy="3951288"/>
          </a:xfrm>
        </p:spPr>
        <p:txBody>
          <a:bodyPr>
            <a:normAutofit/>
          </a:bodyPr>
          <a:lstStyle/>
          <a:p>
            <a:r>
              <a:rPr lang="ru-RU" sz="3600" dirty="0" smtClean="0"/>
              <a:t>7 </a:t>
            </a:r>
            <a:r>
              <a:rPr lang="ru-RU" sz="3600" dirty="0" err="1" smtClean="0"/>
              <a:t>х</a:t>
            </a:r>
            <a:r>
              <a:rPr lang="ru-RU" sz="3600" dirty="0" smtClean="0"/>
              <a:t> 9 </a:t>
            </a:r>
            <a:r>
              <a:rPr lang="en-US" sz="3600" dirty="0" smtClean="0"/>
              <a:t>&lt;</a:t>
            </a:r>
            <a:r>
              <a:rPr lang="ru-RU" sz="3600" dirty="0" smtClean="0"/>
              <a:t> 9 </a:t>
            </a:r>
            <a:r>
              <a:rPr lang="ru-RU" sz="3600" dirty="0" err="1" smtClean="0"/>
              <a:t>х</a:t>
            </a:r>
            <a:r>
              <a:rPr lang="ru-RU" sz="3600" dirty="0" smtClean="0"/>
              <a:t> 7</a:t>
            </a:r>
          </a:p>
          <a:p>
            <a:r>
              <a:rPr lang="ru-RU" sz="3600" dirty="0" smtClean="0"/>
              <a:t>38 – 4 = 38 </a:t>
            </a:r>
          </a:p>
          <a:p>
            <a:r>
              <a:rPr lang="ru-RU" sz="3600" dirty="0" smtClean="0"/>
              <a:t>36:9 </a:t>
            </a:r>
            <a:r>
              <a:rPr lang="en-US" sz="3600" dirty="0" smtClean="0"/>
              <a:t>&gt;</a:t>
            </a:r>
            <a:r>
              <a:rPr lang="ru-RU" sz="3600" dirty="0" smtClean="0"/>
              <a:t> 32:4</a:t>
            </a:r>
          </a:p>
          <a:p>
            <a:r>
              <a:rPr lang="ru-RU" sz="3600" dirty="0" smtClean="0"/>
              <a:t>48:8</a:t>
            </a:r>
            <a:r>
              <a:rPr lang="en-US" sz="3600" dirty="0" smtClean="0"/>
              <a:t> &gt;</a:t>
            </a:r>
            <a:r>
              <a:rPr lang="ru-RU" sz="3600" dirty="0" smtClean="0"/>
              <a:t> 42:6</a:t>
            </a:r>
          </a:p>
          <a:p>
            <a:r>
              <a:rPr lang="ru-RU" sz="3600" dirty="0" smtClean="0"/>
              <a:t>7 </a:t>
            </a:r>
            <a:r>
              <a:rPr lang="ru-RU" sz="3600" dirty="0" err="1" smtClean="0"/>
              <a:t>х</a:t>
            </a:r>
            <a:r>
              <a:rPr lang="ru-RU" sz="3600" dirty="0" smtClean="0"/>
              <a:t> 8</a:t>
            </a:r>
            <a:r>
              <a:rPr lang="en-US" sz="3600" dirty="0" smtClean="0"/>
              <a:t> &gt; </a:t>
            </a:r>
            <a:r>
              <a:rPr lang="ru-RU" sz="3600" dirty="0" smtClean="0"/>
              <a:t>6х9</a:t>
            </a:r>
          </a:p>
          <a:p>
            <a:r>
              <a:rPr lang="ru-RU" sz="3600" dirty="0" smtClean="0"/>
              <a:t>3 </a:t>
            </a:r>
            <a:r>
              <a:rPr lang="ru-RU" sz="3600" dirty="0" err="1" smtClean="0"/>
              <a:t>х</a:t>
            </a:r>
            <a:r>
              <a:rPr lang="ru-RU" sz="3600" dirty="0" smtClean="0"/>
              <a:t> 5</a:t>
            </a:r>
            <a:r>
              <a:rPr lang="en-US" sz="3600" dirty="0" smtClean="0"/>
              <a:t>&lt; </a:t>
            </a:r>
            <a:r>
              <a:rPr lang="ru-RU" sz="3600" dirty="0" smtClean="0"/>
              <a:t>8 </a:t>
            </a:r>
            <a:r>
              <a:rPr lang="ru-RU" sz="3600" dirty="0" err="1" smtClean="0"/>
              <a:t>х</a:t>
            </a:r>
            <a:r>
              <a:rPr lang="ru-RU" sz="3600" dirty="0" smtClean="0"/>
              <a:t> 2</a:t>
            </a:r>
            <a:endParaRPr lang="ru-RU" sz="3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1027</TotalTime>
  <Words>387</Words>
  <Application>Microsoft Office PowerPoint</Application>
  <PresentationFormat>Экран (4:3)</PresentationFormat>
  <Paragraphs>110</Paragraphs>
  <Slides>23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математика</vt:lpstr>
      <vt:lpstr>Презентация PowerPoint</vt:lpstr>
      <vt:lpstr>Презентация PowerPoint</vt:lpstr>
      <vt:lpstr>Чтоб злые чары со старушки снять, нам надо площадь пола её избушки узнать.</vt:lpstr>
      <vt:lpstr> Дальше пойдём по дорожке лесной.</vt:lpstr>
      <vt:lpstr> </vt:lpstr>
      <vt:lpstr>Во сколько раз синичек больше, чем клестов?</vt:lpstr>
      <vt:lpstr>    </vt:lpstr>
      <vt:lpstr>Запутать нас хочет старушка в лесу. Найди неверные записи, исправь ошибки:</vt:lpstr>
      <vt:lpstr>Презентация PowerPoint</vt:lpstr>
      <vt:lpstr>Презентация PowerPoint</vt:lpstr>
      <vt:lpstr>задача</vt:lpstr>
      <vt:lpstr>Решение:</vt:lpstr>
      <vt:lpstr>Презентация PowerPoint</vt:lpstr>
      <vt:lpstr>Презентация PowerPoint</vt:lpstr>
      <vt:lpstr>Презентация PowerPoint</vt:lpstr>
      <vt:lpstr> Три бельчонка маму-белку ждали около дупла. Им на завтрак мама-белка 9 шишек принесла. Разделила на троих, сколько каждому из них?</vt:lpstr>
      <vt:lpstr>Раз к зайчихе на обед прискакал дружок-сосед. На пенёк зайчата сели и по 3 морковки съели. Кто считать, ребята, ловок, сколько съедено морковок?</vt:lpstr>
      <vt:lpstr>Презентация PowerPoint</vt:lpstr>
      <vt:lpstr>Обвести в кружок все табличные случаи произведений.</vt:lpstr>
      <vt:lpstr>Презентация PowerPoint</vt:lpstr>
      <vt:lpstr>Умницы!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математика</dc:title>
  <dc:creator>Admin</dc:creator>
  <cp:lastModifiedBy>WORK</cp:lastModifiedBy>
  <cp:revision>108</cp:revision>
  <dcterms:created xsi:type="dcterms:W3CDTF">2009-11-15T08:45:32Z</dcterms:created>
  <dcterms:modified xsi:type="dcterms:W3CDTF">2014-11-03T17:20:35Z</dcterms:modified>
</cp:coreProperties>
</file>