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44018" cy="14401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D36F-34F2-40AA-9152-69E33C60F549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E0A80-6DFC-4E0E-ADD7-62F05C714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143768" cy="314327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ИКС-педиция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 Математическому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полюсу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Documents and Settings\Татьяна\Мои документы\Мои рисунки\КЛИПЫ\disney.ph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71810"/>
            <a:ext cx="3286125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12727" cy="13601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Кролик съел 5 тарелок мёда, Пятачок съел на 3 тарелки мёда больше, чем Кролик, а </a:t>
            </a:r>
            <a:r>
              <a:rPr lang="ru-RU" sz="3600" dirty="0" err="1" smtClean="0"/>
              <a:t>Винни-Пух</a:t>
            </a:r>
            <a:r>
              <a:rPr lang="ru-RU" sz="3600" dirty="0" smtClean="0"/>
              <a:t> съел в 7 раз больше, чем Пятачок. Сколько тарелок мёда съели они вместе?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492" y="3546763"/>
            <a:ext cx="8257308" cy="2579399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i="1" dirty="0" smtClean="0"/>
              <a:t>_______________________</a:t>
            </a:r>
          </a:p>
          <a:p>
            <a:pPr marL="514350" indent="-514350">
              <a:buAutoNum type="arabicParenR"/>
            </a:pPr>
            <a:r>
              <a:rPr lang="ru-RU" i="1" dirty="0" smtClean="0"/>
              <a:t>_______________________</a:t>
            </a:r>
          </a:p>
          <a:p>
            <a:pPr marL="514350" indent="-514350">
              <a:buAutoNum type="arabicParenR"/>
            </a:pPr>
            <a:r>
              <a:rPr lang="ru-RU" i="1" dirty="0" smtClean="0"/>
              <a:t>_______________________</a:t>
            </a:r>
          </a:p>
          <a:p>
            <a:pPr marL="514350" indent="-514350">
              <a:buNone/>
            </a:pPr>
            <a:r>
              <a:rPr lang="ru-RU" i="1" dirty="0" smtClean="0"/>
              <a:t>Ответ: _______________________________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1597"/>
          <a:stretch>
            <a:fillRect/>
          </a:stretch>
        </p:blipFill>
        <p:spPr bwMode="auto">
          <a:xfrm>
            <a:off x="5666509" y="2109021"/>
            <a:ext cx="3477491" cy="228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34291" y="2978727"/>
            <a:ext cx="4419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Левая круглая скобка 8"/>
          <p:cNvSpPr/>
          <p:nvPr/>
        </p:nvSpPr>
        <p:spPr>
          <a:xfrm rot="5400000">
            <a:off x="2683348" y="517053"/>
            <a:ext cx="493776" cy="4364182"/>
          </a:xfrm>
          <a:prstGeom prst="leftBracket">
            <a:avLst>
              <a:gd name="adj" fmla="val 14226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001984" y="2985656"/>
            <a:ext cx="20781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553693" y="2957948"/>
            <a:ext cx="20781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30384" y="2985657"/>
            <a:ext cx="20781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022275" y="2985657"/>
            <a:ext cx="20781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83918" y="2413153"/>
            <a:ext cx="609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97082" y="2385444"/>
            <a:ext cx="6447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34936" y="2371589"/>
            <a:ext cx="607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Пользуясь алгоритмом, заданным блок-схемой, расшифруй имя и фамилию известного английского писателя.  Знаешь ли ты его книги?</a:t>
            </a:r>
            <a:endParaRPr lang="ru-RU" sz="2800" dirty="0"/>
          </a:p>
        </p:txBody>
      </p:sp>
      <p:graphicFrame>
        <p:nvGraphicFramePr>
          <p:cNvPr id="42" name="Содержимое 41"/>
          <p:cNvGraphicFramePr>
            <a:graphicFrameLocks noGrp="1"/>
          </p:cNvGraphicFramePr>
          <p:nvPr>
            <p:ph idx="1"/>
          </p:nvPr>
        </p:nvGraphicFramePr>
        <p:xfrm>
          <a:off x="3823856" y="1787092"/>
          <a:ext cx="514003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641"/>
                <a:gridCol w="438641"/>
                <a:gridCol w="425044"/>
                <a:gridCol w="415793"/>
                <a:gridCol w="443846"/>
                <a:gridCol w="486800"/>
                <a:gridCol w="515436"/>
                <a:gridCol w="501118"/>
                <a:gridCol w="515435"/>
                <a:gridCol w="472482"/>
                <a:gridCol w="48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/>
                        <a:t>а</a:t>
                      </a:r>
                      <a:endParaRPr lang="ru-RU" sz="2800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38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err="1" smtClean="0"/>
                        <a:t>х</a:t>
                      </a:r>
                      <a:endParaRPr lang="ru-RU" sz="2800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119746" y="1676401"/>
            <a:ext cx="706581" cy="4987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</a:rPr>
              <a:t> а</a:t>
            </a:r>
            <a:endParaRPr lang="ru-RU" sz="40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rot="5400000">
            <a:off x="2303319" y="2337954"/>
            <a:ext cx="332509" cy="69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036617" y="2549236"/>
            <a:ext cx="872837" cy="4156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sym typeface="Symbol"/>
              </a:rPr>
              <a:t>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317173" y="3113808"/>
            <a:ext cx="332510" cy="69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Ромб 9"/>
          <p:cNvSpPr/>
          <p:nvPr/>
        </p:nvSpPr>
        <p:spPr>
          <a:xfrm>
            <a:off x="1620982" y="3283528"/>
            <a:ext cx="1704110" cy="77585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&lt;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60?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stCxn id="10" idx="1"/>
          </p:cNvCxnSpPr>
          <p:nvPr/>
        </p:nvCxnSpPr>
        <p:spPr>
          <a:xfrm rot="10800000">
            <a:off x="928256" y="3671455"/>
            <a:ext cx="692727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3283528" y="3671455"/>
            <a:ext cx="692727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89956" y="3175153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9810" y="3175153"/>
            <a:ext cx="730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Нет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6200000" flipH="1">
            <a:off x="775857" y="3851565"/>
            <a:ext cx="387931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3768438" y="3837709"/>
            <a:ext cx="387931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40326" y="4045526"/>
            <a:ext cx="872837" cy="4156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sym typeface="Symbol"/>
              </a:rPr>
              <a:t>: 3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46763" y="4031671"/>
            <a:ext cx="831273" cy="443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sym typeface="Symbol"/>
              </a:rPr>
              <a:t> 57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3789220" y="4634343"/>
            <a:ext cx="332509" cy="138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852056" y="4620488"/>
            <a:ext cx="332509" cy="138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039095" y="4765964"/>
            <a:ext cx="969817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2008910" y="4558146"/>
            <a:ext cx="886690" cy="4987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4000" i="1" dirty="0" err="1" smtClean="0">
                <a:solidFill>
                  <a:schemeClr val="accent4">
                    <a:lumMod val="50000"/>
                  </a:schemeClr>
                </a:solidFill>
              </a:rPr>
              <a:t>х</a:t>
            </a:r>
            <a:endParaRPr lang="ru-RU" sz="40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0" name="Прямая со стрелкой 39"/>
          <p:cNvCxnSpPr>
            <a:endCxn id="39" idx="3"/>
          </p:cNvCxnSpPr>
          <p:nvPr/>
        </p:nvCxnSpPr>
        <p:spPr>
          <a:xfrm rot="10800000" flipV="1">
            <a:off x="2895600" y="4793672"/>
            <a:ext cx="1052950" cy="13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67200" y="2881745"/>
            <a:ext cx="35939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</a:t>
            </a:r>
            <a:endParaRPr lang="ru-RU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4696691" y="2867891"/>
            <a:ext cx="40427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</a:t>
            </a:r>
            <a:endParaRPr lang="ru-RU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153891" y="2867890"/>
            <a:ext cx="41549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5583383" y="2867890"/>
            <a:ext cx="40908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</a:t>
            </a:r>
            <a:endParaRPr lang="ru-RU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6068290" y="2854036"/>
            <a:ext cx="39305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6553200" y="2854036"/>
            <a:ext cx="37061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7051964" y="2854035"/>
            <a:ext cx="41549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</a:t>
            </a:r>
            <a:endParaRPr lang="ru-RU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7523018" y="2867890"/>
            <a:ext cx="49244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8063346" y="2867890"/>
            <a:ext cx="3754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8534400" y="2867890"/>
            <a:ext cx="38023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</a:t>
            </a:r>
            <a:endParaRPr lang="ru-RU" sz="2800" dirty="0"/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221673" y="5541817"/>
          <a:ext cx="1662545" cy="739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509"/>
                <a:gridCol w="483649"/>
                <a:gridCol w="408080"/>
                <a:gridCol w="438307"/>
              </a:tblGrid>
              <a:tr h="3740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/>
                </a:tc>
              </a:tr>
              <a:tr h="352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2216727" y="5569527"/>
          <a:ext cx="1745673" cy="739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509"/>
                <a:gridCol w="483649"/>
                <a:gridCol w="408080"/>
                <a:gridCol w="521435"/>
              </a:tblGrid>
              <a:tr h="3740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171</a:t>
                      </a:r>
                      <a:endParaRPr lang="ru-RU" sz="1600" dirty="0"/>
                    </a:p>
                  </a:txBody>
                  <a:tcPr/>
                </a:tc>
              </a:tr>
              <a:tr h="352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3948547" y="5569525"/>
          <a:ext cx="1662545" cy="739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780"/>
                <a:gridCol w="414378"/>
                <a:gridCol w="408080"/>
                <a:gridCol w="438307"/>
              </a:tblGrid>
              <a:tr h="3740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</a:t>
                      </a:r>
                      <a:endParaRPr lang="ru-RU" sz="1800" dirty="0"/>
                    </a:p>
                  </a:txBody>
                  <a:tcPr/>
                </a:tc>
              </a:tr>
              <a:tr h="352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5611091" y="5569526"/>
          <a:ext cx="443345" cy="739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345"/>
              </a:tblGrid>
              <a:tr h="3740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/>
                </a:tc>
              </a:tr>
              <a:tr h="352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6483928" y="5569526"/>
          <a:ext cx="1759528" cy="739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781"/>
                <a:gridCol w="461987"/>
                <a:gridCol w="431885"/>
                <a:gridCol w="463875"/>
              </a:tblGrid>
              <a:tr h="3740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/>
                </a:tc>
              </a:tr>
              <a:tr h="352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 descr="C:\Documents and Settings\Татьяна\Мои документы\Мои рисунки\КЛИПЫ\4192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709" y="3622899"/>
            <a:ext cx="2507672" cy="1735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6510" y="1314007"/>
            <a:ext cx="5611090" cy="5190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4348" y="293408"/>
            <a:ext cx="7432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Алан  Александр 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Татьяна\Мои документы\Мои рисунки\КЛИПЫ\scrn_b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75465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62639" y="0"/>
            <a:ext cx="64175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 путешествие</a:t>
            </a:r>
          </a:p>
          <a:p>
            <a:pPr algn="ctr"/>
            <a:r>
              <a:rPr lang="ru-RU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одошло к концу!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4582" y="5103674"/>
            <a:ext cx="59936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До новых встреч </a:t>
            </a:r>
          </a:p>
          <a:p>
            <a:pPr algn="ctr"/>
            <a:r>
              <a:rPr lang="ru-RU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во второй части!</a:t>
            </a:r>
            <a:endParaRPr lang="ru-RU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Продолжи ряд на два числа, сохраняя закономерность:</a:t>
            </a:r>
          </a:p>
          <a:p>
            <a:pPr marL="514350" indent="-514350">
              <a:buNone/>
            </a:pPr>
            <a:r>
              <a:rPr lang="ru-RU" dirty="0" smtClean="0"/>
              <a:t>а) 83 056,   83 156,  83 256,  _________________</a:t>
            </a:r>
          </a:p>
          <a:p>
            <a:pPr marL="514350" indent="-514350">
              <a:buNone/>
            </a:pPr>
            <a:r>
              <a:rPr lang="ru-RU" dirty="0"/>
              <a:t>б</a:t>
            </a:r>
            <a:r>
              <a:rPr lang="ru-RU" dirty="0" smtClean="0"/>
              <a:t>) 0,  17,  34,  51,  _______________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213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для всех-всех-всех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143380"/>
            <a:ext cx="3786180" cy="2524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smtClean="0"/>
              <a:t>М = </a:t>
            </a:r>
            <a:r>
              <a:rPr lang="en-US" dirty="0" smtClean="0"/>
              <a:t>{</a:t>
            </a:r>
            <a:r>
              <a:rPr lang="en-US" dirty="0" smtClean="0">
                <a:sym typeface="Symbol"/>
              </a:rPr>
              <a:t></a:t>
            </a:r>
            <a:r>
              <a:rPr lang="ru-RU" dirty="0" smtClean="0">
                <a:sym typeface="Symbol"/>
              </a:rPr>
              <a:t>, </a:t>
            </a:r>
            <a:r>
              <a:rPr lang="en-US" dirty="0" smtClean="0">
                <a:sym typeface="Symbol"/>
              </a:rPr>
              <a:t>m</a:t>
            </a:r>
            <a:r>
              <a:rPr lang="ru-RU" dirty="0" smtClean="0">
                <a:sym typeface="Symbol"/>
              </a:rPr>
              <a:t>, +</a:t>
            </a:r>
            <a:r>
              <a:rPr lang="en-US" dirty="0" smtClean="0"/>
              <a:t>}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Верны ли высказывания: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11649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а) М = </a:t>
            </a:r>
            <a:r>
              <a:rPr lang="en-US" sz="3600" dirty="0" smtClean="0"/>
              <a:t>{</a:t>
            </a:r>
            <a:r>
              <a:rPr lang="en-US" sz="3600" dirty="0" smtClean="0">
                <a:sym typeface="Symbol"/>
              </a:rPr>
              <a:t>m</a:t>
            </a:r>
            <a:r>
              <a:rPr lang="ru-RU" sz="3600" dirty="0" smtClean="0">
                <a:sym typeface="Symbol"/>
              </a:rPr>
              <a:t>, +, </a:t>
            </a:r>
            <a:r>
              <a:rPr lang="en-US" sz="3600" dirty="0" smtClean="0">
                <a:sym typeface="Symbol"/>
              </a:rPr>
              <a:t></a:t>
            </a:r>
            <a:r>
              <a:rPr lang="en-US" sz="3600" dirty="0" smtClean="0"/>
              <a:t>}</a:t>
            </a:r>
            <a:r>
              <a:rPr lang="ru-RU" sz="3600" dirty="0" smtClean="0"/>
              <a:t> </a:t>
            </a:r>
          </a:p>
          <a:p>
            <a:pPr>
              <a:buNone/>
            </a:pPr>
            <a:r>
              <a:rPr lang="ru-RU" sz="3600" dirty="0" smtClean="0"/>
              <a:t>б) М = </a:t>
            </a:r>
            <a:r>
              <a:rPr lang="en-US" sz="3600" dirty="0" smtClean="0"/>
              <a:t>{</a:t>
            </a:r>
            <a:r>
              <a:rPr lang="en-US" sz="3600" dirty="0" smtClean="0">
                <a:sym typeface="Symbol"/>
              </a:rPr>
              <a:t>m</a:t>
            </a:r>
            <a:r>
              <a:rPr lang="ru-RU" sz="3600" dirty="0" smtClean="0">
                <a:sym typeface="Symbol"/>
              </a:rPr>
              <a:t>, </a:t>
            </a:r>
            <a:r>
              <a:rPr lang="en-US" sz="3600" dirty="0" smtClean="0">
                <a:sym typeface="Symbol"/>
              </a:rPr>
              <a:t></a:t>
            </a:r>
            <a:r>
              <a:rPr lang="en-US" sz="3600" dirty="0" smtClean="0"/>
              <a:t>}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в) М = </a:t>
            </a:r>
            <a:r>
              <a:rPr lang="en-US" sz="3600" dirty="0" smtClean="0"/>
              <a:t>{</a:t>
            </a:r>
            <a:r>
              <a:rPr lang="en-US" sz="3600" dirty="0" smtClean="0">
                <a:sym typeface="Symbol"/>
              </a:rPr>
              <a:t></a:t>
            </a:r>
            <a:r>
              <a:rPr lang="ru-RU" sz="3600" dirty="0" smtClean="0">
                <a:sym typeface="Symbol"/>
              </a:rPr>
              <a:t>, </a:t>
            </a:r>
            <a:r>
              <a:rPr lang="en-US" sz="3600" dirty="0" smtClean="0">
                <a:sym typeface="Symbol"/>
              </a:rPr>
              <a:t>m</a:t>
            </a:r>
            <a:r>
              <a:rPr lang="ru-RU" sz="3600" dirty="0" smtClean="0">
                <a:sym typeface="Symbol"/>
              </a:rPr>
              <a:t>, :</a:t>
            </a:r>
            <a:r>
              <a:rPr lang="en-US" sz="3600" dirty="0" smtClean="0"/>
              <a:t>}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г) </a:t>
            </a:r>
            <a:r>
              <a:rPr lang="en-US" sz="3600" dirty="0" smtClean="0">
                <a:sym typeface="Symbol"/>
              </a:rPr>
              <a:t></a:t>
            </a:r>
            <a:r>
              <a:rPr lang="ru-RU" sz="3600" dirty="0" smtClean="0">
                <a:sym typeface="Symbol"/>
              </a:rPr>
              <a:t>  М</a:t>
            </a:r>
          </a:p>
          <a:p>
            <a:pPr>
              <a:buNone/>
            </a:pPr>
            <a:r>
              <a:rPr lang="ru-RU" sz="3600" dirty="0" err="1">
                <a:sym typeface="Symbol"/>
              </a:rPr>
              <a:t>д</a:t>
            </a:r>
            <a:r>
              <a:rPr lang="ru-RU" sz="3600" dirty="0" smtClean="0">
                <a:sym typeface="Symbol"/>
              </a:rPr>
              <a:t>) </a:t>
            </a:r>
            <a:r>
              <a:rPr lang="en-US" sz="3600" dirty="0" smtClean="0">
                <a:sym typeface="Symbol"/>
              </a:rPr>
              <a:t>{}</a:t>
            </a:r>
            <a:r>
              <a:rPr lang="ru-RU" sz="3600" dirty="0" smtClean="0">
                <a:sym typeface="Symbol"/>
              </a:rPr>
              <a:t>  М</a:t>
            </a:r>
          </a:p>
          <a:p>
            <a:pPr>
              <a:buNone/>
            </a:pPr>
            <a:r>
              <a:rPr lang="ru-RU" sz="3600" dirty="0">
                <a:sym typeface="Symbol"/>
              </a:rPr>
              <a:t>е</a:t>
            </a:r>
            <a:r>
              <a:rPr lang="ru-RU" sz="3600" dirty="0" smtClean="0">
                <a:sym typeface="Symbol"/>
              </a:rPr>
              <a:t>) а  М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071678"/>
            <a:ext cx="17859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а, нет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714620"/>
            <a:ext cx="17859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а, нет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357562"/>
            <a:ext cx="17859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а, нет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000504"/>
            <a:ext cx="17859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а, нет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643446"/>
            <a:ext cx="17859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а, нет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286388"/>
            <a:ext cx="17859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а, нет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071678"/>
            <a:ext cx="2286016" cy="39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0"/>
            <a:ext cx="8437418" cy="228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/>
              <a:t>А = </a:t>
            </a:r>
            <a:r>
              <a:rPr lang="en-US" dirty="0" smtClean="0"/>
              <a:t>{</a:t>
            </a:r>
            <a:r>
              <a:rPr lang="ru-RU" dirty="0" smtClean="0"/>
              <a:t>4,    , а, 5</a:t>
            </a:r>
            <a:r>
              <a:rPr lang="en-US" dirty="0" smtClean="0"/>
              <a:t>}</a:t>
            </a:r>
            <a:r>
              <a:rPr lang="ru-RU" dirty="0" smtClean="0"/>
              <a:t>,  В = </a:t>
            </a:r>
            <a:r>
              <a:rPr lang="en-US" dirty="0" smtClean="0"/>
              <a:t>{</a:t>
            </a:r>
            <a:r>
              <a:rPr lang="ru-RU" sz="8000" dirty="0" smtClean="0">
                <a:latin typeface="Script Thin pen"/>
              </a:rPr>
              <a:t>в, </a:t>
            </a:r>
            <a:r>
              <a:rPr lang="ru-RU" dirty="0" smtClean="0"/>
              <a:t>4,     </a:t>
            </a:r>
            <a:r>
              <a:rPr lang="en-US" dirty="0" smtClean="0"/>
              <a:t>}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Запиши с помощью фигурных скобок пересечение и объединение множеств А и В. Построй диаграмму Венна этих множеств.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491" y="2471295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А </a:t>
            </a:r>
            <a:r>
              <a:rPr lang="ru-RU" sz="4000" dirty="0" smtClean="0">
                <a:sym typeface="Symbol"/>
              </a:rPr>
              <a:t> В = ______________</a:t>
            </a:r>
          </a:p>
          <a:p>
            <a:pPr>
              <a:buNone/>
            </a:pPr>
            <a:r>
              <a:rPr lang="ru-RU" sz="4000" dirty="0" smtClean="0"/>
              <a:t>А </a:t>
            </a:r>
            <a:r>
              <a:rPr lang="ru-RU" sz="4000" dirty="0">
                <a:sym typeface="Symbol"/>
              </a:rPr>
              <a:t></a:t>
            </a:r>
            <a:r>
              <a:rPr lang="ru-RU" sz="4000" dirty="0" smtClean="0">
                <a:sym typeface="Symbol"/>
              </a:rPr>
              <a:t> В = ______________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804122" y="340283"/>
            <a:ext cx="371459" cy="371494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5647459" y="326429"/>
            <a:ext cx="371486" cy="385782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57224" y="4071942"/>
            <a:ext cx="3786214" cy="2000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57554" y="4000504"/>
            <a:ext cx="3714776" cy="2000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1730" y="4250748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30777" y="4329546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7037" y="2513720"/>
            <a:ext cx="176022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45 630 817 294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Какая цифра стоит в разряде сотен миллионов этого числа? </a:t>
            </a:r>
          </a:p>
          <a:p>
            <a:pPr>
              <a:buNone/>
            </a:pPr>
            <a:r>
              <a:rPr lang="ru-RU" sz="4400" dirty="0" smtClean="0"/>
              <a:t>Сколько в нём всего сотен миллионов?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7166"/>
            <a:ext cx="2524116" cy="185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857884" y="3929066"/>
            <a:ext cx="192882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86446" y="5643578"/>
            <a:ext cx="192882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3301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25 млрд. 4 млн. 79 ед.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413165"/>
            <a:ext cx="8118763" cy="803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/>
              <a:t>Сколько разрядов в этом числе? </a:t>
            </a:r>
          </a:p>
          <a:p>
            <a:pPr>
              <a:buNone/>
            </a:pPr>
            <a:r>
              <a:rPr lang="ru-RU" sz="2800" dirty="0" smtClean="0"/>
              <a:t>Назови предыдущее и последующее  число.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6245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4741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3765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2261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57749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29253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00757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58277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86773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15269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29781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72789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01285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44293" y="2774369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37165"/>
          <a:stretch>
            <a:fillRect/>
          </a:stretch>
        </p:blipFill>
        <p:spPr bwMode="auto">
          <a:xfrm>
            <a:off x="1539564" y="3857628"/>
            <a:ext cx="6072230" cy="2725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247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Выполни действия: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01091"/>
            <a:ext cx="8229600" cy="4325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4000" dirty="0" smtClean="0">
                <a:latin typeface="Bookman Old Style" pitchFamily="18" charset="0"/>
              </a:rPr>
              <a:t>2047639		305296</a:t>
            </a:r>
          </a:p>
          <a:p>
            <a:pPr>
              <a:buNone/>
            </a:pPr>
            <a:r>
              <a:rPr lang="ru-RU" sz="4000" dirty="0" smtClean="0">
                <a:latin typeface="Bookman Old Style" pitchFamily="18" charset="0"/>
              </a:rPr>
              <a:t>		</a:t>
            </a:r>
            <a:r>
              <a:rPr lang="ru-RU" sz="4000" u="sng" dirty="0" smtClean="0">
                <a:latin typeface="Bookman Old Style" pitchFamily="18" charset="0"/>
              </a:rPr>
              <a:t>  459086</a:t>
            </a:r>
            <a:r>
              <a:rPr lang="ru-RU" sz="4000" dirty="0" smtClean="0">
                <a:latin typeface="Bookman Old Style" pitchFamily="18" charset="0"/>
              </a:rPr>
              <a:t>		</a:t>
            </a:r>
            <a:r>
              <a:rPr lang="ru-RU" sz="4000" u="sng" dirty="0" smtClean="0">
                <a:latin typeface="Bookman Old Style" pitchFamily="18" charset="0"/>
              </a:rPr>
              <a:t>  72058</a:t>
            </a:r>
            <a:endParaRPr lang="ru-RU" sz="4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4000" u="sng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Bookman Old Style" pitchFamily="18" charset="0"/>
              </a:rPr>
              <a:t>		1800</a:t>
            </a:r>
          </a:p>
          <a:p>
            <a:pPr>
              <a:buNone/>
            </a:pPr>
            <a:r>
              <a:rPr lang="ru-RU" sz="4000" dirty="0" smtClean="0">
                <a:latin typeface="Bookman Old Style" pitchFamily="18" charset="0"/>
              </a:rPr>
              <a:t>		</a:t>
            </a:r>
            <a:r>
              <a:rPr lang="ru-RU" sz="4000" u="sng" dirty="0" smtClean="0">
                <a:latin typeface="Bookman Old Style" pitchFamily="18" charset="0"/>
              </a:rPr>
              <a:t>  70</a:t>
            </a:r>
            <a:endParaRPr lang="ru-RU" sz="4000" u="sng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545" y="4156364"/>
            <a:ext cx="526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 Narrow" pitchFamily="34" charset="0"/>
                <a:sym typeface="Symbol"/>
              </a:rPr>
              <a:t>×</a:t>
            </a:r>
            <a:endParaRPr lang="ru-RU" sz="54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6581" y="1995055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ym typeface="Symbol"/>
              </a:rPr>
              <a:t>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845127" y="1939637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ym typeface="Symbol"/>
              </a:rPr>
              <a:t>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5855" y="4260272"/>
            <a:ext cx="2969202" cy="197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Татьяна\Мои документы\Мои рисунки\КЛИПЫ\6593-1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4695" y="225137"/>
            <a:ext cx="1224395" cy="14692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00975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Вырази в новых единицах измерения: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3088"/>
            <a:ext cx="8229600" cy="4283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5 м 9 см =  _____ </a:t>
            </a:r>
            <a:r>
              <a:rPr lang="ru-RU" sz="4400" dirty="0" err="1" smtClean="0"/>
              <a:t>см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6 м 4 дм = _____ см</a:t>
            </a:r>
          </a:p>
          <a:p>
            <a:pPr>
              <a:buNone/>
            </a:pPr>
            <a:r>
              <a:rPr lang="ru-RU" sz="4400" dirty="0" smtClean="0"/>
              <a:t>7 км 91 м = ______ </a:t>
            </a:r>
            <a:r>
              <a:rPr lang="ru-RU" sz="4400" dirty="0" smtClean="0"/>
              <a:t>м</a:t>
            </a:r>
            <a:endParaRPr lang="ru-RU" sz="4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2137" y="1862138"/>
            <a:ext cx="3143250" cy="4048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Реши уравнения: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218" y="2202873"/>
            <a:ext cx="8326582" cy="39232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х – 93 = 87	   450 : </a:t>
            </a:r>
            <a:r>
              <a:rPr lang="ru-RU" sz="3600" dirty="0" err="1" smtClean="0"/>
              <a:t>х</a:t>
            </a:r>
            <a:r>
              <a:rPr lang="ru-RU" sz="3600" dirty="0" smtClean="0"/>
              <a:t> = 9	    </a:t>
            </a:r>
            <a:r>
              <a:rPr lang="ru-RU" sz="3600" dirty="0" err="1" smtClean="0"/>
              <a:t>х</a:t>
            </a:r>
            <a:r>
              <a:rPr lang="ru-RU" sz="3600" dirty="0" smtClean="0"/>
              <a:t> </a:t>
            </a:r>
            <a:r>
              <a:rPr lang="ru-RU" sz="3600" dirty="0" smtClean="0">
                <a:sym typeface="Symbol"/>
              </a:rPr>
              <a:t> 60 = 240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_________	    ________	    _________</a:t>
            </a:r>
          </a:p>
          <a:p>
            <a:pPr>
              <a:buNone/>
            </a:pPr>
            <a:r>
              <a:rPr lang="ru-RU" sz="3600" dirty="0" smtClean="0"/>
              <a:t>_________	    ________	    _________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981" y="4513984"/>
            <a:ext cx="2829791" cy="2122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366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ИКС-педиция к Математическому  полюсу</vt:lpstr>
      <vt:lpstr>Презентация PowerPoint</vt:lpstr>
      <vt:lpstr>2. М = {, m, +}.  Верны ли высказывания:</vt:lpstr>
      <vt:lpstr>А = {4,    , а, 5},  В = {в, 4,     } Запиши с помощью фигурных скобок пересечение и объединение множеств А и В. Построй диаграмму Венна этих множеств.</vt:lpstr>
      <vt:lpstr>45 630 817 294</vt:lpstr>
      <vt:lpstr>25 млрд. 4 млн. 79 ед.</vt:lpstr>
      <vt:lpstr>Выполни действия:</vt:lpstr>
      <vt:lpstr>Вырази в новых единицах измерения:</vt:lpstr>
      <vt:lpstr>Реши уравнения:</vt:lpstr>
      <vt:lpstr>Кролик съел 5 тарелок мёда, Пятачок съел на 3 тарелки мёда больше, чем Кролик, а Винни-Пух съел в 7 раз больше, чем Пятачок. Сколько тарелок мёда съели они вместе?</vt:lpstr>
      <vt:lpstr>Пользуясь алгоритмом, заданным блок-схемой, расшифруй имя и фамилию известного английского писателя.  Знаешь ли ты его книги?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ИКС-педиция к Математическому  полюсу</dc:title>
  <dc:creator>Татьяна</dc:creator>
  <cp:lastModifiedBy>Alexandr</cp:lastModifiedBy>
  <cp:revision>22</cp:revision>
  <dcterms:created xsi:type="dcterms:W3CDTF">2010-11-17T17:06:36Z</dcterms:created>
  <dcterms:modified xsi:type="dcterms:W3CDTF">2014-11-03T20:12:33Z</dcterms:modified>
</cp:coreProperties>
</file>