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8" r:id="rId14"/>
    <p:sldId id="281" r:id="rId15"/>
    <p:sldId id="290" r:id="rId16"/>
    <p:sldId id="287" r:id="rId17"/>
    <p:sldId id="285" r:id="rId18"/>
    <p:sldId id="273" r:id="rId19"/>
    <p:sldId id="288" r:id="rId20"/>
    <p:sldId id="289" r:id="rId2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66FF33"/>
    <a:srgbClr val="99FF33"/>
    <a:srgbClr val="004800"/>
    <a:srgbClr val="FFCC66"/>
    <a:srgbClr val="B8E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2" autoAdjust="0"/>
    <p:restoredTop sz="94652" autoAdjust="0"/>
  </p:normalViewPr>
  <p:slideViewPr>
    <p:cSldViewPr>
      <p:cViewPr>
        <p:scale>
          <a:sx n="70" d="100"/>
          <a:sy n="70" d="100"/>
        </p:scale>
        <p:origin x="-72" y="9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F02572-548E-4D98-A304-DA2A45008C7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890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138F0-53A0-42EF-9BB1-7DBAC607D280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447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171D3-3261-41A5-B120-D8C5AEC0B18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958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0E05E-8813-41B2-9046-3ABB75AE570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630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A451D-A7C6-4D60-8CFF-B08F9D20AEC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649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B3E70A-12BF-4F76-AC3C-415531885895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328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357A77-EEC5-4E68-B28B-6663551DD0C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898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C11CC-81A4-45B0-98D0-79296FEEE978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429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E17B5-407E-47F4-8689-55309989D0BE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427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DC904-D72D-4848-BCA6-F9CDC09F7BB8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602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7D483-6F28-4268-8413-255C1B10557D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230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0815608-588A-43C1-8C16-229B11B87FED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700809"/>
            <a:ext cx="8748464" cy="2808312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«Углы. Многоугольники»</a:t>
            </a:r>
            <a:br>
              <a:rPr lang="ru-RU" sz="4000" b="1" dirty="0" smtClean="0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Обобщение </a:t>
            </a:r>
            <a:r>
              <a:rPr lang="ru-RU" sz="3200" b="1" dirty="0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3200" b="1" dirty="0" smtClean="0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теме </a:t>
            </a:r>
            <a:r>
              <a:rPr lang="ru-RU" sz="3200" b="1" dirty="0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( 1класс, система Л.В </a:t>
            </a:r>
            <a:r>
              <a:rPr lang="ru-RU" sz="2400" b="1" dirty="0" err="1" smtClean="0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Занкова</a:t>
            </a:r>
            <a:r>
              <a:rPr lang="ru-RU" sz="2400" b="1" dirty="0" smtClean="0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br>
              <a:rPr lang="ru-RU" sz="2400" b="1" dirty="0" smtClean="0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b="1" dirty="0">
              <a:solidFill>
                <a:srgbClr val="004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915816" y="4509120"/>
            <a:ext cx="7048872" cy="2184648"/>
          </a:xfrm>
        </p:spPr>
        <p:txBody>
          <a:bodyPr/>
          <a:lstStyle/>
          <a:p>
            <a:r>
              <a:rPr lang="ru-RU" sz="1600" b="1" dirty="0" smtClean="0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Подготовила </a:t>
            </a:r>
            <a:r>
              <a:rPr lang="ru-RU" sz="1600" b="1" dirty="0" smtClean="0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Порошина </a:t>
            </a:r>
            <a:r>
              <a:rPr lang="ru-RU" sz="1600" b="1" dirty="0" smtClean="0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Жанна Владимировна </a:t>
            </a:r>
          </a:p>
          <a:p>
            <a:r>
              <a:rPr lang="ru-RU" sz="1600" b="1" dirty="0" smtClean="0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начальных классов</a:t>
            </a:r>
            <a:r>
              <a:rPr lang="ru-RU" sz="1600" b="1" smtClean="0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b="1" smtClean="0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1600" b="1" dirty="0" smtClean="0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Лицей»</a:t>
            </a:r>
          </a:p>
          <a:p>
            <a:r>
              <a:rPr lang="ru-RU" sz="1600" b="1" dirty="0" smtClean="0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Дальнереченского городского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189514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Овал 19"/>
          <p:cNvSpPr/>
          <p:nvPr/>
        </p:nvSpPr>
        <p:spPr>
          <a:xfrm>
            <a:off x="1547664" y="2679013"/>
            <a:ext cx="792088" cy="792088"/>
          </a:xfrm>
          <a:prstGeom prst="ellipse">
            <a:avLst/>
          </a:prstGeom>
          <a:ln>
            <a:solidFill>
              <a:srgbClr val="0048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4000" b="1" i="1" dirty="0">
              <a:solidFill>
                <a:srgbClr val="004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2864799" y="2701817"/>
            <a:ext cx="792088" cy="792088"/>
          </a:xfrm>
          <a:prstGeom prst="ellipse">
            <a:avLst/>
          </a:prstGeom>
          <a:ln>
            <a:solidFill>
              <a:srgbClr val="0048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b="1" i="1" dirty="0">
              <a:solidFill>
                <a:srgbClr val="004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4232951" y="2701817"/>
            <a:ext cx="792088" cy="792088"/>
          </a:xfrm>
          <a:prstGeom prst="ellipse">
            <a:avLst/>
          </a:prstGeom>
          <a:ln>
            <a:solidFill>
              <a:srgbClr val="0048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b="1" i="1" dirty="0">
              <a:solidFill>
                <a:srgbClr val="004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Выгнутая вниз стрелка 22"/>
          <p:cNvSpPr/>
          <p:nvPr/>
        </p:nvSpPr>
        <p:spPr>
          <a:xfrm>
            <a:off x="2072711" y="3493905"/>
            <a:ext cx="1080120" cy="432048"/>
          </a:xfrm>
          <a:prstGeom prst="curvedUpArrow">
            <a:avLst/>
          </a:prstGeom>
          <a:solidFill>
            <a:srgbClr val="004800"/>
          </a:solidFill>
          <a:ln>
            <a:solidFill>
              <a:srgbClr val="0048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Выгнутая вниз стрелка 23"/>
          <p:cNvSpPr/>
          <p:nvPr/>
        </p:nvSpPr>
        <p:spPr>
          <a:xfrm>
            <a:off x="4845019" y="3493905"/>
            <a:ext cx="1080120" cy="432048"/>
          </a:xfrm>
          <a:prstGeom prst="curvedUpArrow">
            <a:avLst/>
          </a:prstGeom>
          <a:solidFill>
            <a:srgbClr val="004800"/>
          </a:solidFill>
          <a:ln>
            <a:solidFill>
              <a:srgbClr val="0048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269764" y="3402733"/>
            <a:ext cx="505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ru-RU" sz="2800" b="1" i="1" dirty="0" smtClean="0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-3</a:t>
            </a:r>
            <a:endParaRPr lang="ru-RU" sz="2800" b="1" i="1" dirty="0">
              <a:solidFill>
                <a:srgbClr val="004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Выгнутая вниз стрелка 25"/>
          <p:cNvSpPr/>
          <p:nvPr/>
        </p:nvSpPr>
        <p:spPr>
          <a:xfrm>
            <a:off x="3440863" y="3493905"/>
            <a:ext cx="1080120" cy="432048"/>
          </a:xfrm>
          <a:prstGeom prst="curvedUpArrow">
            <a:avLst/>
          </a:prstGeom>
          <a:solidFill>
            <a:srgbClr val="004800"/>
          </a:solidFill>
          <a:ln>
            <a:solidFill>
              <a:srgbClr val="0048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673111" y="2701817"/>
            <a:ext cx="792088" cy="792088"/>
          </a:xfrm>
          <a:prstGeom prst="ellipse">
            <a:avLst/>
          </a:prstGeom>
          <a:ln>
            <a:solidFill>
              <a:srgbClr val="0048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b="1" i="1" dirty="0">
              <a:solidFill>
                <a:srgbClr val="004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656887" y="3399093"/>
            <a:ext cx="595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+4</a:t>
            </a:r>
            <a:endParaRPr lang="ru-RU" sz="2800" b="1" i="1" dirty="0">
              <a:solidFill>
                <a:srgbClr val="004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068458" y="3399093"/>
            <a:ext cx="604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 </a:t>
            </a:r>
            <a:endParaRPr lang="ru-RU" sz="2800" b="1" i="1" dirty="0">
              <a:solidFill>
                <a:srgbClr val="004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7022886" y="2786019"/>
            <a:ext cx="792088" cy="792088"/>
          </a:xfrm>
          <a:prstGeom prst="ellipse">
            <a:avLst/>
          </a:prstGeom>
          <a:ln>
            <a:solidFill>
              <a:srgbClr val="0048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b="1" i="1" dirty="0">
              <a:solidFill>
                <a:srgbClr val="004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Выгнутая вниз стрелка 30"/>
          <p:cNvSpPr/>
          <p:nvPr/>
        </p:nvSpPr>
        <p:spPr>
          <a:xfrm>
            <a:off x="6177167" y="3529909"/>
            <a:ext cx="1080120" cy="432048"/>
          </a:xfrm>
          <a:prstGeom prst="curvedUpArrow">
            <a:avLst/>
          </a:prstGeom>
          <a:solidFill>
            <a:srgbClr val="004800"/>
          </a:solidFill>
          <a:ln>
            <a:solidFill>
              <a:srgbClr val="0048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393191" y="3399093"/>
            <a:ext cx="595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+5</a:t>
            </a:r>
            <a:endParaRPr lang="ru-RU" sz="2800" b="1" i="1" dirty="0">
              <a:solidFill>
                <a:srgbClr val="004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42871" y="2763215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376967" y="2751021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4000" b="1" dirty="0">
              <a:solidFill>
                <a:srgbClr val="004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17127" y="2751021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4000" b="1" dirty="0">
              <a:solidFill>
                <a:srgbClr val="004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041263" y="2786019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4000" b="1" dirty="0">
              <a:solidFill>
                <a:srgbClr val="004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75031" y="1268760"/>
            <a:ext cx="36181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Посчитай-ка!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89333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6948264" y="260648"/>
            <a:ext cx="1872208" cy="1872208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rot="6322446">
            <a:off x="5796137" y="-407080"/>
            <a:ext cx="360040" cy="1944216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5793994">
            <a:off x="5386686" y="-147472"/>
            <a:ext cx="360040" cy="2547244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4861891">
            <a:off x="5682680" y="864477"/>
            <a:ext cx="360040" cy="1944216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 rot="3484326">
            <a:off x="5785250" y="1325537"/>
            <a:ext cx="360040" cy="2547244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2099133">
            <a:off x="6567432" y="1988403"/>
            <a:ext cx="360040" cy="1944216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591914">
            <a:off x="7220435" y="2288883"/>
            <a:ext cx="360040" cy="2547244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 rot="21348491">
            <a:off x="7954944" y="2287430"/>
            <a:ext cx="360040" cy="1944216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Молния 12"/>
          <p:cNvSpPr/>
          <p:nvPr/>
        </p:nvSpPr>
        <p:spPr>
          <a:xfrm>
            <a:off x="4342914" y="2385704"/>
            <a:ext cx="504056" cy="1412315"/>
          </a:xfrm>
          <a:prstGeom prst="lightningBolt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Молния 13"/>
          <p:cNvSpPr/>
          <p:nvPr/>
        </p:nvSpPr>
        <p:spPr>
          <a:xfrm>
            <a:off x="2396218" y="2281976"/>
            <a:ext cx="411141" cy="1148630"/>
          </a:xfrm>
          <a:prstGeom prst="lightningBolt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Молния 14"/>
          <p:cNvSpPr/>
          <p:nvPr/>
        </p:nvSpPr>
        <p:spPr>
          <a:xfrm>
            <a:off x="672502" y="2270454"/>
            <a:ext cx="504056" cy="1380114"/>
          </a:xfrm>
          <a:prstGeom prst="lightningBolt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блако 16"/>
          <p:cNvSpPr/>
          <p:nvPr/>
        </p:nvSpPr>
        <p:spPr>
          <a:xfrm rot="11009824">
            <a:off x="83450" y="213653"/>
            <a:ext cx="5958995" cy="2076842"/>
          </a:xfrm>
          <a:prstGeom prst="cloud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Капля 20"/>
          <p:cNvSpPr/>
          <p:nvPr/>
        </p:nvSpPr>
        <p:spPr>
          <a:xfrm rot="19001186">
            <a:off x="3033383" y="4448293"/>
            <a:ext cx="647638" cy="659517"/>
          </a:xfrm>
          <a:prstGeom prst="teardrop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endParaRPr lang="ru-RU" sz="2800" b="1" i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Капля 23"/>
          <p:cNvSpPr/>
          <p:nvPr/>
        </p:nvSpPr>
        <p:spPr>
          <a:xfrm rot="19001186">
            <a:off x="2247279" y="3706323"/>
            <a:ext cx="647638" cy="659517"/>
          </a:xfrm>
          <a:prstGeom prst="teardrop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ru-RU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Капля 24"/>
          <p:cNvSpPr/>
          <p:nvPr/>
        </p:nvSpPr>
        <p:spPr>
          <a:xfrm rot="19001186">
            <a:off x="1469646" y="3068341"/>
            <a:ext cx="647638" cy="659517"/>
          </a:xfrm>
          <a:prstGeom prst="teardrop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endParaRPr lang="ru-RU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Капля 17"/>
          <p:cNvSpPr/>
          <p:nvPr/>
        </p:nvSpPr>
        <p:spPr>
          <a:xfrm rot="19001186">
            <a:off x="4061326" y="4102676"/>
            <a:ext cx="647638" cy="659517"/>
          </a:xfrm>
          <a:prstGeom prst="teardrop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endParaRPr lang="ru-RU" sz="2800" b="1" i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Капля 18"/>
          <p:cNvSpPr/>
          <p:nvPr/>
        </p:nvSpPr>
        <p:spPr>
          <a:xfrm rot="19001186">
            <a:off x="3341855" y="2988605"/>
            <a:ext cx="647638" cy="659517"/>
          </a:xfrm>
          <a:prstGeom prst="teardrop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endParaRPr lang="ru-RU" sz="2800" b="1" i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Капля 19"/>
          <p:cNvSpPr/>
          <p:nvPr/>
        </p:nvSpPr>
        <p:spPr>
          <a:xfrm rot="19001186">
            <a:off x="1785453" y="5008727"/>
            <a:ext cx="647638" cy="659517"/>
          </a:xfrm>
          <a:prstGeom prst="teardrop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endParaRPr lang="ru-RU" sz="2800" b="1" i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Капля 21"/>
          <p:cNvSpPr/>
          <p:nvPr/>
        </p:nvSpPr>
        <p:spPr>
          <a:xfrm rot="19001186">
            <a:off x="600711" y="4364408"/>
            <a:ext cx="647638" cy="659517"/>
          </a:xfrm>
          <a:prstGeom prst="teardrop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ru-RU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Капля 22"/>
          <p:cNvSpPr/>
          <p:nvPr/>
        </p:nvSpPr>
        <p:spPr>
          <a:xfrm rot="19001186">
            <a:off x="3640382" y="5375742"/>
            <a:ext cx="647638" cy="659517"/>
          </a:xfrm>
          <a:prstGeom prst="teardrop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ru-RU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Капля 25"/>
          <p:cNvSpPr/>
          <p:nvPr/>
        </p:nvSpPr>
        <p:spPr>
          <a:xfrm rot="19001186">
            <a:off x="5082499" y="4581384"/>
            <a:ext cx="647638" cy="659517"/>
          </a:xfrm>
          <a:prstGeom prst="teardrop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ru-RU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494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7" grpId="0" animBg="1"/>
      <p:bldP spid="21" grpId="0" animBg="1"/>
      <p:bldP spid="24" grpId="0" animBg="1"/>
      <p:bldP spid="25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41601" y="677986"/>
            <a:ext cx="6126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endParaRPr lang="ru-RU" sz="4000" b="1" i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704890"/>
            <a:ext cx="17622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4000" b="1" i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1916832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62449" y="1916832"/>
            <a:ext cx="10334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4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3225170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8</a:t>
            </a:r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77714" y="3212976"/>
            <a:ext cx="11462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10 </a:t>
            </a:r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60881" y="3212976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10</a:t>
            </a:r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44208" y="3284984"/>
            <a:ext cx="13441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4000" b="1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4000" b="1" i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   </a:t>
            </a:r>
            <a:r>
              <a:rPr lang="en-US" sz="4000" b="1" i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2 </a:t>
            </a:r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52120" y="776898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10</a:t>
            </a:r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15696" y="776898"/>
            <a:ext cx="14686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4000" b="1" i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    </a:t>
            </a:r>
            <a:r>
              <a:rPr lang="en-US" sz="4000" b="1" i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4 </a:t>
            </a:r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123728" y="2060848"/>
            <a:ext cx="484931" cy="4849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154126" y="4377298"/>
            <a:ext cx="24817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5+5      10</a:t>
            </a:r>
            <a:endParaRPr lang="ru-RU" sz="4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45266" y="4449306"/>
            <a:ext cx="23391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9+1     10</a:t>
            </a:r>
            <a:endParaRPr lang="ru-RU" sz="4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831540" y="1916832"/>
            <a:ext cx="6126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7 </a:t>
            </a:r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89573" y="1928261"/>
            <a:ext cx="14388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4000" b="1" i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  </a:t>
            </a:r>
            <a:r>
              <a:rPr lang="en-US" sz="4000" b="1" i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10</a:t>
            </a:r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104688" y="763242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53" y="836712"/>
            <a:ext cx="484931" cy="4849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123728" y="766445"/>
            <a:ext cx="4539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endParaRPr lang="ru-RU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123728" y="1990581"/>
            <a:ext cx="4539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endParaRPr lang="ru-RU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679357" y="855837"/>
            <a:ext cx="484931" cy="4849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675881" y="4522065"/>
            <a:ext cx="484931" cy="4849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270802" y="4488775"/>
            <a:ext cx="484931" cy="4849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142853" y="3376117"/>
            <a:ext cx="484931" cy="4849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173814" y="3284984"/>
            <a:ext cx="4539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endParaRPr lang="ru-RU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234246" y="4409987"/>
            <a:ext cx="4539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ru-RU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653959" y="4450057"/>
            <a:ext cx="4539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ru-RU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679357" y="2070671"/>
            <a:ext cx="484931" cy="4849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679357" y="3363923"/>
            <a:ext cx="484931" cy="4849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710318" y="3295922"/>
            <a:ext cx="4539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6660232" y="1988840"/>
            <a:ext cx="4539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endParaRPr lang="ru-RU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638310" y="764704"/>
            <a:ext cx="4539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59608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5" grpId="0"/>
      <p:bldP spid="27" grpId="0"/>
      <p:bldP spid="32" grpId="0"/>
      <p:bldP spid="33" grpId="0"/>
      <p:bldP spid="34" grpId="0"/>
      <p:bldP spid="38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rgbClr val="004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>
              <a:buNone/>
            </a:pP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 rot="7093393">
            <a:off x="1398624" y="2713247"/>
            <a:ext cx="1537008" cy="156184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 rot="19847950">
            <a:off x="1807091" y="1049506"/>
            <a:ext cx="1656184" cy="936205"/>
          </a:xfrm>
          <a:prstGeom prst="triangle">
            <a:avLst>
              <a:gd name="adj" fmla="val 4588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rot="8017879">
            <a:off x="2899621" y="4320571"/>
            <a:ext cx="1468031" cy="151841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 rot="20138295">
            <a:off x="5067059" y="3237784"/>
            <a:ext cx="1656184" cy="936205"/>
          </a:xfrm>
          <a:prstGeom prst="triangle">
            <a:avLst>
              <a:gd name="adj" fmla="val 50824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 rot="6193808">
            <a:off x="6002778" y="1602299"/>
            <a:ext cx="1562108" cy="926909"/>
          </a:xfrm>
          <a:prstGeom prst="triangle">
            <a:avLst>
              <a:gd name="adj" fmla="val 5082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 rot="18861076">
            <a:off x="6919600" y="2536063"/>
            <a:ext cx="1656184" cy="936205"/>
          </a:xfrm>
          <a:prstGeom prst="triangle">
            <a:avLst>
              <a:gd name="adj" fmla="val 50824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 rot="14999199">
            <a:off x="3524451" y="2324683"/>
            <a:ext cx="1479788" cy="75167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 rot="7244183">
            <a:off x="5050478" y="2256898"/>
            <a:ext cx="764877" cy="38165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432916" y="5004372"/>
            <a:ext cx="780923" cy="38165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 rot="19744599">
            <a:off x="6879415" y="5253310"/>
            <a:ext cx="780923" cy="38165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457902" y="4388997"/>
            <a:ext cx="780923" cy="38165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40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rgbClr val="004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>
              <a:buNone/>
            </a:pP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 rot="5400000">
            <a:off x="1874378" y="3030456"/>
            <a:ext cx="1537008" cy="156184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1814790" y="2094964"/>
            <a:ext cx="1656184" cy="936205"/>
          </a:xfrm>
          <a:prstGeom prst="triangle">
            <a:avLst>
              <a:gd name="adj" fmla="val 50824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rot="10800000">
            <a:off x="4355976" y="3031170"/>
            <a:ext cx="1468031" cy="151841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3065888" y="1295346"/>
            <a:ext cx="1656184" cy="936205"/>
          </a:xfrm>
          <a:prstGeom prst="triangle">
            <a:avLst>
              <a:gd name="adj" fmla="val 50824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4308937" y="2110924"/>
            <a:ext cx="1562108" cy="926909"/>
          </a:xfrm>
          <a:prstGeom prst="triangle">
            <a:avLst>
              <a:gd name="adj" fmla="val 5082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5943403" y="2840610"/>
            <a:ext cx="1656184" cy="936205"/>
          </a:xfrm>
          <a:prstGeom prst="triangle">
            <a:avLst>
              <a:gd name="adj" fmla="val 50824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 rot="16200000">
            <a:off x="3154086" y="2595609"/>
            <a:ext cx="1479788" cy="75167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 rot="5400000">
            <a:off x="5751794" y="3968425"/>
            <a:ext cx="764877" cy="38165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103445" y="4934929"/>
            <a:ext cx="780923" cy="38165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322522" y="4549587"/>
            <a:ext cx="780923" cy="38165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884368" y="5316587"/>
            <a:ext cx="780923" cy="38165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77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Задача: с. 69 № 173</a:t>
            </a:r>
            <a:endParaRPr lang="ru-RU" sz="4000" dirty="0"/>
          </a:p>
        </p:txBody>
      </p:sp>
      <p:pic>
        <p:nvPicPr>
          <p:cNvPr id="1026" name="Picture 2" descr="D:\ььттт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258" y="4005064"/>
            <a:ext cx="1847850" cy="2044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ььбдлщгш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756" y="3974830"/>
            <a:ext cx="1878548" cy="20464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DSCNьььь033оо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45" y="1196752"/>
            <a:ext cx="7192963" cy="24018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22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Задача: с. 69 № 173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000" dirty="0" smtClean="0"/>
              <a:t>10 + 4 = 14 (м.)</a:t>
            </a:r>
          </a:p>
          <a:p>
            <a:pPr marL="0" indent="0" algn="ctr">
              <a:buNone/>
            </a:pPr>
            <a:r>
              <a:rPr lang="ru-RU" sz="4000" dirty="0" smtClean="0"/>
              <a:t>Ответ: 14 морковок.</a:t>
            </a:r>
          </a:p>
          <a:p>
            <a:pPr marL="0" indent="0" algn="ctr">
              <a:buNone/>
            </a:pPr>
            <a:endParaRPr lang="ru-RU" sz="4000" dirty="0"/>
          </a:p>
          <a:p>
            <a:pPr marL="0" indent="0" algn="ctr">
              <a:buNone/>
            </a:pPr>
            <a:r>
              <a:rPr lang="ru-RU" sz="4000" dirty="0" smtClean="0"/>
              <a:t>10 – 4 = 6 (м.)</a:t>
            </a:r>
          </a:p>
          <a:p>
            <a:pPr marL="0" indent="0" algn="ctr">
              <a:buNone/>
            </a:pPr>
            <a:r>
              <a:rPr lang="ru-RU" sz="4000" dirty="0" smtClean="0"/>
              <a:t>Ответ: 6 морковок.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4220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5400000">
            <a:off x="2214863" y="4655846"/>
            <a:ext cx="648072" cy="65048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5400000">
            <a:off x="1489011" y="4645063"/>
            <a:ext cx="670154" cy="66204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20998951">
            <a:off x="1203676" y="3971799"/>
            <a:ext cx="299821" cy="64807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1090041">
            <a:off x="2932571" y="4599086"/>
            <a:ext cx="291279" cy="17878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1045685">
            <a:off x="3261088" y="4706379"/>
            <a:ext cx="291279" cy="17878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rot="5400000">
            <a:off x="5600664" y="2706859"/>
            <a:ext cx="648072" cy="619311"/>
          </a:xfrm>
          <a:prstGeom prst="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 rot="6381996">
            <a:off x="5405217" y="1734325"/>
            <a:ext cx="648072" cy="619311"/>
          </a:xfrm>
          <a:prstGeom prst="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 rot="19014611">
            <a:off x="6459426" y="2598639"/>
            <a:ext cx="383690" cy="648073"/>
          </a:xfrm>
          <a:prstGeom prst="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961774" y="2472965"/>
            <a:ext cx="291279" cy="178782"/>
          </a:xfrm>
          <a:prstGeom prst="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628177" y="2471336"/>
            <a:ext cx="291279" cy="178782"/>
          </a:xfrm>
          <a:prstGeom prst="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 rot="3952142">
            <a:off x="6218545" y="3857498"/>
            <a:ext cx="405548" cy="228057"/>
          </a:xfrm>
          <a:prstGeom prst="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 rot="6579134">
            <a:off x="5847863" y="3847479"/>
            <a:ext cx="388858" cy="229382"/>
          </a:xfrm>
          <a:prstGeom prst="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 rot="5400000">
            <a:off x="7390072" y="1089158"/>
            <a:ext cx="648072" cy="61931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 rot="5400000">
            <a:off x="6755116" y="408623"/>
            <a:ext cx="628053" cy="61931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 rot="5400000">
            <a:off x="8317430" y="532407"/>
            <a:ext cx="351719" cy="64807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 rot="5400000">
            <a:off x="6485075" y="610335"/>
            <a:ext cx="291279" cy="17878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 rot="5400000">
            <a:off x="7698963" y="1821261"/>
            <a:ext cx="291279" cy="17878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 rot="16200000">
            <a:off x="7462675" y="1821260"/>
            <a:ext cx="291279" cy="17878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 flipH="1">
            <a:off x="8859320" y="678559"/>
            <a:ext cx="139095" cy="35374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 rot="7601747">
            <a:off x="2211800" y="798878"/>
            <a:ext cx="605895" cy="61931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 rot="7791035">
            <a:off x="1245880" y="911402"/>
            <a:ext cx="623393" cy="61931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 rot="2366192">
            <a:off x="483964" y="287419"/>
            <a:ext cx="299821" cy="64807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 rot="4935349">
            <a:off x="2234142" y="2012597"/>
            <a:ext cx="291279" cy="17878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 rot="4826397">
            <a:off x="2188520" y="1686090"/>
            <a:ext cx="271695" cy="17878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 rot="5020546">
            <a:off x="1863487" y="2064961"/>
            <a:ext cx="291279" cy="17878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 rot="4827073">
            <a:off x="1825728" y="1730047"/>
            <a:ext cx="264610" cy="18323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 rot="5400000">
            <a:off x="6639231" y="4748940"/>
            <a:ext cx="648072" cy="61931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 rot="5400000">
            <a:off x="7284278" y="5439157"/>
            <a:ext cx="648072" cy="61931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Равнобедренный треугольник 54"/>
          <p:cNvSpPr/>
          <p:nvPr/>
        </p:nvSpPr>
        <p:spPr>
          <a:xfrm rot="16200000">
            <a:off x="6108904" y="4855726"/>
            <a:ext cx="619312" cy="405737"/>
          </a:xfrm>
          <a:prstGeom prst="triangle">
            <a:avLst>
              <a:gd name="adj" fmla="val 5068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Равнобедренный треугольник 55"/>
          <p:cNvSpPr/>
          <p:nvPr/>
        </p:nvSpPr>
        <p:spPr>
          <a:xfrm>
            <a:off x="6798163" y="6103927"/>
            <a:ext cx="619312" cy="405737"/>
          </a:xfrm>
          <a:prstGeom prst="triangle">
            <a:avLst>
              <a:gd name="adj" fmla="val 47491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Равнобедренный треугольник 56"/>
          <p:cNvSpPr/>
          <p:nvPr/>
        </p:nvSpPr>
        <p:spPr>
          <a:xfrm rot="10800000" flipV="1">
            <a:off x="7927688" y="4813009"/>
            <a:ext cx="624715" cy="587328"/>
          </a:xfrm>
          <a:prstGeom prst="triangle">
            <a:avLst>
              <a:gd name="adj" fmla="val 1000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Равнобедренный треугольник 57"/>
          <p:cNvSpPr/>
          <p:nvPr/>
        </p:nvSpPr>
        <p:spPr>
          <a:xfrm>
            <a:off x="7445556" y="6103927"/>
            <a:ext cx="619312" cy="405737"/>
          </a:xfrm>
          <a:prstGeom prst="triangle">
            <a:avLst>
              <a:gd name="adj" fmla="val 47491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6957908" y="5422937"/>
            <a:ext cx="299821" cy="64807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 rot="5400000">
            <a:off x="2600426" y="6467704"/>
            <a:ext cx="291279" cy="17878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7933448" y="4507704"/>
            <a:ext cx="173760" cy="26817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 rot="18528025">
            <a:off x="8181059" y="4687836"/>
            <a:ext cx="372226" cy="17607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 rot="8465997" flipV="1">
            <a:off x="8421161" y="4920277"/>
            <a:ext cx="366573" cy="17143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 rot="5400000">
            <a:off x="2597938" y="6125911"/>
            <a:ext cx="291279" cy="17878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8604448" y="5215731"/>
            <a:ext cx="291279" cy="17878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ый треугольник 70"/>
          <p:cNvSpPr/>
          <p:nvPr/>
        </p:nvSpPr>
        <p:spPr>
          <a:xfrm rot="10800000">
            <a:off x="5778026" y="3376498"/>
            <a:ext cx="454635" cy="471533"/>
          </a:xfrm>
          <a:prstGeom prst="rtTriangl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ый треугольник 73"/>
          <p:cNvSpPr/>
          <p:nvPr/>
        </p:nvSpPr>
        <p:spPr>
          <a:xfrm rot="10800000">
            <a:off x="6600038" y="2542556"/>
            <a:ext cx="454635" cy="471533"/>
          </a:xfrm>
          <a:prstGeom prst="rtTriangl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ый треугольник 74"/>
          <p:cNvSpPr/>
          <p:nvPr/>
        </p:nvSpPr>
        <p:spPr>
          <a:xfrm>
            <a:off x="6273311" y="2863506"/>
            <a:ext cx="437261" cy="471533"/>
          </a:xfrm>
          <a:prstGeom prst="rtTriangl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ый треугольник 75"/>
          <p:cNvSpPr/>
          <p:nvPr/>
        </p:nvSpPr>
        <p:spPr>
          <a:xfrm rot="5400000">
            <a:off x="6279879" y="3351680"/>
            <a:ext cx="454635" cy="471533"/>
          </a:xfrm>
          <a:prstGeom prst="rtTriangl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ый треугольник 77"/>
          <p:cNvSpPr/>
          <p:nvPr/>
        </p:nvSpPr>
        <p:spPr>
          <a:xfrm rot="16200000" flipH="1">
            <a:off x="6904579" y="1097240"/>
            <a:ext cx="481170" cy="452410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ый треугольник 78"/>
          <p:cNvSpPr/>
          <p:nvPr/>
        </p:nvSpPr>
        <p:spPr>
          <a:xfrm rot="16200000">
            <a:off x="8057872" y="1125504"/>
            <a:ext cx="468791" cy="428715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ый треугольник 79"/>
          <p:cNvSpPr/>
          <p:nvPr/>
        </p:nvSpPr>
        <p:spPr>
          <a:xfrm rot="5400000">
            <a:off x="8045970" y="1086876"/>
            <a:ext cx="459419" cy="435221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ый треугольник 80"/>
          <p:cNvSpPr/>
          <p:nvPr/>
        </p:nvSpPr>
        <p:spPr>
          <a:xfrm rot="16403310">
            <a:off x="2613240" y="3774640"/>
            <a:ext cx="399046" cy="433166"/>
          </a:xfrm>
          <a:prstGeom prst="rt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ый треугольник 82"/>
          <p:cNvSpPr/>
          <p:nvPr/>
        </p:nvSpPr>
        <p:spPr>
          <a:xfrm rot="13706958">
            <a:off x="1278590" y="6179662"/>
            <a:ext cx="515709" cy="461895"/>
          </a:xfrm>
          <a:prstGeom prst="rt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ый треугольник 83"/>
          <p:cNvSpPr/>
          <p:nvPr/>
        </p:nvSpPr>
        <p:spPr>
          <a:xfrm rot="13426071">
            <a:off x="1296059" y="5437138"/>
            <a:ext cx="492893" cy="485134"/>
          </a:xfrm>
          <a:prstGeom prst="rt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ый треугольник 84"/>
          <p:cNvSpPr/>
          <p:nvPr/>
        </p:nvSpPr>
        <p:spPr>
          <a:xfrm rot="2681729">
            <a:off x="2580492" y="5437019"/>
            <a:ext cx="492893" cy="485134"/>
          </a:xfrm>
          <a:prstGeom prst="rt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ый треугольник 85"/>
          <p:cNvSpPr/>
          <p:nvPr/>
        </p:nvSpPr>
        <p:spPr>
          <a:xfrm rot="8088399">
            <a:off x="854903" y="3676239"/>
            <a:ext cx="492893" cy="485134"/>
          </a:xfrm>
          <a:prstGeom prst="rt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ый треугольник 86"/>
          <p:cNvSpPr/>
          <p:nvPr/>
        </p:nvSpPr>
        <p:spPr>
          <a:xfrm rot="15738429">
            <a:off x="1604968" y="1212165"/>
            <a:ext cx="438241" cy="46823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ый треугольник 87"/>
          <p:cNvSpPr/>
          <p:nvPr/>
        </p:nvSpPr>
        <p:spPr>
          <a:xfrm rot="21076082">
            <a:off x="2094153" y="1161303"/>
            <a:ext cx="437588" cy="443133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ый треугольник 88"/>
          <p:cNvSpPr/>
          <p:nvPr/>
        </p:nvSpPr>
        <p:spPr>
          <a:xfrm rot="18638174">
            <a:off x="820730" y="606651"/>
            <a:ext cx="502118" cy="477428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ый треугольник 89"/>
          <p:cNvSpPr/>
          <p:nvPr/>
        </p:nvSpPr>
        <p:spPr>
          <a:xfrm rot="7685268">
            <a:off x="800209" y="557091"/>
            <a:ext cx="493152" cy="512701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 rot="9722294">
            <a:off x="3375443" y="2221338"/>
            <a:ext cx="614839" cy="61931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 rot="4379972">
            <a:off x="2960086" y="3030896"/>
            <a:ext cx="626401" cy="61931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ый треугольник 92"/>
          <p:cNvSpPr/>
          <p:nvPr/>
        </p:nvSpPr>
        <p:spPr>
          <a:xfrm rot="12474974">
            <a:off x="3404915" y="3032504"/>
            <a:ext cx="388919" cy="395592"/>
          </a:xfrm>
          <a:prstGeom prst="rt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рямоугольный треугольник 93"/>
          <p:cNvSpPr/>
          <p:nvPr/>
        </p:nvSpPr>
        <p:spPr>
          <a:xfrm rot="20233364">
            <a:off x="3146223" y="3682103"/>
            <a:ext cx="399046" cy="431731"/>
          </a:xfrm>
          <a:prstGeom prst="rt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ый треугольник 94"/>
          <p:cNvSpPr/>
          <p:nvPr/>
        </p:nvSpPr>
        <p:spPr>
          <a:xfrm rot="17798399">
            <a:off x="3609737" y="2681267"/>
            <a:ext cx="357119" cy="364478"/>
          </a:xfrm>
          <a:prstGeom prst="rt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 rot="3956296">
            <a:off x="2548770" y="2921537"/>
            <a:ext cx="291279" cy="17878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 rot="2284930">
            <a:off x="2335502" y="3090968"/>
            <a:ext cx="291279" cy="17878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/>
          <p:cNvSpPr/>
          <p:nvPr/>
        </p:nvSpPr>
        <p:spPr>
          <a:xfrm rot="4397379">
            <a:off x="2654357" y="3231595"/>
            <a:ext cx="291279" cy="17878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/>
        </p:nvSpPr>
        <p:spPr>
          <a:xfrm rot="4342479">
            <a:off x="2765827" y="3552237"/>
            <a:ext cx="291279" cy="17878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 rot="4286964">
            <a:off x="4179398" y="2118107"/>
            <a:ext cx="351719" cy="6480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42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1680" y="873810"/>
            <a:ext cx="60486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dirty="0" smtClean="0">
                <a:solidFill>
                  <a:srgbClr val="000000"/>
                </a:solidFill>
              </a:rPr>
              <a:t> </a:t>
            </a:r>
            <a:endParaRPr lang="ru-RU" sz="4000" dirty="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1043087"/>
            <a:ext cx="65527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Усатый – полосатый …</a:t>
            </a:r>
            <a:endParaRPr lang="ru-RU" sz="4000" dirty="0">
              <a:solidFill>
                <a:srgbClr val="000000"/>
              </a:solidFill>
            </a:endParaRPr>
          </a:p>
        </p:txBody>
      </p:sp>
      <p:pic>
        <p:nvPicPr>
          <p:cNvPr id="1026" name="Picture 2" descr="C:\Users\Учитель\Desktop\DSCN03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7794513" cy="3024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62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Молодцы!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4" descr="C:\Users\Администратор\Desktop\DSCN03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608" y="1412776"/>
            <a:ext cx="2795435" cy="4824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41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DSCN04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8639"/>
            <a:ext cx="5621732" cy="62646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истратор\Desktop\DSCN03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84784"/>
            <a:ext cx="3178568" cy="44415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дминистратор\Desktop\DSCN036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2664296" cy="43687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02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1100" dirty="0" err="1"/>
              <a:t>Аргинская</a:t>
            </a:r>
            <a:r>
              <a:rPr lang="ru-RU" sz="1100" dirty="0"/>
              <a:t> И.И., </a:t>
            </a:r>
            <a:r>
              <a:rPr lang="ru-RU" sz="1100" dirty="0" err="1"/>
              <a:t>Бененсон</a:t>
            </a:r>
            <a:r>
              <a:rPr lang="ru-RU" sz="1100" dirty="0"/>
              <a:t> Е.П., Итина Л.С., </a:t>
            </a:r>
            <a:r>
              <a:rPr lang="ru-RU" sz="1100" dirty="0" err="1"/>
              <a:t>Кормишина</a:t>
            </a:r>
            <a:r>
              <a:rPr lang="ru-RU" sz="1100" dirty="0"/>
              <a:t> С.Н. Математика : Учебник для 1 класса : В 2 ч. – 2-е изд., стер. – Самара : Издательство «Учебная литература» : Издательский дом «Фёдоров», 2012</a:t>
            </a:r>
            <a:r>
              <a:rPr lang="ru-RU" sz="1100" dirty="0" smtClean="0"/>
              <a:t>. – </a:t>
            </a:r>
            <a:r>
              <a:rPr lang="ru-RU" sz="1100" b="1" dirty="0" smtClean="0"/>
              <a:t>карта Страны Математики, Королева Математики</a:t>
            </a:r>
            <a:endParaRPr lang="ru-RU" sz="1100" b="1" dirty="0"/>
          </a:p>
          <a:p>
            <a:pPr marL="0" indent="0" algn="just">
              <a:buNone/>
            </a:pPr>
            <a:r>
              <a:rPr lang="ru-RU" sz="1100" dirty="0"/>
              <a:t> </a:t>
            </a:r>
          </a:p>
          <a:p>
            <a:pPr marL="0" indent="0" algn="just">
              <a:buNone/>
            </a:pPr>
            <a:r>
              <a:rPr lang="ru-RU" sz="1100" dirty="0" err="1"/>
              <a:t>Аргинская</a:t>
            </a:r>
            <a:r>
              <a:rPr lang="ru-RU" sz="1100" dirty="0"/>
              <a:t> И.И., </a:t>
            </a:r>
            <a:r>
              <a:rPr lang="ru-RU" sz="1100" dirty="0" err="1"/>
              <a:t>Бененсон</a:t>
            </a:r>
            <a:r>
              <a:rPr lang="ru-RU" sz="1100" dirty="0"/>
              <a:t> Е.П., Итина Л.С., Математика : Учебник для 1 класса : В 5 ч. – 2-е изд., </a:t>
            </a:r>
            <a:r>
              <a:rPr lang="ru-RU" sz="1100" dirty="0" err="1"/>
              <a:t>исправл</a:t>
            </a:r>
            <a:r>
              <a:rPr lang="ru-RU" sz="1100" dirty="0"/>
              <a:t>. и </a:t>
            </a:r>
            <a:r>
              <a:rPr lang="ru-RU" sz="1100" dirty="0" err="1"/>
              <a:t>дополн</a:t>
            </a:r>
            <a:r>
              <a:rPr lang="ru-RU" sz="1100" dirty="0"/>
              <a:t>. – Самара : Корпорация «Фёдоров», Издательский дом «Фёдоров», Издательство «Учебная литература», 2002. Часть 4. </a:t>
            </a:r>
            <a:r>
              <a:rPr lang="ru-RU" sz="1100" dirty="0" smtClean="0"/>
              <a:t>- </a:t>
            </a:r>
            <a:r>
              <a:rPr lang="ru-RU" sz="1100" b="1" dirty="0" smtClean="0"/>
              <a:t>тигр</a:t>
            </a:r>
            <a:endParaRPr lang="ru-RU" sz="1100" b="1" dirty="0"/>
          </a:p>
          <a:p>
            <a:pPr marL="0" indent="0" algn="just">
              <a:buNone/>
            </a:pPr>
            <a:r>
              <a:rPr lang="ru-RU" sz="1100" dirty="0"/>
              <a:t> </a:t>
            </a:r>
          </a:p>
          <a:p>
            <a:pPr marL="0" indent="0" algn="just">
              <a:buNone/>
            </a:pPr>
            <a:r>
              <a:rPr lang="ru-RU" sz="1100" dirty="0" err="1"/>
              <a:t>Бененсон</a:t>
            </a:r>
            <a:r>
              <a:rPr lang="ru-RU" sz="1100" dirty="0"/>
              <a:t> Е.П., Итина Л.С. Математика. Геометрия: Многогранники и многоугольники. – Самара: Издательство «Учебная литература», Издательский  дом «Фёдоров», </a:t>
            </a:r>
            <a:r>
              <a:rPr lang="ru-RU" sz="1100" dirty="0" smtClean="0"/>
              <a:t>2006 – </a:t>
            </a:r>
            <a:r>
              <a:rPr lang="ru-RU" sz="1100" b="1" dirty="0"/>
              <a:t>Пончик, Пилюлькин </a:t>
            </a:r>
            <a:r>
              <a:rPr lang="ru-RU" sz="1100" b="1" dirty="0" smtClean="0"/>
              <a:t>и </a:t>
            </a:r>
            <a:r>
              <a:rPr lang="ru-RU" sz="1100" b="1" dirty="0"/>
              <a:t>Шпунтик </a:t>
            </a:r>
          </a:p>
          <a:p>
            <a:pPr marL="0" indent="0" algn="just">
              <a:buNone/>
            </a:pPr>
            <a:endParaRPr lang="ru-RU" sz="1100" dirty="0"/>
          </a:p>
          <a:p>
            <a:pPr marL="0" indent="0" algn="just">
              <a:buNone/>
            </a:pPr>
            <a:r>
              <a:rPr lang="ru-RU" sz="1100" dirty="0"/>
              <a:t>Синицына Е.И. Умные занятия. Серия «Через игру – к совершенству» . М.: «Лист», 1999 г</a:t>
            </a:r>
            <a:r>
              <a:rPr lang="ru-RU" sz="1100" dirty="0" smtClean="0"/>
              <a:t>. – </a:t>
            </a:r>
            <a:r>
              <a:rPr lang="ru-RU" sz="1100" b="1" dirty="0" smtClean="0"/>
              <a:t>Принцесса Геометрия, фигурки животных</a:t>
            </a:r>
          </a:p>
          <a:p>
            <a:pPr marL="0" indent="0" algn="just">
              <a:buNone/>
            </a:pPr>
            <a:endParaRPr lang="ru-RU" sz="1100" b="1" dirty="0"/>
          </a:p>
          <a:p>
            <a:pPr marL="0" indent="0" algn="just">
              <a:buNone/>
            </a:pPr>
            <a:r>
              <a:rPr lang="ru-RU" sz="1100" dirty="0" smtClean="0"/>
              <a:t>Туча, молнии, дождь, солнце, фигурки животных, геометрические фигуры </a:t>
            </a:r>
            <a:r>
              <a:rPr lang="ru-RU" sz="1100" b="1" dirty="0" smtClean="0"/>
              <a:t>- автофигуры</a:t>
            </a:r>
            <a:endParaRPr lang="ru-RU" sz="1100" b="1" dirty="0"/>
          </a:p>
          <a:p>
            <a:pPr marL="0" indent="0" algn="just">
              <a:buNone/>
            </a:pPr>
            <a:r>
              <a:rPr lang="ru-RU" sz="1100" b="1" dirty="0"/>
              <a:t> </a:t>
            </a:r>
          </a:p>
          <a:p>
            <a:pPr marL="0" indent="0" algn="just">
              <a:buNone/>
            </a:pPr>
            <a:r>
              <a:rPr lang="ru-RU" dirty="0"/>
              <a:t> </a:t>
            </a:r>
          </a:p>
          <a:p>
            <a:pPr marL="0" indent="0" algn="just">
              <a:buNone/>
            </a:pPr>
            <a:r>
              <a:rPr lang="ru-RU" dirty="0"/>
              <a:t> </a:t>
            </a:r>
            <a:endParaRPr lang="ru-RU" sz="1100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6357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491107"/>
              </p:ext>
            </p:extLst>
          </p:nvPr>
        </p:nvGraphicFramePr>
        <p:xfrm>
          <a:off x="251518" y="2276872"/>
          <a:ext cx="8640956" cy="145593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576066"/>
                <a:gridCol w="648072"/>
                <a:gridCol w="627497"/>
                <a:gridCol w="617211"/>
                <a:gridCol w="617211"/>
                <a:gridCol w="617211"/>
                <a:gridCol w="617211"/>
                <a:gridCol w="617211"/>
                <a:gridCol w="617211"/>
                <a:gridCol w="617211"/>
                <a:gridCol w="617211"/>
                <a:gridCol w="617211"/>
                <a:gridCol w="617211"/>
                <a:gridCol w="617211"/>
              </a:tblGrid>
              <a:tr h="921849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u="none" cap="none" spc="0" dirty="0" smtClean="0">
                          <a:ln w="1905"/>
                          <a:solidFill>
                            <a:srgbClr val="0048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ru-RU" sz="2400" b="1" i="1" u="none" cap="none" spc="0" dirty="0">
                        <a:ln w="1905"/>
                        <a:solidFill>
                          <a:srgbClr val="0048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rgbClr val="0F3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3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3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3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0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u="none" cap="none" spc="0" dirty="0" smtClean="0">
                          <a:ln w="1905"/>
                          <a:solidFill>
                            <a:srgbClr val="0048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ru-RU" sz="2400" b="1" i="1" u="none" cap="none" spc="0" dirty="0">
                        <a:ln w="1905"/>
                        <a:solidFill>
                          <a:srgbClr val="0048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rgbClr val="0F3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3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3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3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0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u="none" cap="none" spc="0" dirty="0" smtClean="0">
                          <a:ln w="1905"/>
                          <a:solidFill>
                            <a:srgbClr val="0048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ru-RU" sz="2400" b="1" i="1" u="none" cap="none" spc="0" dirty="0">
                        <a:ln w="1905"/>
                        <a:solidFill>
                          <a:srgbClr val="0048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rgbClr val="0F3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3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3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3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0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u="none" cap="none" spc="0" dirty="0" smtClean="0">
                          <a:ln w="1905"/>
                          <a:solidFill>
                            <a:srgbClr val="0048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ru-RU" sz="2400" b="1" i="1" u="none" cap="none" spc="0" dirty="0">
                        <a:ln w="1905"/>
                        <a:solidFill>
                          <a:srgbClr val="0048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rgbClr val="0F3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3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3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3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0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u="none" cap="none" spc="0" dirty="0" smtClean="0">
                          <a:ln w="1905"/>
                          <a:solidFill>
                            <a:srgbClr val="0048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ru-RU" sz="2400" b="1" i="1" u="none" cap="none" spc="0" dirty="0">
                        <a:ln w="1905"/>
                        <a:solidFill>
                          <a:srgbClr val="0048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rgbClr val="0F3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3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3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3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0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u="none" cap="none" spc="0" dirty="0" smtClean="0">
                          <a:ln w="1905"/>
                          <a:solidFill>
                            <a:srgbClr val="0048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</a:t>
                      </a:r>
                      <a:endParaRPr lang="ru-RU" sz="2400" b="1" i="1" u="none" cap="none" spc="0" dirty="0">
                        <a:ln w="1905"/>
                        <a:solidFill>
                          <a:srgbClr val="0048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rgbClr val="0F3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3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3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3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0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u="none" cap="none" spc="0" dirty="0" smtClean="0">
                          <a:ln w="1905"/>
                          <a:solidFill>
                            <a:srgbClr val="0048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ru-RU" sz="2400" b="1" i="1" u="none" cap="none" spc="0" dirty="0">
                        <a:ln w="1905"/>
                        <a:solidFill>
                          <a:srgbClr val="0048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rgbClr val="0F3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3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3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3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0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u="none" cap="none" spc="0" dirty="0" smtClean="0">
                          <a:ln w="1905"/>
                          <a:solidFill>
                            <a:srgbClr val="0048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ru-RU" sz="2400" b="1" i="1" u="none" cap="none" spc="0" dirty="0">
                        <a:ln w="1905"/>
                        <a:solidFill>
                          <a:srgbClr val="0048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rgbClr val="0F3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3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3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3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0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u="none" cap="none" spc="0" dirty="0" smtClean="0">
                          <a:ln w="1905"/>
                          <a:solidFill>
                            <a:srgbClr val="0048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ru-RU" sz="2400" b="1" i="1" u="none" cap="none" spc="0" dirty="0">
                        <a:ln w="1905"/>
                        <a:solidFill>
                          <a:srgbClr val="0048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rgbClr val="0F3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3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3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3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0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u="none" cap="none" spc="0" dirty="0" smtClean="0">
                          <a:ln w="1905"/>
                          <a:solidFill>
                            <a:srgbClr val="0048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</a:t>
                      </a:r>
                      <a:endParaRPr lang="ru-RU" sz="2400" b="1" i="1" u="none" cap="none" spc="0" dirty="0">
                        <a:ln w="1905"/>
                        <a:solidFill>
                          <a:srgbClr val="0048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rgbClr val="0F3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3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3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3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0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u="none" cap="none" spc="0" dirty="0" smtClean="0">
                          <a:ln w="1905"/>
                          <a:solidFill>
                            <a:srgbClr val="0048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ru-RU" sz="2400" b="1" i="1" u="none" cap="none" spc="0" dirty="0">
                        <a:ln w="1905"/>
                        <a:solidFill>
                          <a:srgbClr val="0048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rgbClr val="0F3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3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4D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0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u="none" cap="none" spc="0" dirty="0" smtClean="0">
                          <a:ln w="1905"/>
                          <a:solidFill>
                            <a:srgbClr val="0048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ru-RU" sz="2400" b="1" i="1" u="none" cap="none" spc="0" dirty="0">
                        <a:ln w="1905"/>
                        <a:solidFill>
                          <a:srgbClr val="0048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rgbClr val="0F3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3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3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3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0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u="none" cap="none" spc="0" dirty="0" smtClean="0">
                          <a:ln w="1905"/>
                          <a:solidFill>
                            <a:srgbClr val="0048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ru-RU" sz="2400" b="1" i="1" u="none" cap="none" spc="0" dirty="0">
                        <a:ln w="1905"/>
                        <a:solidFill>
                          <a:srgbClr val="0048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rgbClr val="0F3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4D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3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4D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0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u="none" cap="none" spc="0" dirty="0" smtClean="0">
                          <a:ln w="1905"/>
                          <a:solidFill>
                            <a:srgbClr val="0048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ru-RU" sz="2400" b="1" i="1" u="none" cap="none" spc="0" dirty="0">
                        <a:ln w="1905"/>
                        <a:solidFill>
                          <a:srgbClr val="0048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rgbClr val="134D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3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4D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08C"/>
                    </a:solidFill>
                  </a:tcPr>
                </a:tc>
              </a:tr>
              <a:tr h="534087">
                <a:tc>
                  <a:txBody>
                    <a:bodyPr/>
                    <a:lstStyle/>
                    <a:p>
                      <a:pPr algn="ctr"/>
                      <a:endParaRPr lang="ru-RU" b="1" cap="all" spc="0" dirty="0">
                        <a:ln w="9000" cmpd="sng">
                          <a:solidFill>
                            <a:srgbClr val="004800"/>
                          </a:solidFill>
                          <a:prstDash val="solid"/>
                        </a:ln>
                        <a:solidFill>
                          <a:srgbClr val="0048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rgbClr val="0F3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3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3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3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all" spc="0" dirty="0">
                        <a:ln w="9000" cmpd="sng">
                          <a:solidFill>
                            <a:srgbClr val="004800"/>
                          </a:solidFill>
                          <a:prstDash val="solid"/>
                        </a:ln>
                        <a:solidFill>
                          <a:srgbClr val="0048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rgbClr val="0F3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3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3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3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all" spc="0" dirty="0">
                        <a:ln w="9000" cmpd="sng">
                          <a:solidFill>
                            <a:srgbClr val="004800"/>
                          </a:solidFill>
                          <a:prstDash val="solid"/>
                        </a:ln>
                        <a:solidFill>
                          <a:srgbClr val="0048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rgbClr val="0F3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3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3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3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all" spc="0" dirty="0">
                        <a:ln w="9000" cmpd="sng">
                          <a:solidFill>
                            <a:srgbClr val="004800"/>
                          </a:solidFill>
                          <a:prstDash val="solid"/>
                        </a:ln>
                        <a:solidFill>
                          <a:srgbClr val="0048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rgbClr val="0F3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3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3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3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all" spc="0" dirty="0">
                        <a:ln w="9000" cmpd="sng">
                          <a:solidFill>
                            <a:srgbClr val="004800"/>
                          </a:solidFill>
                          <a:prstDash val="solid"/>
                        </a:ln>
                        <a:solidFill>
                          <a:srgbClr val="0048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rgbClr val="0F3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3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3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3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all" spc="0" dirty="0">
                        <a:ln w="9000" cmpd="sng">
                          <a:solidFill>
                            <a:srgbClr val="004800"/>
                          </a:solidFill>
                          <a:prstDash val="solid"/>
                        </a:ln>
                        <a:solidFill>
                          <a:srgbClr val="0048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rgbClr val="0F3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3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3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3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all" spc="0" dirty="0">
                        <a:ln w="9000" cmpd="sng">
                          <a:solidFill>
                            <a:srgbClr val="004800"/>
                          </a:solidFill>
                          <a:prstDash val="solid"/>
                        </a:ln>
                        <a:solidFill>
                          <a:srgbClr val="0048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rgbClr val="0F3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3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3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3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all" spc="0" dirty="0">
                        <a:ln w="9000" cmpd="sng">
                          <a:solidFill>
                            <a:srgbClr val="004800"/>
                          </a:solidFill>
                          <a:prstDash val="solid"/>
                        </a:ln>
                        <a:solidFill>
                          <a:srgbClr val="0048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rgbClr val="0F3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3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3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3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all" spc="0" dirty="0">
                        <a:ln w="9000" cmpd="sng">
                          <a:solidFill>
                            <a:srgbClr val="004800"/>
                          </a:solidFill>
                          <a:prstDash val="solid"/>
                        </a:ln>
                        <a:solidFill>
                          <a:srgbClr val="0048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rgbClr val="0F3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3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3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3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all" spc="0" dirty="0">
                        <a:ln w="9000" cmpd="sng">
                          <a:solidFill>
                            <a:srgbClr val="004800"/>
                          </a:solidFill>
                          <a:prstDash val="solid"/>
                        </a:ln>
                        <a:solidFill>
                          <a:srgbClr val="0048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rgbClr val="0F3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4D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3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3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all" spc="0" dirty="0">
                        <a:ln w="9000" cmpd="sng">
                          <a:solidFill>
                            <a:srgbClr val="004800"/>
                          </a:solidFill>
                          <a:prstDash val="solid"/>
                        </a:ln>
                        <a:solidFill>
                          <a:srgbClr val="0048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rgbClr val="134D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4D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4D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3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all" spc="0" dirty="0">
                        <a:ln w="9000" cmpd="sng">
                          <a:solidFill>
                            <a:srgbClr val="004800"/>
                          </a:solidFill>
                          <a:prstDash val="solid"/>
                        </a:ln>
                        <a:solidFill>
                          <a:srgbClr val="0048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rgbClr val="134D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4D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3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3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all" spc="0" dirty="0">
                        <a:ln w="9000" cmpd="sng">
                          <a:solidFill>
                            <a:srgbClr val="004800"/>
                          </a:solidFill>
                          <a:prstDash val="solid"/>
                        </a:ln>
                        <a:solidFill>
                          <a:srgbClr val="0048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rgbClr val="134D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4D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4D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3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all" spc="0" dirty="0">
                        <a:ln w="9000" cmpd="sng">
                          <a:solidFill>
                            <a:srgbClr val="004800"/>
                          </a:solidFill>
                          <a:prstDash val="solid"/>
                        </a:ln>
                        <a:solidFill>
                          <a:srgbClr val="0048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rgbClr val="134D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3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4D1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3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20017" y="3140968"/>
            <a:ext cx="4507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3140968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75434" y="3140968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3140968"/>
            <a:ext cx="3337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3140968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91880" y="3140968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067944" y="3140968"/>
            <a:ext cx="3337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3140968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260794" y="3140968"/>
            <a:ext cx="4122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923292" y="3140968"/>
            <a:ext cx="405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516216" y="3140968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139414" y="3140968"/>
            <a:ext cx="405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740352" y="3140968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342584" y="3121804"/>
            <a:ext cx="405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195736" y="908720"/>
            <a:ext cx="45210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Расшифруй-ка</a:t>
            </a:r>
            <a:endParaRPr lang="ru-RU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023" y="3500756"/>
            <a:ext cx="381018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218" y="2060848"/>
            <a:ext cx="1290496" cy="1367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23281"/>
            <a:ext cx="1825208" cy="1297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596" y="2037509"/>
            <a:ext cx="1863006" cy="1327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099" y="3897399"/>
            <a:ext cx="1236997" cy="1223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612" y="4221088"/>
            <a:ext cx="1413311" cy="1382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004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996" y="2001188"/>
            <a:ext cx="1892843" cy="1427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877" y="4180267"/>
            <a:ext cx="1263169" cy="920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461" y="2001188"/>
            <a:ext cx="1227444" cy="1283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153198"/>
            <a:ext cx="1872208" cy="1339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875565"/>
            <a:ext cx="1500335" cy="1467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870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22" y="1484783"/>
            <a:ext cx="1964170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2915816" y="2780928"/>
            <a:ext cx="144016" cy="14401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1651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732" y="1473011"/>
            <a:ext cx="1651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24" y="2753494"/>
            <a:ext cx="1651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030089"/>
            <a:ext cx="1871663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Овал 13"/>
          <p:cNvSpPr/>
          <p:nvPr/>
        </p:nvSpPr>
        <p:spPr>
          <a:xfrm>
            <a:off x="3896219" y="2276872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292080" y="2270479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283968" y="1030089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651575" y="1037551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56947"/>
            <a:ext cx="122555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Овал 18"/>
          <p:cNvSpPr/>
          <p:nvPr/>
        </p:nvSpPr>
        <p:spPr>
          <a:xfrm>
            <a:off x="6732240" y="3005377"/>
            <a:ext cx="144016" cy="14401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7380312" y="3015437"/>
            <a:ext cx="144016" cy="14401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7056983" y="1800250"/>
            <a:ext cx="144016" cy="14401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516216" y="2276872"/>
            <a:ext cx="144016" cy="14401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7607266" y="2299518"/>
            <a:ext cx="144016" cy="14401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573016"/>
            <a:ext cx="1500335" cy="1467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65" y="4077072"/>
            <a:ext cx="1397431" cy="101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Овал 25"/>
          <p:cNvSpPr/>
          <p:nvPr/>
        </p:nvSpPr>
        <p:spPr>
          <a:xfrm>
            <a:off x="6463751" y="4005064"/>
            <a:ext cx="144016" cy="14401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7128991" y="4968815"/>
            <a:ext cx="144016" cy="14401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5849473" y="4980551"/>
            <a:ext cx="144016" cy="14401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4211960" y="3789040"/>
            <a:ext cx="144016" cy="14401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040235" y="4941168"/>
            <a:ext cx="144016" cy="14401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4355976" y="4437112"/>
            <a:ext cx="144016" cy="14401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3347864" y="4939049"/>
            <a:ext cx="144016" cy="14401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3665983" y="3570897"/>
            <a:ext cx="144016" cy="14401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3131840" y="3800776"/>
            <a:ext cx="144016" cy="14401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2977282" y="4454118"/>
            <a:ext cx="144016" cy="14401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75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истратор\Desktop\DSCN03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2828442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Администратор\Desktop\DSCN03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347" y="743034"/>
            <a:ext cx="2788753" cy="29155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Администратор\Desktop\DSCN03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497" y="2116756"/>
            <a:ext cx="2990629" cy="30963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86545" y="4831515"/>
            <a:ext cx="53592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кого прямой угол?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74658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38"/>
          <p:cNvSpPr/>
          <p:nvPr/>
        </p:nvSpPr>
        <p:spPr>
          <a:xfrm>
            <a:off x="2123728" y="2333749"/>
            <a:ext cx="4429080" cy="1728192"/>
          </a:xfrm>
          <a:custGeom>
            <a:avLst/>
            <a:gdLst>
              <a:gd name="connsiteX0" fmla="*/ 0 w 1993265"/>
              <a:gd name="connsiteY0" fmla="*/ 0 h 865505"/>
              <a:gd name="connsiteX1" fmla="*/ 1993265 w 1993265"/>
              <a:gd name="connsiteY1" fmla="*/ 0 h 865505"/>
              <a:gd name="connsiteX2" fmla="*/ 1993265 w 1993265"/>
              <a:gd name="connsiteY2" fmla="*/ 865505 h 865505"/>
              <a:gd name="connsiteX3" fmla="*/ 0 w 1993265"/>
              <a:gd name="connsiteY3" fmla="*/ 865505 h 865505"/>
              <a:gd name="connsiteX4" fmla="*/ 0 w 1993265"/>
              <a:gd name="connsiteY4" fmla="*/ 0 h 865505"/>
              <a:gd name="connsiteX0" fmla="*/ 451104 w 1993265"/>
              <a:gd name="connsiteY0" fmla="*/ 0 h 865505"/>
              <a:gd name="connsiteX1" fmla="*/ 1993265 w 1993265"/>
              <a:gd name="connsiteY1" fmla="*/ 0 h 865505"/>
              <a:gd name="connsiteX2" fmla="*/ 1993265 w 1993265"/>
              <a:gd name="connsiteY2" fmla="*/ 865505 h 865505"/>
              <a:gd name="connsiteX3" fmla="*/ 0 w 1993265"/>
              <a:gd name="connsiteY3" fmla="*/ 865505 h 865505"/>
              <a:gd name="connsiteX4" fmla="*/ 451104 w 1993265"/>
              <a:gd name="connsiteY4" fmla="*/ 0 h 865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3265" h="865505">
                <a:moveTo>
                  <a:pt x="451104" y="0"/>
                </a:moveTo>
                <a:lnTo>
                  <a:pt x="1993265" y="0"/>
                </a:lnTo>
                <a:lnTo>
                  <a:pt x="1993265" y="865505"/>
                </a:lnTo>
                <a:lnTo>
                  <a:pt x="0" y="865505"/>
                </a:lnTo>
                <a:lnTo>
                  <a:pt x="451104" y="0"/>
                </a:ln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>
                <a:effectLst/>
                <a:ea typeface="Calibri"/>
                <a:cs typeface="Times New Roman"/>
              </a:rPr>
              <a:t>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90932" y="1549241"/>
            <a:ext cx="7409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300192" y="1556792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468772" y="3717032"/>
            <a:ext cx="7409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93659" y="3717032"/>
            <a:ext cx="94609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sz="6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930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51520" y="2564904"/>
            <a:ext cx="792088" cy="792088"/>
          </a:xfrm>
          <a:prstGeom prst="ellipse">
            <a:avLst/>
          </a:prstGeom>
          <a:ln>
            <a:solidFill>
              <a:srgbClr val="0048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4000" b="1" i="1" dirty="0">
              <a:solidFill>
                <a:srgbClr val="004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835696" y="2564904"/>
            <a:ext cx="792088" cy="792088"/>
          </a:xfrm>
          <a:prstGeom prst="ellipse">
            <a:avLst/>
          </a:prstGeom>
          <a:ln>
            <a:solidFill>
              <a:srgbClr val="0048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b="1" i="1" dirty="0">
              <a:solidFill>
                <a:srgbClr val="004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491880" y="2574797"/>
            <a:ext cx="792088" cy="792088"/>
          </a:xfrm>
          <a:prstGeom prst="ellipse">
            <a:avLst/>
          </a:prstGeom>
          <a:ln>
            <a:solidFill>
              <a:srgbClr val="0048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b="1" i="1" dirty="0">
              <a:solidFill>
                <a:srgbClr val="004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011897" y="2636912"/>
            <a:ext cx="792088" cy="792088"/>
          </a:xfrm>
          <a:prstGeom prst="ellipse">
            <a:avLst/>
          </a:prstGeom>
          <a:ln>
            <a:solidFill>
              <a:srgbClr val="0048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b="1" i="1" dirty="0">
              <a:solidFill>
                <a:srgbClr val="004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588224" y="2636912"/>
            <a:ext cx="792088" cy="792088"/>
          </a:xfrm>
          <a:prstGeom prst="ellipse">
            <a:avLst/>
          </a:prstGeom>
          <a:ln>
            <a:solidFill>
              <a:srgbClr val="0048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b="1" i="1" dirty="0">
              <a:solidFill>
                <a:srgbClr val="004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Выгнутая вниз стрелка 15"/>
          <p:cNvSpPr/>
          <p:nvPr/>
        </p:nvSpPr>
        <p:spPr>
          <a:xfrm>
            <a:off x="4139952" y="3427543"/>
            <a:ext cx="1080120" cy="432048"/>
          </a:xfrm>
          <a:prstGeom prst="curvedUpArrow">
            <a:avLst/>
          </a:prstGeom>
          <a:solidFill>
            <a:srgbClr val="004800"/>
          </a:solidFill>
          <a:ln>
            <a:solidFill>
              <a:srgbClr val="0048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низ стрелка 17"/>
          <p:cNvSpPr/>
          <p:nvPr/>
        </p:nvSpPr>
        <p:spPr>
          <a:xfrm>
            <a:off x="2562587" y="3379644"/>
            <a:ext cx="1080120" cy="432048"/>
          </a:xfrm>
          <a:prstGeom prst="curvedUpArrow">
            <a:avLst/>
          </a:prstGeom>
          <a:solidFill>
            <a:srgbClr val="004800"/>
          </a:solidFill>
          <a:ln>
            <a:solidFill>
              <a:srgbClr val="0048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низ стрелка 18"/>
          <p:cNvSpPr/>
          <p:nvPr/>
        </p:nvSpPr>
        <p:spPr>
          <a:xfrm>
            <a:off x="7308304" y="3447047"/>
            <a:ext cx="1080120" cy="432048"/>
          </a:xfrm>
          <a:prstGeom prst="curvedUpArrow">
            <a:avLst/>
          </a:prstGeom>
          <a:solidFill>
            <a:srgbClr val="004800"/>
          </a:solidFill>
          <a:ln>
            <a:solidFill>
              <a:srgbClr val="0048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Выгнутая вниз стрелка 19"/>
          <p:cNvSpPr/>
          <p:nvPr/>
        </p:nvSpPr>
        <p:spPr>
          <a:xfrm>
            <a:off x="899592" y="3356992"/>
            <a:ext cx="1080120" cy="432048"/>
          </a:xfrm>
          <a:prstGeom prst="curvedUpArrow">
            <a:avLst/>
          </a:prstGeom>
          <a:solidFill>
            <a:srgbClr val="004800"/>
          </a:solidFill>
          <a:ln>
            <a:solidFill>
              <a:srgbClr val="0048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Выгнутая вниз стрелка 24"/>
          <p:cNvSpPr/>
          <p:nvPr/>
        </p:nvSpPr>
        <p:spPr>
          <a:xfrm>
            <a:off x="5652120" y="3429000"/>
            <a:ext cx="1080120" cy="432048"/>
          </a:xfrm>
          <a:prstGeom prst="curvedUpArrow">
            <a:avLst/>
          </a:prstGeom>
          <a:solidFill>
            <a:srgbClr val="004800"/>
          </a:solidFill>
          <a:ln>
            <a:solidFill>
              <a:srgbClr val="0048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8172400" y="2654959"/>
            <a:ext cx="792088" cy="792088"/>
          </a:xfrm>
          <a:prstGeom prst="ellipse">
            <a:avLst/>
          </a:prstGeom>
          <a:ln>
            <a:solidFill>
              <a:srgbClr val="0048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4000" b="1" i="1" dirty="0">
              <a:solidFill>
                <a:srgbClr val="004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15616" y="3228706"/>
            <a:ext cx="505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-3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699792" y="3265820"/>
            <a:ext cx="6944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+2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345015" y="3284984"/>
            <a:ext cx="604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-4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868144" y="3337828"/>
            <a:ext cx="604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-2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505357" y="3337828"/>
            <a:ext cx="595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+8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79712" y="2636912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dirty="0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35896" y="2649106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dirty="0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48064" y="2721114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dirty="0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717813" y="2708920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dirty="0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68249" y="1340768"/>
            <a:ext cx="66601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Ищи ошибку!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17399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9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3158</TotalTime>
  <Words>229</Words>
  <Application>Microsoft Office PowerPoint</Application>
  <PresentationFormat>Экран (4:3)</PresentationFormat>
  <Paragraphs>120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Diseño predeterminado</vt:lpstr>
      <vt:lpstr>«Углы. Многоугольники»  Обобщение по теме  ( 1класс, система Л.В Занкова)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Задача: с. 69 № 173</vt:lpstr>
      <vt:lpstr>Задача: с. 69 № 173</vt:lpstr>
      <vt:lpstr>Презентация PowerPoint</vt:lpstr>
      <vt:lpstr>Презентация PowerPoint</vt:lpstr>
      <vt:lpstr>Молодцы!</vt:lpstr>
      <vt:lpstr>Источники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Владелец</cp:lastModifiedBy>
  <cp:revision>190</cp:revision>
  <dcterms:created xsi:type="dcterms:W3CDTF">2010-05-23T14:28:12Z</dcterms:created>
  <dcterms:modified xsi:type="dcterms:W3CDTF">2014-11-04T06:40:54Z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93004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