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7" r:id="rId3"/>
    <p:sldId id="257" r:id="rId4"/>
    <p:sldId id="258" r:id="rId5"/>
    <p:sldId id="259" r:id="rId6"/>
    <p:sldId id="266" r:id="rId7"/>
    <p:sldId id="260" r:id="rId8"/>
    <p:sldId id="261" r:id="rId9"/>
    <p:sldId id="272" r:id="rId10"/>
    <p:sldId id="263" r:id="rId11"/>
    <p:sldId id="265" r:id="rId12"/>
    <p:sldId id="262" r:id="rId13"/>
    <p:sldId id="264" r:id="rId14"/>
    <p:sldId id="269" r:id="rId15"/>
    <p:sldId id="268" r:id="rId16"/>
    <p:sldId id="271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i="1">
                <a:solidFill>
                  <a:schemeClr val="accent2">
                    <a:lumMod val="75000"/>
                  </a:schemeClr>
                </a:solidFill>
              </a:defRPr>
            </a:pPr>
            <a:r>
              <a:rPr lang="ru-RU" sz="2000" i="1">
                <a:solidFill>
                  <a:schemeClr val="accent2">
                    <a:lumMod val="75000"/>
                  </a:schemeClr>
                </a:solidFill>
              </a:rPr>
              <a:t>Объем</a:t>
            </a:r>
            <a:r>
              <a:rPr lang="ru-RU" sz="2000" i="1" baseline="0">
                <a:solidFill>
                  <a:schemeClr val="accent2">
                    <a:lumMod val="75000"/>
                  </a:schemeClr>
                </a:solidFill>
              </a:rPr>
              <a:t> продаж нефти Россией за три месяца</a:t>
            </a:r>
            <a:endParaRPr lang="ru-RU" sz="2000" i="1">
              <a:solidFill>
                <a:schemeClr val="accent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24282459010805468"/>
          <c:y val="2.501563477173235E-2"/>
        </c:manualLayout>
      </c:layout>
    </c:title>
    <c:view3D>
      <c:rotY val="10"/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rPr>
                      <a:t>282</a:t>
                    </a:r>
                  </a:p>
                </c:rich>
              </c:tx>
              <c:showVal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Германия</c:v>
                </c:pt>
                <c:pt idx="1">
                  <c:v>Польша</c:v>
                </c:pt>
                <c:pt idx="2">
                  <c:v>Чехия</c:v>
                </c:pt>
                <c:pt idx="3">
                  <c:v>Венгрия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1752</c:v>
                </c:pt>
                <c:pt idx="1">
                  <c:v>1168</c:v>
                </c:pt>
                <c:pt idx="2">
                  <c:v>282</c:v>
                </c:pt>
                <c:pt idx="3">
                  <c:v>584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Германия</c:v>
                </c:pt>
                <c:pt idx="1">
                  <c:v>Польша</c:v>
                </c:pt>
                <c:pt idx="2">
                  <c:v>Чехия</c:v>
                </c:pt>
                <c:pt idx="3">
                  <c:v>Венгрия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Германия</c:v>
                </c:pt>
                <c:pt idx="1">
                  <c:v>Польша</c:v>
                </c:pt>
                <c:pt idx="2">
                  <c:v>Чехия</c:v>
                </c:pt>
                <c:pt idx="3">
                  <c:v>Венгрия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gapDepth val="74"/>
        <c:shape val="cylinder"/>
        <c:axId val="78413184"/>
        <c:axId val="78533760"/>
        <c:axId val="0"/>
      </c:bar3DChart>
      <c:catAx>
        <c:axId val="78413184"/>
        <c:scaling>
          <c:orientation val="minMax"/>
        </c:scaling>
        <c:axPos val="b"/>
        <c:majorGridlines>
          <c:spPr>
            <a:ln>
              <a:solidFill>
                <a:schemeClr val="tx1"/>
              </a:solidFill>
            </a:ln>
          </c:spPr>
        </c:majorGridlines>
        <c:majorTickMark val="none"/>
        <c:tickLblPos val="nextTo"/>
        <c:txPr>
          <a:bodyPr/>
          <a:lstStyle/>
          <a:p>
            <a:pPr>
              <a:defRPr sz="2400" b="1">
                <a:solidFill>
                  <a:schemeClr val="tx1"/>
                </a:solidFill>
                <a:latin typeface="+mn-lt"/>
              </a:defRPr>
            </a:pPr>
            <a:endParaRPr lang="ru-RU"/>
          </a:p>
        </c:txPr>
        <c:crossAx val="78533760"/>
        <c:crosses val="autoZero"/>
        <c:auto val="1"/>
        <c:lblAlgn val="ctr"/>
        <c:lblOffset val="100"/>
      </c:catAx>
      <c:valAx>
        <c:axId val="78533760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400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1800"/>
                </a:pPr>
                <a:r>
                  <a:rPr lang="ru-RU" sz="1800"/>
                  <a:t>Нефть, в тысячах тонн</a:t>
                </a:r>
              </a:p>
            </c:rich>
          </c:tx>
          <c:layout>
            <c:manualLayout>
              <c:xMode val="edge"/>
              <c:yMode val="edge"/>
              <c:x val="2.083333333333336E-2"/>
              <c:y val="0.1420950506186727"/>
            </c:manualLayout>
          </c:layout>
        </c:title>
        <c:numFmt formatCode="General" sourceLinked="1"/>
        <c:majorTickMark val="none"/>
        <c:tickLblPos val="nextTo"/>
        <c:crossAx val="78413184"/>
        <c:crosses val="autoZero"/>
        <c:crossBetween val="between"/>
      </c:valAx>
    </c:plotArea>
    <c:plotVisOnly val="1"/>
    <c:dispBlanksAs val="gap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ru.wikipedia.org/wiki/%D0%95%D0%B4%D0%B8%D0%BD%D0%B8%D1%86%D0%B0_%D0%B8%D0%B7%D0%BC%D0%B5%D1%80%D0%B5%D0%BD%D0%B8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Урок математики в 3 классе </a:t>
            </a:r>
          </a:p>
          <a:p>
            <a:r>
              <a:rPr lang="ru-RU" dirty="0" smtClean="0"/>
              <a:t>УМК «Планета знаний»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Измерение ёмкости (вместимости)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527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Нефть </a:t>
            </a:r>
            <a:endParaRPr lang="ru-RU" sz="4800" dirty="0"/>
          </a:p>
        </p:txBody>
      </p:sp>
      <p:pic>
        <p:nvPicPr>
          <p:cNvPr id="8194" name="Picture 2" descr="C:\Users\user\Desktop\месторождение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5184576" cy="28505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нефт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4458072" cy="3064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891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Экспорт нефти из России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81000" y="1719263"/>
          <a:ext cx="84074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90357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ёмкостей</a:t>
            </a:r>
          </a:p>
        </p:txBody>
      </p:sp>
      <p:pic>
        <p:nvPicPr>
          <p:cNvPr id="7171" name="Picture 3" descr="C:\Users\user\Desktop\цистерна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427984" cy="3313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tsisterna-s-neftu-0002123102-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26824"/>
            <a:ext cx="4675172" cy="3001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95413" y="2276872"/>
            <a:ext cx="36522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Цистерна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479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Баррель = 159 литров</a:t>
            </a:r>
            <a:endParaRPr lang="ru-RU" sz="4000" dirty="0"/>
          </a:p>
        </p:txBody>
      </p:sp>
      <p:pic>
        <p:nvPicPr>
          <p:cNvPr id="6149" name="Picture 5" descr="C:\Users\user\Desktop\Barrel_nefti_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83" y="1628800"/>
            <a:ext cx="5999917" cy="2984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баррель нефти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892563" cy="4917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ser\Desktop\impound-barr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48462"/>
            <a:ext cx="3062114" cy="2299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92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sz="4400" dirty="0" smtClean="0">
                <a:latin typeface="Times New Roman"/>
                <a:ea typeface="Times New Roman"/>
              </a:rPr>
              <a:t>159 </a:t>
            </a:r>
            <a:r>
              <a:rPr lang="ru-RU" sz="4400" dirty="0">
                <a:latin typeface="Times New Roman"/>
                <a:ea typeface="Times New Roman"/>
              </a:rPr>
              <a:t>•4 =</a:t>
            </a:r>
            <a:r>
              <a:rPr lang="ru-RU" sz="4400" dirty="0" smtClean="0">
                <a:latin typeface="Times New Roman"/>
                <a:ea typeface="Times New Roman"/>
              </a:rPr>
              <a:t>636(л) </a:t>
            </a:r>
            <a:endParaRPr lang="ru-RU" sz="4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400" dirty="0" smtClean="0">
                <a:latin typeface="Times New Roman"/>
                <a:ea typeface="Times New Roman"/>
              </a:rPr>
              <a:t>159•6=954(л)</a:t>
            </a:r>
            <a:endParaRPr lang="ru-RU" sz="4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400" dirty="0" smtClean="0">
                <a:latin typeface="Times New Roman"/>
                <a:ea typeface="Times New Roman"/>
              </a:rPr>
              <a:t>1000л </a:t>
            </a:r>
            <a:r>
              <a:rPr lang="ru-RU" sz="4400" dirty="0">
                <a:latin typeface="Times New Roman"/>
                <a:ea typeface="Times New Roman"/>
              </a:rPr>
              <a:t>&gt; </a:t>
            </a:r>
            <a:r>
              <a:rPr lang="ru-RU" sz="4400" dirty="0" smtClean="0">
                <a:latin typeface="Times New Roman"/>
                <a:ea typeface="Times New Roman"/>
              </a:rPr>
              <a:t>954л</a:t>
            </a:r>
            <a:endParaRPr lang="ru-RU" sz="4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400" dirty="0">
                <a:latin typeface="Times New Roman"/>
                <a:ea typeface="Times New Roman"/>
              </a:rPr>
              <a:t>В бочку поместится 6 баррелей нефти.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Самопроверка: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265419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just">
              <a:buNone/>
            </a:pPr>
            <a:r>
              <a:rPr lang="ru-RU" sz="5400" dirty="0"/>
              <a:t>И</a:t>
            </a:r>
            <a:r>
              <a:rPr lang="ru-RU" sz="5400" dirty="0" smtClean="0"/>
              <a:t>змерить </a:t>
            </a:r>
            <a:r>
              <a:rPr lang="ru-RU" sz="5400" dirty="0"/>
              <a:t>ёмкость, это значит, определить сколько литров или миллилитров жидкости поместилось в сосуде.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Вывод: 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259470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Стр.78 </a:t>
            </a:r>
            <a:r>
              <a:rPr lang="ru-RU" sz="4400" smtClean="0"/>
              <a:t>№ 4;</a:t>
            </a:r>
            <a:endParaRPr lang="ru-RU" sz="4400" dirty="0" smtClean="0"/>
          </a:p>
          <a:p>
            <a:r>
              <a:rPr lang="ru-RU" sz="4400" dirty="0" smtClean="0"/>
              <a:t>Узнать, в каких еще единицах можно измерить ёмкость (вместимость).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Домашнее задание:</a:t>
            </a:r>
            <a:endParaRPr lang="ru-RU" sz="5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30947" y="2967335"/>
            <a:ext cx="60821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урок!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286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81260" cy="1054394"/>
          </a:xfrm>
        </p:spPr>
        <p:txBody>
          <a:bodyPr/>
          <a:lstStyle/>
          <a:p>
            <a:r>
              <a:rPr lang="ru-RU" dirty="0"/>
              <a:t>метрическая </a:t>
            </a:r>
            <a:r>
              <a:rPr lang="ru-RU" dirty="0">
                <a:hlinkClick r:id="rId2" action="ppaction://hlinkfile" tooltip="Единица измерения"/>
              </a:rPr>
              <a:t>единица измерения</a:t>
            </a:r>
            <a:r>
              <a:rPr lang="ru-RU" dirty="0"/>
              <a:t> </a:t>
            </a:r>
            <a:r>
              <a:rPr lang="ru-RU" u="sng" dirty="0">
                <a:solidFill>
                  <a:srgbClr val="FFC000"/>
                </a:solidFill>
              </a:rPr>
              <a:t>ёмкости </a:t>
            </a:r>
            <a:r>
              <a:rPr lang="ru-RU" u="sng" dirty="0" smtClean="0">
                <a:solidFill>
                  <a:srgbClr val="FFC000"/>
                </a:solidFill>
              </a:rPr>
              <a:t>(</a:t>
            </a:r>
            <a:r>
              <a:rPr lang="ru-RU" u="sng" dirty="0">
                <a:solidFill>
                  <a:srgbClr val="FFC000"/>
                </a:solidFill>
              </a:rPr>
              <a:t>вместимости</a:t>
            </a:r>
            <a:r>
              <a:rPr lang="ru-RU" u="sng" dirty="0" smtClean="0">
                <a:solidFill>
                  <a:srgbClr val="FFC000"/>
                </a:solidFill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56789"/>
            <a:ext cx="2041428" cy="38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553" y="1700808"/>
            <a:ext cx="4011874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14612" y="5024875"/>
            <a:ext cx="41428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литр – 1 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45553" y="1719071"/>
            <a:ext cx="4102711" cy="32815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520280" cy="374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86050" y="5929330"/>
            <a:ext cx="406636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л = 1000мл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658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емкостей.</a:t>
            </a:r>
            <a:endParaRPr lang="ru-RU" dirty="0"/>
          </a:p>
        </p:txBody>
      </p:sp>
      <p:pic>
        <p:nvPicPr>
          <p:cNvPr id="1026" name="Picture 2" descr="C:\Users\user\Desktop\ведр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168192" cy="4406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ведро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254207" cy="4386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91445" y="5625703"/>
            <a:ext cx="24801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Ведро 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849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емкостей.</a:t>
            </a:r>
          </a:p>
        </p:txBody>
      </p:sp>
      <p:pic>
        <p:nvPicPr>
          <p:cNvPr id="2050" name="Picture 2" descr="C:\Users\user\Desktop\ведра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407017" cy="4805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622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емкостей.</a:t>
            </a:r>
          </a:p>
        </p:txBody>
      </p:sp>
      <p:pic>
        <p:nvPicPr>
          <p:cNvPr id="3074" name="Picture 2" descr="C:\Users\user\Desktop\банка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банка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28799"/>
            <a:ext cx="2664296" cy="3096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банка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798"/>
            <a:ext cx="3024336" cy="42484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41477" y="4764552"/>
            <a:ext cx="25010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Банка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784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емкостей</a:t>
            </a:r>
          </a:p>
        </p:txBody>
      </p:sp>
      <p:pic>
        <p:nvPicPr>
          <p:cNvPr id="4" name="Picture 6" descr="istroms1232474686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736304" cy="364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stroms123247468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34971"/>
            <a:ext cx="301678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4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34971"/>
            <a:ext cx="3055938" cy="356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35908" y="5335371"/>
            <a:ext cx="5672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Бутылка (бутыль)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122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емкостей.</a:t>
            </a:r>
          </a:p>
        </p:txBody>
      </p:sp>
      <p:pic>
        <p:nvPicPr>
          <p:cNvPr id="4098" name="Picture 2" descr="C:\Users\user\Desktop\канистра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516342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каниста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4949011" cy="412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5746202"/>
            <a:ext cx="36375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Канистра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77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ёмкостей</a:t>
            </a:r>
            <a:endParaRPr lang="ru-RU" dirty="0"/>
          </a:p>
        </p:txBody>
      </p:sp>
      <p:pic>
        <p:nvPicPr>
          <p:cNvPr id="5123" name="Picture 3" descr="C:\Users\user\Desktop\p20111103184236-bochka-met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08" y="1556077"/>
            <a:ext cx="2499437" cy="333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бочка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633" y="1556077"/>
            <a:ext cx="3017433" cy="333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19436" y="5517232"/>
            <a:ext cx="24753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Бочка 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бочка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520280" cy="3484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10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3" y="1571612"/>
            <a:ext cx="8786874" cy="507209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200" b="1" i="1" u="sng" dirty="0" smtClean="0"/>
              <a:t>1 гр.</a:t>
            </a:r>
            <a:r>
              <a:rPr lang="ru-RU" sz="2200" dirty="0" smtClean="0"/>
              <a:t> Два ведра вмещают 5 л и 7 л. Как с помощью этих вёдер отмерить ровно 2 л воды, наливая ее из-под крана? Как отмерить 3 литра? 4 литра?</a:t>
            </a:r>
            <a:r>
              <a:rPr lang="ru-RU" sz="2200" b="1" i="1" dirty="0" smtClean="0"/>
              <a:t> </a:t>
            </a:r>
            <a:endParaRPr lang="ru-RU" sz="2200" dirty="0" smtClean="0"/>
          </a:p>
          <a:p>
            <a:pPr algn="just"/>
            <a:r>
              <a:rPr lang="ru-RU" sz="2200" b="1" i="1" u="sng" dirty="0" smtClean="0"/>
              <a:t>2 гр.</a:t>
            </a:r>
            <a:r>
              <a:rPr lang="ru-RU" sz="2200" dirty="0" smtClean="0"/>
              <a:t> В 1 л 1000 миллилитров. Чайная ложечка вмещает примерно 6 мл лекарства. Больному коту днем и ночью вливали в рот лекарство: каждый час по чайной ложке. За четверо суток он выздоровел. Сколько лекарства он выпил?</a:t>
            </a:r>
          </a:p>
          <a:p>
            <a:pPr algn="just"/>
            <a:r>
              <a:rPr lang="ru-RU" sz="2200" b="1" i="1" u="sng" dirty="0" smtClean="0"/>
              <a:t>3 гр.</a:t>
            </a:r>
            <a:r>
              <a:rPr lang="ru-RU" sz="2200" dirty="0" smtClean="0"/>
              <a:t>В 1 л 1000 миллилитров. В старину гостю подносили чарку с мёдом. Ковш вмещает 6 чарок, а ведро – 11 ковшей. Объем чарки 123 мл. Каков объем ковша? Ведра?</a:t>
            </a:r>
          </a:p>
          <a:p>
            <a:pPr algn="just"/>
            <a:r>
              <a:rPr lang="ru-RU" sz="2200" b="1" i="1" u="sng" dirty="0" smtClean="0"/>
              <a:t>4 гр.</a:t>
            </a:r>
            <a:r>
              <a:rPr lang="ru-RU" sz="2200" dirty="0" smtClean="0"/>
              <a:t>Литр чистой воды весит 1 кг. Мед вдвое тяжелее воды. Подсолнечное масло легче воды: 1 литр масла весит 900 гр. Что тяжелее: 4 литра масла или 2 литра меда?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87137"/>
          </a:xfrm>
        </p:spPr>
        <p:txBody>
          <a:bodyPr/>
          <a:lstStyle/>
          <a:p>
            <a:r>
              <a:rPr lang="ru-RU" sz="4000" dirty="0" smtClean="0"/>
              <a:t>Задачи:</a:t>
            </a:r>
            <a:endParaRPr lang="ru-RU" sz="4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104</TotalTime>
  <Words>179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Сетка</vt:lpstr>
      <vt:lpstr>Измерение ёмкости (вместимости)</vt:lpstr>
      <vt:lpstr>метрическая единица измерения ёмкости (вместимости) </vt:lpstr>
      <vt:lpstr>Виды емкостей.</vt:lpstr>
      <vt:lpstr>Виды емкостей.</vt:lpstr>
      <vt:lpstr>Виды емкостей.</vt:lpstr>
      <vt:lpstr>Виды емкостей</vt:lpstr>
      <vt:lpstr>Виды емкостей.</vt:lpstr>
      <vt:lpstr>Виды ёмкостей</vt:lpstr>
      <vt:lpstr>Задачи:</vt:lpstr>
      <vt:lpstr>Нефть </vt:lpstr>
      <vt:lpstr>Экспорт нефти из России</vt:lpstr>
      <vt:lpstr>Виды ёмкостей</vt:lpstr>
      <vt:lpstr>Баррель = 159 литров</vt:lpstr>
      <vt:lpstr>Самопроверка:</vt:lpstr>
      <vt:lpstr>Вывод: </vt:lpstr>
      <vt:lpstr>Домашнее задание: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Измерение ёмкости.</dc:title>
  <dc:creator>user</dc:creator>
  <cp:lastModifiedBy>Uchitel</cp:lastModifiedBy>
  <cp:revision>22</cp:revision>
  <dcterms:created xsi:type="dcterms:W3CDTF">2013-04-12T17:06:24Z</dcterms:created>
  <dcterms:modified xsi:type="dcterms:W3CDTF">2013-04-16T10:19:49Z</dcterms:modified>
</cp:coreProperties>
</file>