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60" r:id="rId2"/>
    <p:sldId id="261" r:id="rId3"/>
    <p:sldId id="265" r:id="rId4"/>
    <p:sldId id="266" r:id="rId5"/>
    <p:sldId id="267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8E"/>
    <a:srgbClr val="2A2AE2"/>
    <a:srgbClr val="3723CB"/>
    <a:srgbClr val="16E1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67B1BC-01B5-4F7B-A2EE-512419EF2948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DEF3BC-FDB6-492B-8231-C608EFB1F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09AC1-D18B-4CA5-BDB6-07ECACF64A60}" type="datetime1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F5BB8-492E-4574-9139-7B27143C7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B577-544F-47D3-BFD2-B1EDCCC33C18}" type="datetime1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4AE8A-DCE9-4D12-A1DF-A0389C4AE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2ADC0-D98F-40EF-B3FD-A7539438AB42}" type="datetime1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6222C-CE93-4458-B376-9C032FC1B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C67F3-EA7E-4E1A-BD92-6CA9C2BEA113}" type="datetime1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78CB1-0173-49FE-9BCB-56DFFC1FD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6158B-B13A-47C2-9D14-E0295C1D6A62}" type="datetime1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D459A-4C4C-4C6F-963F-8257B592E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0DA4-C6F0-4615-970D-1C7F948C4C1D}" type="datetime1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E9E4E-3B04-468C-B5F1-F111E83ED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E3023-98F0-417F-98A4-AFB15640EF34}" type="datetime1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7F53E-87BC-4BB5-81F7-1D04B2E2D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0651B-7E18-42B9-834C-55121F652B23}" type="datetime1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C695A-79C9-4B90-8DC6-D6F3D0A13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43DA4-D9B1-455F-B764-09607B48CF21}" type="datetime1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28058-AFA7-4237-BAA0-E3830FB21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0D95F-B4CD-4BB4-96C9-DB62220766FA}" type="datetime1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E39F2-42A6-4A25-87CF-2A56ECE9D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757FB-8183-44B2-89BB-738E2F1D59D8}" type="datetime1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E6FF1-C7DE-4D2E-81DF-1B0D689434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883FC9-8638-4F36-B720-07BCB092E0F6}" type="datetime1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4F6C79-4A8D-4484-B929-8CBEA4DE1A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6" descr="Рисунок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693025" y="5334000"/>
            <a:ext cx="145097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4" name="Picture 12" descr="d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838" y="2568575"/>
            <a:ext cx="2133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5" name="Picture 13" descr="даль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42000" y="4202113"/>
            <a:ext cx="1487488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118551" y="369414"/>
            <a:ext cx="3527703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dirty="0">
                <a:ln w="11430"/>
                <a:solidFill>
                  <a:srgbClr val="00518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Площадь -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3805" y="5072390"/>
            <a:ext cx="2680542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800" b="1" dirty="0">
                <a:ln w="50800"/>
                <a:solidFill>
                  <a:schemeClr val="bg1">
                    <a:lumMod val="50000"/>
                  </a:schemeClr>
                </a:solidFill>
                <a:latin typeface="+mn-lt"/>
              </a:rPr>
              <a:t>Владимир Даль</a:t>
            </a:r>
            <a:endParaRPr lang="ru-RU" sz="2800" b="1" dirty="0">
              <a:ln w="50800"/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276600" y="1341438"/>
            <a:ext cx="5759450" cy="2808287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77933C"/>
                </a:solidFill>
                <a:ea typeface="Angsana New"/>
                <a:cs typeface="Angsana New"/>
              </a:rPr>
              <a:t>это величина, </a:t>
            </a:r>
            <a:br>
              <a:rPr lang="ru-RU" sz="3600" b="1" smtClean="0">
                <a:solidFill>
                  <a:srgbClr val="77933C"/>
                </a:solidFill>
                <a:ea typeface="Angsana New"/>
                <a:cs typeface="Angsana New"/>
              </a:rPr>
            </a:br>
            <a:r>
              <a:rPr lang="ru-RU" sz="3600" b="1" smtClean="0">
                <a:solidFill>
                  <a:srgbClr val="77933C"/>
                </a:solidFill>
                <a:ea typeface="Angsana New"/>
                <a:cs typeface="Angsana New"/>
              </a:rPr>
              <a:t>которая указывает</a:t>
            </a:r>
            <a:br>
              <a:rPr lang="ru-RU" sz="3600" b="1" smtClean="0">
                <a:solidFill>
                  <a:srgbClr val="77933C"/>
                </a:solidFill>
                <a:ea typeface="Angsana New"/>
                <a:cs typeface="Angsana New"/>
              </a:rPr>
            </a:br>
            <a:r>
              <a:rPr lang="ru-RU" sz="3600" b="1" smtClean="0">
                <a:solidFill>
                  <a:srgbClr val="77933C"/>
                </a:solidFill>
                <a:ea typeface="Angsana New"/>
                <a:cs typeface="Angsana New"/>
              </a:rPr>
              <a:t>сколько места занимает фигура на плоскости.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4" name="Rectangle 100"/>
          <p:cNvSpPr>
            <a:spLocks noChangeArrowheads="1"/>
          </p:cNvSpPr>
          <p:nvPr/>
        </p:nvSpPr>
        <p:spPr bwMode="auto">
          <a:xfrm>
            <a:off x="4211638" y="2133600"/>
            <a:ext cx="7556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4см</a:t>
            </a:r>
          </a:p>
        </p:txBody>
      </p:sp>
      <p:sp>
        <p:nvSpPr>
          <p:cNvPr id="6245" name="Rectangle 101"/>
          <p:cNvSpPr>
            <a:spLocks noChangeArrowheads="1"/>
          </p:cNvSpPr>
          <p:nvPr/>
        </p:nvSpPr>
        <p:spPr bwMode="auto">
          <a:xfrm>
            <a:off x="1619250" y="3284538"/>
            <a:ext cx="755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2см</a:t>
            </a:r>
          </a:p>
        </p:txBody>
      </p:sp>
      <p:sp>
        <p:nvSpPr>
          <p:cNvPr id="6247" name="Rectangle 103"/>
          <p:cNvSpPr>
            <a:spLocks noChangeArrowheads="1"/>
          </p:cNvSpPr>
          <p:nvPr/>
        </p:nvSpPr>
        <p:spPr bwMode="auto">
          <a:xfrm>
            <a:off x="2411413" y="2709863"/>
            <a:ext cx="3455987" cy="16557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82" name="Line 138"/>
          <p:cNvSpPr>
            <a:spLocks noChangeShapeType="1"/>
          </p:cNvSpPr>
          <p:nvPr/>
        </p:nvSpPr>
        <p:spPr bwMode="auto">
          <a:xfrm flipH="1">
            <a:off x="3276600" y="2708275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83" name="Line 139"/>
          <p:cNvSpPr>
            <a:spLocks noChangeShapeType="1"/>
          </p:cNvSpPr>
          <p:nvPr/>
        </p:nvSpPr>
        <p:spPr bwMode="auto">
          <a:xfrm>
            <a:off x="4140200" y="2708275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84" name="Line 140"/>
          <p:cNvSpPr>
            <a:spLocks noChangeShapeType="1"/>
          </p:cNvSpPr>
          <p:nvPr/>
        </p:nvSpPr>
        <p:spPr bwMode="auto">
          <a:xfrm>
            <a:off x="5003800" y="2708275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85" name="Line 141"/>
          <p:cNvSpPr>
            <a:spLocks noChangeShapeType="1"/>
          </p:cNvSpPr>
          <p:nvPr/>
        </p:nvSpPr>
        <p:spPr bwMode="auto">
          <a:xfrm>
            <a:off x="5867400" y="2708275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88" name="Line 144"/>
          <p:cNvSpPr>
            <a:spLocks noChangeShapeType="1"/>
          </p:cNvSpPr>
          <p:nvPr/>
        </p:nvSpPr>
        <p:spPr bwMode="auto">
          <a:xfrm>
            <a:off x="2411413" y="3500438"/>
            <a:ext cx="3455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89" name="Line 145"/>
          <p:cNvSpPr>
            <a:spLocks noChangeShapeType="1"/>
          </p:cNvSpPr>
          <p:nvPr/>
        </p:nvSpPr>
        <p:spPr bwMode="auto">
          <a:xfrm>
            <a:off x="2411413" y="4365625"/>
            <a:ext cx="3455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4" grpId="0"/>
      <p:bldP spid="6245" grpId="0"/>
      <p:bldP spid="6247" grpId="0" animBg="1"/>
      <p:bldP spid="6282" grpId="0" animBg="1"/>
      <p:bldP spid="6283" grpId="0" animBg="1"/>
      <p:bldP spid="6284" grpId="0" animBg="1"/>
      <p:bldP spid="6285" grpId="0" animBg="1"/>
      <p:bldP spid="6288" grpId="0" animBg="1"/>
      <p:bldP spid="62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D95AEB6-3A66-49DD-A3F0-5A898B237999}" type="datetime1">
              <a:rPr lang="ru-RU" smtClean="0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A353-0199-4E7A-B2EE-1A1B8302E5C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0825" y="1989138"/>
            <a:ext cx="5184775" cy="2879725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Rectangle 99"/>
          <p:cNvSpPr>
            <a:spLocks noChangeArrowheads="1"/>
          </p:cNvSpPr>
          <p:nvPr/>
        </p:nvSpPr>
        <p:spPr bwMode="auto">
          <a:xfrm>
            <a:off x="200025" y="1746250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1196752"/>
            <a:ext cx="1167307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solidFill>
                  <a:srgbClr val="00518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 см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08104" y="3140968"/>
            <a:ext cx="1167307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solidFill>
                  <a:srgbClr val="00518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 см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6401" y="2780928"/>
            <a:ext cx="47179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00518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5·9 = 45 (см²)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D95AEB6-3A66-49DD-A3F0-5A898B237999}" type="datetime1">
              <a:rPr lang="ru-RU" smtClean="0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FB04E-E049-42B1-990F-BC0C51F85EA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0825" y="1700213"/>
            <a:ext cx="4608513" cy="34575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1124744"/>
            <a:ext cx="1056700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>
                <a:ln w="11430"/>
                <a:solidFill>
                  <a:srgbClr val="00518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 см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2924944"/>
            <a:ext cx="1056700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>
                <a:ln w="11430"/>
                <a:solidFill>
                  <a:srgbClr val="00518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 см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924944"/>
            <a:ext cx="452559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00518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8·6 = 48 (см²)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D95AEB6-3A66-49DD-A3F0-5A898B237999}" type="datetime1">
              <a:rPr lang="ru-RU" smtClean="0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EE4B3-C3D6-4385-A021-B292C13D96B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850" y="1989138"/>
            <a:ext cx="3960813" cy="34559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340768"/>
            <a:ext cx="1056700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>
                <a:ln w="11430"/>
                <a:solidFill>
                  <a:srgbClr val="00518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 см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2924944"/>
            <a:ext cx="1167307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solidFill>
                  <a:srgbClr val="00518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 см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8046" y="3068960"/>
            <a:ext cx="4049507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solidFill>
                  <a:srgbClr val="00518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7·6 = 42 (см²)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617663" y="115888"/>
            <a:ext cx="57626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0518E"/>
                </a:solidFill>
                <a:ea typeface="Arial Unicode MS" pitchFamily="34" charset="-128"/>
                <a:cs typeface="Arial" charset="0"/>
              </a:rPr>
              <a:t>Постройте геометрические  фигуры, используя свои руки и руки соседа.</a:t>
            </a:r>
          </a:p>
        </p:txBody>
      </p:sp>
      <p:sp useBgFill="1">
        <p:nvSpPr>
          <p:cNvPr id="21509" name="Oval 5"/>
          <p:cNvSpPr>
            <a:spLocks noChangeArrowheads="1"/>
          </p:cNvSpPr>
          <p:nvPr/>
        </p:nvSpPr>
        <p:spPr bwMode="auto">
          <a:xfrm>
            <a:off x="3059113" y="1700213"/>
            <a:ext cx="3529012" cy="3240087"/>
          </a:xfrm>
          <a:prstGeom prst="ellipse">
            <a:avLst/>
          </a:prstGeom>
          <a:ln w="889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1979613" y="3429000"/>
            <a:ext cx="5400675" cy="0"/>
          </a:xfrm>
          <a:prstGeom prst="line">
            <a:avLst/>
          </a:prstGeom>
          <a:noFill/>
          <a:ln w="889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 useBgFill="1">
        <p:nvSpPr>
          <p:cNvPr id="21511" name="Rectangle 7"/>
          <p:cNvSpPr>
            <a:spLocks noChangeArrowheads="1"/>
          </p:cNvSpPr>
          <p:nvPr/>
        </p:nvSpPr>
        <p:spPr bwMode="auto">
          <a:xfrm>
            <a:off x="2987675" y="1484313"/>
            <a:ext cx="3744913" cy="3673475"/>
          </a:xfrm>
          <a:prstGeom prst="rect">
            <a:avLst/>
          </a:prstGeom>
          <a:ln w="889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1512" name="AutoShape 8"/>
          <p:cNvSpPr>
            <a:spLocks noChangeArrowheads="1"/>
          </p:cNvSpPr>
          <p:nvPr/>
        </p:nvSpPr>
        <p:spPr bwMode="auto">
          <a:xfrm>
            <a:off x="2555875" y="1341438"/>
            <a:ext cx="4681538" cy="3240087"/>
          </a:xfrm>
          <a:prstGeom prst="triangle">
            <a:avLst>
              <a:gd name="adj" fmla="val 50000"/>
            </a:avLst>
          </a:prstGeom>
          <a:ln w="889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1513" name="Oval 9"/>
          <p:cNvSpPr>
            <a:spLocks noChangeArrowheads="1"/>
          </p:cNvSpPr>
          <p:nvPr/>
        </p:nvSpPr>
        <p:spPr bwMode="auto">
          <a:xfrm>
            <a:off x="3348038" y="981075"/>
            <a:ext cx="2952750" cy="5111750"/>
          </a:xfrm>
          <a:prstGeom prst="ellipse">
            <a:avLst/>
          </a:prstGeom>
          <a:ln w="889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09" grpId="1" animBg="1"/>
      <p:bldP spid="21511" grpId="0" animBg="1"/>
      <p:bldP spid="21511" grpId="1" animBg="1"/>
      <p:bldP spid="21512" grpId="0" animBg="1"/>
      <p:bldP spid="21512" grpId="1" animBg="1"/>
      <p:bldP spid="21513" grpId="0" animBg="1"/>
      <p:bldP spid="215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03575" y="3894138"/>
            <a:ext cx="3240088" cy="1655762"/>
          </a:xfrm>
          <a:prstGeom prst="rect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11188" y="115888"/>
            <a:ext cx="8064500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00518E"/>
                </a:solidFill>
              </a:rPr>
              <a:t>Какая величина была главной хозяйкой нашего урока?</a:t>
            </a:r>
          </a:p>
          <a:p>
            <a:pPr algn="ctr"/>
            <a:r>
              <a:rPr lang="ru-RU" sz="2800" b="1">
                <a:solidFill>
                  <a:srgbClr val="00518E"/>
                </a:solidFill>
              </a:rPr>
              <a:t>Площадь какой фигуры мы учились находить?</a:t>
            </a:r>
          </a:p>
          <a:p>
            <a:pPr algn="ctr"/>
            <a:r>
              <a:rPr lang="ru-RU" sz="2800" b="1">
                <a:solidFill>
                  <a:srgbClr val="00518E"/>
                </a:solidFill>
              </a:rPr>
              <a:t>Как найти площадь прямоугольника? </a:t>
            </a:r>
          </a:p>
          <a:p>
            <a:pPr algn="ctr"/>
            <a:r>
              <a:rPr lang="ru-RU" sz="2800" b="1">
                <a:solidFill>
                  <a:srgbClr val="00518E"/>
                </a:solidFill>
              </a:rPr>
              <a:t>Какими единицами измеряли площадь?</a:t>
            </a:r>
          </a:p>
          <a:p>
            <a:pPr algn="ctr"/>
            <a:r>
              <a:rPr lang="ru-RU" sz="2800" b="1">
                <a:solidFill>
                  <a:srgbClr val="00518E"/>
                </a:solidFill>
              </a:rPr>
              <a:t>Что такое см² ?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611188" y="3573463"/>
            <a:ext cx="21272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518E"/>
                </a:solidFill>
              </a:rPr>
              <a:t>ПЛОЩАДЬ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7235825" y="3716338"/>
            <a:ext cx="11525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518E"/>
                </a:solidFill>
              </a:rPr>
              <a:t>см²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716838" y="4868863"/>
            <a:ext cx="598487" cy="56832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7740650" y="4508500"/>
            <a:ext cx="7921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518E"/>
                </a:solidFill>
              </a:rPr>
              <a:t>1 см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7" grpId="0"/>
      <p:bldP spid="2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WordArt 4"/>
          <p:cNvSpPr>
            <a:spLocks noChangeArrowheads="1" noChangeShapeType="1" noTextEdit="1"/>
          </p:cNvSpPr>
          <p:nvPr/>
        </p:nvSpPr>
        <p:spPr bwMode="auto">
          <a:xfrm>
            <a:off x="1042988" y="1484313"/>
            <a:ext cx="5854700" cy="3098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ru-RU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pic>
        <p:nvPicPr>
          <p:cNvPr id="23554" name="Picture 6" descr="a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4005263"/>
            <a:ext cx="25368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 rot="20151065">
            <a:off x="1137153" y="2967335"/>
            <a:ext cx="686970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работу!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нач.школа 17. математи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17. математика</Template>
  <TotalTime>161</TotalTime>
  <Words>55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Angsana New</vt:lpstr>
      <vt:lpstr>Arial Unicode MS</vt:lpstr>
      <vt:lpstr>нач.школа 17. математика</vt:lpstr>
      <vt:lpstr>это величина,  которая указывает сколько места занимает фигура на плоскости.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сергеевна</dc:creator>
  <dc:description>http://aida.ucoz.ru</dc:description>
  <cp:lastModifiedBy>user</cp:lastModifiedBy>
  <cp:revision>19</cp:revision>
  <dcterms:created xsi:type="dcterms:W3CDTF">2011-11-09T16:28:37Z</dcterms:created>
  <dcterms:modified xsi:type="dcterms:W3CDTF">2013-11-25T17:22:20Z</dcterms:modified>
</cp:coreProperties>
</file>