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7"/>
  </p:notesMasterIdLst>
  <p:sldIdLst>
    <p:sldId id="259" r:id="rId2"/>
    <p:sldId id="260" r:id="rId3"/>
    <p:sldId id="261" r:id="rId4"/>
    <p:sldId id="266" r:id="rId5"/>
    <p:sldId id="269" r:id="rId6"/>
    <p:sldId id="270" r:id="rId7"/>
    <p:sldId id="273" r:id="rId8"/>
    <p:sldId id="274" r:id="rId9"/>
    <p:sldId id="275" r:id="rId10"/>
    <p:sldId id="263" r:id="rId11"/>
    <p:sldId id="262" r:id="rId12"/>
    <p:sldId id="264" r:id="rId13"/>
    <p:sldId id="265" r:id="rId14"/>
    <p:sldId id="267" r:id="rId15"/>
    <p:sldId id="257" r:id="rId1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SER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33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05F73382-C1D1-4E60-B71B-3558AA75B54E}" type="datetimeFigureOut">
              <a:rPr lang="ru-RU"/>
              <a:pPr>
                <a:defRPr/>
              </a:pPr>
              <a:t>05.08.2012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A1824421-DC5E-44DA-80CF-4C7B4BE5722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65EEDF-D916-472E-ABBF-1145BBC036AD}" type="datetime1">
              <a:rPr lang="ru-RU"/>
              <a:pPr>
                <a:defRPr/>
              </a:pPr>
              <a:t>05.08.2012</a:t>
            </a:fld>
            <a:endParaRPr lang="ru-RU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D5BC2F-938A-43AE-ABB3-16585337C34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D4F5F8-CA01-4F7D-8E5E-7F3A0280F456}" type="datetime1">
              <a:rPr lang="ru-RU"/>
              <a:pPr>
                <a:defRPr/>
              </a:pPr>
              <a:t>05.08.2012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141C60-371E-4814-9A4E-1A81F1753B5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3FA8E-2E06-4414-BA29-5CBCCABCDC2D}" type="datetime1">
              <a:rPr lang="ru-RU"/>
              <a:pPr>
                <a:defRPr/>
              </a:pPr>
              <a:t>05.08.2012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F22CD5-EAB3-4643-9781-B4D1F1B1A15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938B1A-A9C5-43F4-9D03-6963AD74A9E0}" type="datetime1">
              <a:rPr lang="ru-RU"/>
              <a:pPr>
                <a:defRPr/>
              </a:pPr>
              <a:t>05.08.2012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72AF69-249B-4FB9-A682-6AA4F915E09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990974-DB94-4D2D-83AF-375044F68F7B}" type="datetime1">
              <a:rPr lang="ru-RU"/>
              <a:pPr>
                <a:defRPr/>
              </a:pPr>
              <a:t>05.08.2012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4E1E0C-37BC-4124-A5A9-696F00FE8FF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6DEFD8-5658-441B-89E5-9AF93DDFE7AF}" type="datetime1">
              <a:rPr lang="ru-RU"/>
              <a:pPr>
                <a:defRPr/>
              </a:pPr>
              <a:t>05.08.2012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4775FD-99FB-485E-BB4C-36754483940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6E5D63-BDA8-4C63-8260-82B9B1AD0FE8}" type="datetime1">
              <a:rPr lang="ru-RU"/>
              <a:pPr>
                <a:defRPr/>
              </a:pPr>
              <a:t>05.08.2012</a:t>
            </a:fld>
            <a:endParaRPr lang="ru-RU"/>
          </a:p>
        </p:txBody>
      </p:sp>
      <p:sp>
        <p:nvSpPr>
          <p:cNvPr id="8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8168FC-A0E5-4526-B88F-BB309CECD20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A8C031-89CD-4204-B188-A9AC4EFEDF4F}" type="datetime1">
              <a:rPr lang="ru-RU"/>
              <a:pPr>
                <a:defRPr/>
              </a:pPr>
              <a:t>05.08.2012</a:t>
            </a:fld>
            <a:endParaRPr lang="ru-RU"/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D5BA72-5B5E-4C5D-9721-B2897AA613C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5AD118-B8E8-4997-91B2-366EE6EA8A2D}" type="datetime1">
              <a:rPr lang="ru-RU"/>
              <a:pPr>
                <a:defRPr/>
              </a:pPr>
              <a:t>05.08.2012</a:t>
            </a:fld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1CB039-3A19-4A4E-9F50-6A46A26B89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612A72-4932-41CE-A49F-5052EFDE7284}" type="datetime1">
              <a:rPr lang="ru-RU"/>
              <a:pPr>
                <a:defRPr/>
              </a:pPr>
              <a:t>05.08.2012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57063E-1A94-4F60-8E0D-13147FE814D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8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ый треугольник 11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9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65C441-4AB8-46F6-9B2C-CA3ED6F05D89}" type="datetime1">
              <a:rPr lang="ru-RU"/>
              <a:pPr>
                <a:defRPr/>
              </a:pPr>
              <a:t>05.08.2012</a:t>
            </a:fld>
            <a:endParaRPr lang="ru-RU"/>
          </a:p>
        </p:txBody>
      </p:sp>
      <p:sp>
        <p:nvSpPr>
          <p:cNvPr id="10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A28B40-AA07-4283-8860-87261D0D27E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8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9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54C57D5-D7FD-4198-9A1F-BA097A6AEF60}" type="datetime1">
              <a:rPr lang="ru-RU"/>
              <a:pPr>
                <a:defRPr/>
              </a:pPr>
              <a:t>05.08.2012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6BC451E-F82A-4668-9C25-AED5753B8D5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033" name="Группа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5" r:id="rId2"/>
    <p:sldLayoutId id="2147483697" r:id="rId3"/>
    <p:sldLayoutId id="2147483694" r:id="rId4"/>
    <p:sldLayoutId id="2147483693" r:id="rId5"/>
    <p:sldLayoutId id="2147483692" r:id="rId6"/>
    <p:sldLayoutId id="2147483691" r:id="rId7"/>
    <p:sldLayoutId id="2147483690" r:id="rId8"/>
    <p:sldLayoutId id="2147483698" r:id="rId9"/>
    <p:sldLayoutId id="2147483689" r:id="rId10"/>
    <p:sldLayoutId id="2147483688" r:id="rId11"/>
  </p:sldLayoutIdLst>
  <p:hf hdr="0" ftr="0"/>
  <p:txStyles>
    <p:titleStyle>
      <a:lvl1pPr algn="l" rtl="0" fontAlgn="base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fontAlgn="base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fontAlgn="base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Заголовок 1"/>
          <p:cNvSpPr>
            <a:spLocks noGrp="1"/>
          </p:cNvSpPr>
          <p:nvPr>
            <p:ph type="title"/>
          </p:nvPr>
        </p:nvSpPr>
        <p:spPr>
          <a:xfrm>
            <a:off x="685800" y="514350"/>
            <a:ext cx="7672388" cy="1162050"/>
          </a:xfrm>
        </p:spPr>
        <p:txBody>
          <a:bodyPr/>
          <a:lstStyle/>
          <a:p>
            <a:r>
              <a:rPr lang="ru-RU" sz="3200" b="1" i="1" smtClean="0"/>
              <a:t>ПРОФИЛАКТИКА НАРУШЕНИЙ ГОЛОСА</a:t>
            </a:r>
            <a:r>
              <a:rPr lang="ru-RU" sz="3200" smtClean="0"/>
              <a:t/>
            </a:r>
            <a:br>
              <a:rPr lang="ru-RU" sz="3200" smtClean="0"/>
            </a:br>
            <a:endParaRPr lang="ru-RU" sz="3200" smtClean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684213" y="1989138"/>
            <a:ext cx="8002587" cy="4259262"/>
          </a:xfrm>
        </p:spPr>
        <p:txBody>
          <a:bodyPr/>
          <a:lstStyle/>
          <a:p>
            <a:r>
              <a:rPr lang="ru-RU" smtClean="0"/>
              <a:t>Для предупреждения различных голосовых расстройств очень важна охрана и воспитание голоса с раннего детства</a:t>
            </a:r>
          </a:p>
          <a:p>
            <a:pPr>
              <a:buFont typeface="Wingdings 2" pitchFamily="18" charset="2"/>
              <a:buNone/>
            </a:pPr>
            <a:endParaRPr lang="ru-RU" smtClean="0"/>
          </a:p>
          <a:p>
            <a:r>
              <a:rPr lang="ru-RU" smtClean="0"/>
              <a:t>Основными профилактическими мерами предупреждения патологии голоса являются закаливание организма, овладение навыками наиболее рационального диафрагмального дыхания и мягкой атаки голосоподачи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8FF709-2B58-4D11-ACD5-A4D6237FAE0A}" type="slidenum">
              <a:rPr lang="ru-RU"/>
              <a:pPr>
                <a:defRPr/>
              </a:pPr>
              <a:t>1</a:t>
            </a:fld>
            <a:endParaRPr lang="ru-RU"/>
          </a:p>
        </p:txBody>
      </p:sp>
    </p:spTree>
  </p:cSld>
  <p:clrMapOvr>
    <a:masterClrMapping/>
  </p:clrMapOvr>
  <p:transition>
    <p:dissolve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26446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mtClean="0"/>
              <a:t>Исследование голосового аппарата</a:t>
            </a:r>
            <a:br>
              <a:rPr lang="ru-RU" smtClean="0"/>
            </a:b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57188" y="1785938"/>
            <a:ext cx="8572500" cy="4714875"/>
          </a:xfrm>
        </p:spPr>
        <p:txBody>
          <a:bodyPr/>
          <a:lstStyle/>
          <a:p>
            <a:r>
              <a:rPr lang="ru-RU" sz="1800" smtClean="0"/>
              <a:t>Для изучения голоса большое значение имеет исследование голосового аппарата, в первую очередь функции голосовых складок. Существует несколько медицинских методов исследования.</a:t>
            </a:r>
          </a:p>
          <a:p>
            <a:r>
              <a:rPr lang="ru-RU" sz="1800" smtClean="0"/>
              <a:t> </a:t>
            </a:r>
            <a:r>
              <a:rPr lang="ru-RU" sz="1800" smtClean="0">
                <a:solidFill>
                  <a:srgbClr val="FFFF00"/>
                </a:solidFill>
              </a:rPr>
              <a:t>Ларингоскопия</a:t>
            </a:r>
            <a:r>
              <a:rPr lang="ru-RU" sz="1800" smtClean="0"/>
              <a:t> — осмотр при помощи зеркала (ларингоскопа). Ларингоскопия выявляет анатомические изменения или воспалительные заболевания.</a:t>
            </a:r>
          </a:p>
          <a:p>
            <a:r>
              <a:rPr lang="ru-RU" sz="1800" smtClean="0">
                <a:solidFill>
                  <a:srgbClr val="FFFF00"/>
                </a:solidFill>
              </a:rPr>
              <a:t>Ларингостробоскопия -</a:t>
            </a:r>
            <a:r>
              <a:rPr lang="ru-RU" sz="1800" smtClean="0"/>
              <a:t>более детальная картина функции голосовых складок. При помощи специального прибора, электронного стробоскопа, можно наблюдать характер колебаний голосовых складок. </a:t>
            </a:r>
          </a:p>
          <a:p>
            <a:r>
              <a:rPr lang="ru-RU" sz="1800" smtClean="0">
                <a:solidFill>
                  <a:srgbClr val="FFFF00"/>
                </a:solidFill>
              </a:rPr>
              <a:t>Рентгенография и томография </a:t>
            </a:r>
            <a:r>
              <a:rPr lang="ru-RU" sz="1800" smtClean="0"/>
              <a:t>отражают точную картину гортани в какой-то момент ее работы, не раскрывая характера движений голосовых складок. Применяются преимущественно для диагностики опухолей. </a:t>
            </a:r>
          </a:p>
          <a:p>
            <a:r>
              <a:rPr lang="ru-RU" sz="1800" smtClean="0">
                <a:solidFill>
                  <a:srgbClr val="FFFF00"/>
                </a:solidFill>
              </a:rPr>
              <a:t>Электромиография</a:t>
            </a:r>
            <a:r>
              <a:rPr lang="ru-RU" sz="1800" smtClean="0"/>
              <a:t> дает сведения о функции наружных и внутренних мышц гортани. </a:t>
            </a:r>
          </a:p>
          <a:p>
            <a:r>
              <a:rPr lang="ru-RU" sz="1800" smtClean="0">
                <a:solidFill>
                  <a:srgbClr val="FFFF00"/>
                </a:solidFill>
              </a:rPr>
              <a:t>Глотография- </a:t>
            </a:r>
            <a:r>
              <a:rPr lang="ru-RU" sz="1800" smtClean="0"/>
              <a:t>новый метод исследования голосового аппарата. Глотограф был сконструирован французским физиологом Ф. Фабром в 1967 г. Принцип работы прибора основан на изменении сопротивления токов ультравысокой частоты, подаваемых на гортань.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CCC77761-8530-4FBC-B3DB-58019952D025}" type="datetime1">
              <a:rPr lang="ru-RU"/>
              <a:pPr>
                <a:defRPr/>
              </a:pPr>
              <a:t>05.08.2012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77DB15-936A-4D85-B25D-B93A6914BE01}" type="slidenum">
              <a:rPr lang="ru-RU"/>
              <a:pPr>
                <a:defRPr/>
              </a:pPr>
              <a:t>10</a:t>
            </a:fld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642918"/>
            <a:ext cx="7772400" cy="1362456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mtClean="0"/>
              <a:t>Голосовые упражнения</a:t>
            </a:r>
            <a:br>
              <a:rPr lang="ru-RU" smtClean="0"/>
            </a:b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225" y="1500188"/>
            <a:ext cx="8113713" cy="5357812"/>
          </a:xfrm>
        </p:spPr>
        <p:txBody>
          <a:bodyPr>
            <a:normAutofit lnSpcReduction="10000"/>
          </a:bodyPr>
          <a:lstStyle/>
          <a:p>
            <a:pPr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dirty="0" smtClean="0">
                <a:solidFill>
                  <a:srgbClr val="FFFF00"/>
                </a:solidFill>
              </a:rPr>
              <a:t>Голосовые упражнения </a:t>
            </a:r>
            <a:r>
              <a:rPr lang="ru-RU" dirty="0" smtClean="0"/>
              <a:t>строятся с учетом воздействия различных звуков на сам механизм голосообразования. Звонкие согласные и гласные звуки влияют на функцию голосового аппарата посредством импеданса. В момент фонации при формировании различных звуков в надставной трубе возникает различное противодавление за счет меняющихся объемов полостей и сужений в </a:t>
            </a:r>
            <a:r>
              <a:rPr lang="ru-RU" dirty="0" err="1" smtClean="0"/>
              <a:t>ротоглоточном</a:t>
            </a:r>
            <a:r>
              <a:rPr lang="ru-RU" dirty="0" smtClean="0"/>
              <a:t> канале. Устанавливается </a:t>
            </a:r>
            <a:r>
              <a:rPr lang="ru-RU" dirty="0" err="1" smtClean="0"/>
              <a:t>взаимосвязная</a:t>
            </a:r>
            <a:r>
              <a:rPr lang="ru-RU" dirty="0" smtClean="0"/>
              <a:t> система колебаний резонаторов и голосовых складок. Поскольку этот акустический механизм зависит от индивидуального анатомического строения артикуляционного и голосового аппарата, а также способа образования звуков, одни звуки всегда имеют больший импеданс, чем другие. Вместе с тем путем тренировок его можно «подобрать» для каждого голосового аппарата таким образом, что при малых затратах мышечной энергии можно добиться хорошего акустического эффекта. В этом и состоит постановка голоса.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DB7F4D39-5266-49B5-BF7F-D5B3C03DB213}" type="datetime1">
              <a:rPr lang="ru-RU"/>
              <a:pPr>
                <a:defRPr/>
              </a:pPr>
              <a:t>05.08.2012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4107D2-BE86-4293-A0B5-C8E73B298737}" type="slidenum">
              <a:rPr lang="ru-RU"/>
              <a:pPr>
                <a:defRPr/>
              </a:pPr>
              <a:t>11</a:t>
            </a:fld>
            <a:endParaRPr lang="ru-RU"/>
          </a:p>
        </p:txBody>
      </p:sp>
    </p:spTree>
  </p:cSld>
  <p:clrMapOvr>
    <a:masterClrMapping/>
  </p:clrMapOvr>
  <p:transition>
    <p:dissolve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571480"/>
            <a:ext cx="7772400" cy="1362456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mtClean="0"/>
              <a:t>Развитие голоса у детей</a:t>
            </a:r>
            <a:br>
              <a:rPr lang="ru-RU" smtClean="0"/>
            </a:b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225" y="1143000"/>
            <a:ext cx="8399463" cy="6215063"/>
          </a:xfrm>
        </p:spPr>
        <p:txBody>
          <a:bodyPr>
            <a:normAutofit fontScale="77500" lnSpcReduction="20000"/>
          </a:bodyPr>
          <a:lstStyle/>
          <a:p>
            <a:pPr algn="just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2800" dirty="0" smtClean="0">
                <a:solidFill>
                  <a:srgbClr val="FFFF00"/>
                </a:solidFill>
              </a:rPr>
              <a:t>Развитие детского голоса </a:t>
            </a:r>
            <a:r>
              <a:rPr lang="ru-RU" sz="2800" dirty="0" smtClean="0"/>
              <a:t>условно делится на 4 периода: дошкольный до 6-7 лет, до мутационный от 6-7 до 13 лет, мутационный — 13—15 лет и после мутационный —15-17 лет. Мутация голоса (от лат. </a:t>
            </a:r>
            <a:r>
              <a:rPr lang="ru-RU" sz="2800" dirty="0" err="1" smtClean="0"/>
              <a:t>mutatio</a:t>
            </a:r>
            <a:r>
              <a:rPr lang="ru-RU" sz="2800" dirty="0" smtClean="0"/>
              <a:t> — изменение) наступает в </a:t>
            </a:r>
            <a:r>
              <a:rPr lang="ru-RU" sz="2800" dirty="0" err="1" smtClean="0"/>
              <a:t>ре-зультате</a:t>
            </a:r>
            <a:r>
              <a:rPr lang="ru-RU" sz="2800" dirty="0" smtClean="0"/>
              <a:t> изменений в голосовом аппарате и во всем организме под влиянием возрастной эндокринной перестройки, </a:t>
            </a:r>
            <a:r>
              <a:rPr lang="ru-RU" sz="2800" dirty="0" err="1" smtClean="0"/>
              <a:t>возника-ющей</a:t>
            </a:r>
            <a:r>
              <a:rPr lang="ru-RU" sz="2800" dirty="0" smtClean="0"/>
              <a:t> в период полового созревания. Время, в течение которого происходит переход детского голоса во взрослый, называется мутационным периодом. Явление это физиологическое и </a:t>
            </a:r>
            <a:r>
              <a:rPr lang="ru-RU" sz="2800" dirty="0" err="1" smtClean="0"/>
              <a:t>наблю-дается</a:t>
            </a:r>
            <a:r>
              <a:rPr lang="ru-RU" sz="2800" dirty="0" smtClean="0"/>
              <a:t> в возрасте 13-15 лет. У мальчиков голосовой аппарат в это время растет быстро и неравномерно, у девочек гортань </a:t>
            </a:r>
            <a:r>
              <a:rPr lang="ru-RU" sz="2800" dirty="0" err="1" smtClean="0"/>
              <a:t>разви-вается</a:t>
            </a:r>
            <a:r>
              <a:rPr lang="ru-RU" sz="2800" dirty="0" smtClean="0"/>
              <a:t> замедленно. В период полового созревания мужская и женская гортани приобретают  четкие отличительные </a:t>
            </a:r>
            <a:r>
              <a:rPr lang="ru-RU" sz="2800" dirty="0" err="1" smtClean="0"/>
              <a:t>особен-ности</a:t>
            </a:r>
            <a:r>
              <a:rPr lang="ru-RU" sz="2800" dirty="0" smtClean="0"/>
              <a:t>. Возможны колебания мутационного периода в </a:t>
            </a:r>
            <a:r>
              <a:rPr lang="ru-RU" sz="2800" dirty="0" err="1" smtClean="0"/>
              <a:t>зависимо-сти</a:t>
            </a:r>
            <a:r>
              <a:rPr lang="ru-RU" sz="2800" dirty="0" smtClean="0"/>
              <a:t> от сроков наступления половой зрелости. У девочек, как </a:t>
            </a:r>
            <a:r>
              <a:rPr lang="ru-RU" sz="2800" dirty="0" err="1" smtClean="0"/>
              <a:t>пра-вило</a:t>
            </a:r>
            <a:r>
              <a:rPr lang="ru-RU" sz="2800" dirty="0" smtClean="0"/>
              <a:t>, голос меняется, постепенно теряя детские свойства. Это скорее эволюция голоса, а не мутация. Продолжительность </a:t>
            </a:r>
            <a:r>
              <a:rPr lang="ru-RU" sz="2800" dirty="0" err="1" smtClean="0"/>
              <a:t>мута-ции</a:t>
            </a:r>
            <a:r>
              <a:rPr lang="ru-RU" sz="2800" dirty="0" smtClean="0"/>
              <a:t> от одного месяца до 2-3 лет. Период мутации делят на три стадии: начальную, основную — пиковую и конечную. Конечная стадия мутации закрепляет механизм голосообразования взрослого человека .</a:t>
            </a:r>
          </a:p>
          <a:p>
            <a:pPr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4800A072-EE05-45E0-8FCF-D4E911B98BBD}" type="datetime1">
              <a:rPr lang="ru-RU"/>
              <a:pPr>
                <a:defRPr/>
              </a:pPr>
              <a:t>05.08.2012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7F92B5-B24F-457E-B50D-3B1FBE107392}" type="slidenum">
              <a:rPr lang="ru-RU"/>
              <a:pPr>
                <a:defRPr/>
              </a:pPr>
              <a:t>12</a:t>
            </a:fld>
            <a:endParaRPr lang="ru-RU"/>
          </a:p>
        </p:txBody>
      </p:sp>
    </p:spTree>
  </p:cSld>
  <p:clrMapOvr>
    <a:masterClrMapping/>
  </p:clrMapOvr>
  <p:transition>
    <p:dissolve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71480"/>
            <a:ext cx="7772400" cy="1362456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mtClean="0"/>
              <a:t>Характеристики голоса</a:t>
            </a:r>
            <a:br>
              <a:rPr lang="ru-RU" smtClean="0"/>
            </a:b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57188" y="1214438"/>
            <a:ext cx="8429625" cy="5357812"/>
          </a:xfrm>
        </p:spPr>
        <p:txBody>
          <a:bodyPr>
            <a:normAutofit fontScale="85000" lnSpcReduction="20000"/>
          </a:bodyPr>
          <a:lstStyle/>
          <a:p>
            <a:pPr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dirty="0" smtClean="0"/>
              <a:t>Сила голоса, его энергия, мощность определяются интенсивностью амплитуды колебаний голосовых складок и измеряются в децибелах. Чем больше амплитуда колебательных движений, тем сильнее звучит голос. Тембр, или окраска, звука является характеристикой качества голоса. Он отражает акустический состав сложных звуков и зависит от частоты и силы колебаний.</a:t>
            </a:r>
          </a:p>
          <a:p>
            <a:pPr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dirty="0" smtClean="0"/>
              <a:t> </a:t>
            </a:r>
            <a:r>
              <a:rPr lang="ru-RU" dirty="0" smtClean="0">
                <a:solidFill>
                  <a:srgbClr val="FFFF00"/>
                </a:solidFill>
              </a:rPr>
              <a:t>Резонанс</a:t>
            </a:r>
            <a:r>
              <a:rPr lang="ru-RU" dirty="0" smtClean="0"/>
              <a:t> — резкое возрастание амплитуды колебаний, возникающее при совпадении частоты колебаний внешней силы с частотой собственных колебаний системы. При фонации резонанс усиливает отдельные обертоны звука, возникающего в гортани, и вызывает совпадение колебаний воздуха в полостях грудной клетки и надставкой трубки. Выделяют два резонатора — основной и грудной. Большое значение для голоса имеет способ его подачи, так называемая атака звука.</a:t>
            </a:r>
          </a:p>
          <a:p>
            <a:pPr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dirty="0" smtClean="0"/>
              <a:t> Принято различать </a:t>
            </a:r>
            <a:r>
              <a:rPr lang="ru-RU" dirty="0" smtClean="0">
                <a:solidFill>
                  <a:srgbClr val="FFFF00"/>
                </a:solidFill>
              </a:rPr>
              <a:t>три типа </a:t>
            </a:r>
            <a:r>
              <a:rPr lang="ru-RU" dirty="0" err="1" smtClean="0">
                <a:solidFill>
                  <a:srgbClr val="FFFF00"/>
                </a:solidFill>
              </a:rPr>
              <a:t>голосоподачи</a:t>
            </a:r>
            <a:r>
              <a:rPr lang="ru-RU" dirty="0" smtClean="0"/>
              <a:t>: </a:t>
            </a:r>
          </a:p>
          <a:p>
            <a:pPr marL="457200" indent="-457200" fontAlgn="auto">
              <a:spcAft>
                <a:spcPts val="0"/>
              </a:spcAft>
              <a:buClr>
                <a:schemeClr val="accent3"/>
              </a:buClr>
              <a:buFont typeface="Wingdings 2"/>
              <a:buAutoNum type="arabicParenR"/>
              <a:defRPr/>
            </a:pPr>
            <a:r>
              <a:rPr lang="ru-RU" dirty="0" smtClean="0"/>
              <a:t>сначала идет легкий выдох, затем смыкаются и начинают колебаться голосовые складки. Голос звучит после легкого шума. Такой способ считается придыхательной атакой; </a:t>
            </a:r>
          </a:p>
          <a:p>
            <a:pPr marL="457200" indent="-457200" fontAlgn="auto">
              <a:spcAft>
                <a:spcPts val="0"/>
              </a:spcAft>
              <a:buClr>
                <a:schemeClr val="accent3"/>
              </a:buClr>
              <a:buFont typeface="Wingdings 2"/>
              <a:buAutoNum type="arabicParenR"/>
              <a:defRPr/>
            </a:pPr>
            <a:r>
              <a:rPr lang="ru-RU" dirty="0" smtClean="0"/>
              <a:t> момент смыкания голосовых складок и начало выдоха совпадают. Это мягкая атака звуков; </a:t>
            </a:r>
          </a:p>
          <a:p>
            <a:pPr marL="457200" indent="-457200" fontAlgn="auto">
              <a:spcAft>
                <a:spcPts val="0"/>
              </a:spcAft>
              <a:buClr>
                <a:schemeClr val="accent3"/>
              </a:buClr>
              <a:buFont typeface="Wingdings 2"/>
              <a:buAutoNum type="arabicParenR"/>
              <a:defRPr/>
            </a:pPr>
            <a:r>
              <a:rPr lang="ru-RU" dirty="0" smtClean="0"/>
              <a:t> сначала смыкаются голосовые складки, а затем осуществляется выдох, приводя их в колебания. Этот тип называется твердой атакой .</a:t>
            </a:r>
          </a:p>
          <a:p>
            <a:pPr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02B96AA6-3A27-4046-A46B-0797B52F4C36}" type="datetime1">
              <a:rPr lang="ru-RU"/>
              <a:pPr>
                <a:defRPr/>
              </a:pPr>
              <a:t>05.08.2012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77E569-AC7A-4DB3-9E14-E2C3EC4CA996}" type="slidenum">
              <a:rPr lang="ru-RU"/>
              <a:pPr>
                <a:defRPr/>
              </a:pPr>
              <a:t>13</a:t>
            </a:fld>
            <a:endParaRPr lang="ru-RU"/>
          </a:p>
        </p:txBody>
      </p:sp>
    </p:spTree>
  </p:cSld>
  <p:clrMapOvr>
    <a:masterClrMapping/>
  </p:clrMapOvr>
  <p:transition>
    <p:dissolve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714356"/>
            <a:ext cx="7772400" cy="1214446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mtClean="0"/>
              <a:t>Нарушения голоса</a:t>
            </a:r>
            <a:br>
              <a:rPr lang="ru-RU" smtClean="0"/>
            </a:b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28625" y="1357313"/>
            <a:ext cx="8358188" cy="5286375"/>
          </a:xfrm>
        </p:spPr>
        <p:txBody>
          <a:bodyPr/>
          <a:lstStyle/>
          <a:p>
            <a:r>
              <a:rPr lang="ru-RU" smtClean="0">
                <a:solidFill>
                  <a:srgbClr val="FFFF00"/>
                </a:solidFill>
              </a:rPr>
              <a:t>Нарушения голоса </a:t>
            </a:r>
            <a:r>
              <a:rPr lang="ru-RU" smtClean="0"/>
              <a:t>- это отсутствие или расстройство фонации вследствие патологических изменений голосового аппарата. Существует два основных термина для обозначения патологии голоса: </a:t>
            </a:r>
            <a:r>
              <a:rPr lang="ru-RU" smtClean="0">
                <a:solidFill>
                  <a:srgbClr val="FFFF00"/>
                </a:solidFill>
              </a:rPr>
              <a:t>афония</a:t>
            </a:r>
            <a:r>
              <a:rPr lang="ru-RU" smtClean="0"/>
              <a:t> (лат. а - отрицательная частица и греч. phone - звук, голос) - полное отсутствие голоса; </a:t>
            </a:r>
          </a:p>
          <a:p>
            <a:r>
              <a:rPr lang="ru-RU" smtClean="0">
                <a:solidFill>
                  <a:srgbClr val="FFFF00"/>
                </a:solidFill>
              </a:rPr>
              <a:t>дисфония</a:t>
            </a:r>
            <a:r>
              <a:rPr lang="ru-RU" smtClean="0"/>
              <a:t> (дис. и греч. phone) - частичные нарушения высоты, силы и тембра. </a:t>
            </a:r>
          </a:p>
          <a:p>
            <a:r>
              <a:rPr lang="ru-RU" smtClean="0"/>
              <a:t>Таким образом, нарушения голоса относятся к расстройствам фонационного оформления речевого высказывания. Голос в нормальных условиях его развития — это совокупность разнообразных по своим характеристикам звуков, возникающих в результате колебания эластических голосовых складок. Звук голоса — колебания частиц воздуха, распространяющих в виде волн сгущения и раздражения. Источником звука человеческого голоса является гортань с голосовыми складками.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FDD33372-2C68-49F3-B01D-3E49A82184CC}" type="datetime1">
              <a:rPr lang="ru-RU"/>
              <a:pPr>
                <a:defRPr/>
              </a:pPr>
              <a:t>05.08.2012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21DD4A-701D-4B44-8B5B-48DDF2300FBC}" type="slidenum">
              <a:rPr lang="ru-RU"/>
              <a:pPr>
                <a:defRPr/>
              </a:pPr>
              <a:t>14</a:t>
            </a:fld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63" y="2357438"/>
            <a:ext cx="8372475" cy="2357437"/>
          </a:xfrm>
        </p:spPr>
        <p:txBody>
          <a:bodyPr/>
          <a:lstStyle/>
          <a:p>
            <a:r>
              <a:rPr lang="ru-RU" sz="3200" smtClean="0">
                <a:latin typeface="Arial" charset="0"/>
              </a:rPr>
              <a:t>Автор презентации: Солодухина Юлия Сергеевна .Учитель-логопед МАОУ ДСОШ №2г.Дятьково,Брянская области.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48E2CEFC-3D7C-4D8E-808E-8E51A7754EAB}" type="datetime1">
              <a:rPr lang="ru-RU"/>
              <a:pPr>
                <a:defRPr/>
              </a:pPr>
              <a:t>05.08.2012</a:t>
            </a:fld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98E94E-D545-497F-93F3-059C26D08341}" type="slidenum">
              <a:rPr lang="ru-RU"/>
              <a:pPr>
                <a:defRPr/>
              </a:pPr>
              <a:t>15</a:t>
            </a:fld>
            <a:endParaRPr lang="ru-RU" dirty="0"/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 flipV="1">
            <a:off x="457200" y="6324600"/>
            <a:ext cx="8229600" cy="46038"/>
          </a:xfrm>
        </p:spPr>
        <p:txBody>
          <a:bodyPr>
            <a:normAutofit fontScale="25000" lnSpcReduction="200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ru-RU"/>
          </a:p>
        </p:txBody>
      </p:sp>
    </p:spTree>
  </p:cSld>
  <p:clrMapOvr>
    <a:masterClrMapping/>
  </p:clrMapOvr>
  <p:transition>
    <p:dissolve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7772400" cy="1362456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mtClean="0"/>
              <a:t>        Голос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57188" y="1500188"/>
            <a:ext cx="8429625" cy="5143500"/>
          </a:xfrm>
        </p:spPr>
        <p:txBody>
          <a:bodyPr>
            <a:normAutofit lnSpcReduction="10000"/>
          </a:bodyPr>
          <a:lstStyle/>
          <a:p>
            <a:pPr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dirty="0" smtClean="0">
                <a:solidFill>
                  <a:srgbClr val="FFFF00"/>
                </a:solidFill>
              </a:rPr>
              <a:t>Голос</a:t>
            </a:r>
            <a:r>
              <a:rPr lang="ru-RU" dirty="0" smtClean="0"/>
              <a:t> – это звук или звуки, возникающие при колебании голосовых связок при разговоре, пении, смехе, плаче, крике и т.д. Голосообразование (колебания голосовых связок) происходит, когда воздух при выдохе из легких проходит через голосовые складки, которые, в свою очередь, вибрируют и создают звуковые волны. Голосовой аппарат человека состоит из: ротовой и носовой полости с придаточными полостями, гортани с голосовыми связками, глотки, трахеи, бронхов, лёгких, грудной клетки с дыхательными мышцами и диафрагмой, мышц брюшной полости. Голосообразование является сложным психофизическим процессом. Голос и слух неразрывно связаны между собой. </a:t>
            </a:r>
          </a:p>
          <a:p>
            <a:pPr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dirty="0" smtClean="0"/>
              <a:t> </a:t>
            </a:r>
            <a:r>
              <a:rPr lang="ru-RU" dirty="0" smtClean="0">
                <a:solidFill>
                  <a:srgbClr val="FFFF00"/>
                </a:solidFill>
              </a:rPr>
              <a:t>Тембр -</a:t>
            </a:r>
            <a:r>
              <a:rPr lang="ru-RU" dirty="0" smtClean="0"/>
              <a:t> индивидуальная звуковая окраска голоса. Тембр индивидуален у каждого человека. Голос характеризуется высотой звучания, силой, диапазоном. В голосе выражается эмоциональное состояние человека: радость, удивление.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0F5AA2AD-3680-4D5D-A672-6B8AE2551FBD}" type="datetime1">
              <a:rPr lang="ru-RU"/>
              <a:pPr>
                <a:defRPr/>
              </a:pPr>
              <a:t>05.08.2012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115751-3DDE-4C67-8887-D0AC2047E0B0}" type="slidenum">
              <a:rPr lang="ru-RU"/>
              <a:pPr>
                <a:defRPr/>
              </a:pPr>
              <a:t>2</a:t>
            </a:fld>
            <a:endParaRPr lang="ru-RU"/>
          </a:p>
        </p:txBody>
      </p:sp>
    </p:spTree>
  </p:cSld>
  <p:clrMapOvr>
    <a:masterClrMapping/>
  </p:clrMapOvr>
  <p:transition>
    <p:dissolve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7772400" cy="1362456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mtClean="0"/>
              <a:t> Голос и его расстройства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57188" y="1643063"/>
            <a:ext cx="8358187" cy="5000625"/>
          </a:xfrm>
        </p:spPr>
        <p:txBody>
          <a:bodyPr>
            <a:normAutofit fontScale="92500" lnSpcReduction="10000"/>
          </a:bodyPr>
          <a:lstStyle/>
          <a:p>
            <a:pPr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dirty="0" smtClean="0">
                <a:solidFill>
                  <a:srgbClr val="FFFF00"/>
                </a:solidFill>
              </a:rPr>
              <a:t>Голос и его расстройства </a:t>
            </a:r>
            <a:r>
              <a:rPr lang="ru-RU" dirty="0" smtClean="0"/>
              <a:t>издавна привлекали внимание специалистов. В *Каноне врачебных наук* выдающегося ученого средневековья Авиценны (980-1037) описаны заболевания и способы лечения голосового аппарата. В 1024 г. им написан специальный фонетический трактат, охватывающий многие проблемы голосообразования: причины возникновения звука и процессы его восприятия органом слуха, детальный анализ анатомии и физиологии </a:t>
            </a:r>
            <a:r>
              <a:rPr lang="ru-RU" dirty="0" err="1" smtClean="0"/>
              <a:t>голосоречевых</a:t>
            </a:r>
            <a:r>
              <a:rPr lang="ru-RU" dirty="0" smtClean="0"/>
              <a:t> органов, физиологические и акустические характеристики фонем. Особое </a:t>
            </a:r>
            <a:r>
              <a:rPr lang="ru-RU" sz="2400" dirty="0" smtClean="0"/>
              <a:t>значение</a:t>
            </a:r>
            <a:r>
              <a:rPr lang="ru-RU" dirty="0" smtClean="0"/>
              <a:t> в голосообразовании ученый придавал голосовым складкам, подчеркивая их активно регулирующую роль во время фонации. Он указал на взаимосвязь функций головного мозга и голосового аппарата. Развитие театрального искусства в XVI в. потребовало от актеров большой выносливости голосового аппарата. Голосовая патология проявлялась не только у актеров, но и у всех, кому по роду своей деятельности приходилось много говорить. По данным испанского </a:t>
            </a:r>
            <a:r>
              <a:rPr lang="ru-RU" dirty="0" err="1" smtClean="0"/>
              <a:t>фониатра</a:t>
            </a:r>
            <a:r>
              <a:rPr lang="ru-RU" dirty="0" smtClean="0"/>
              <a:t> J. </a:t>
            </a:r>
            <a:r>
              <a:rPr lang="ru-RU" dirty="0" err="1" smtClean="0"/>
              <a:t>Perello</a:t>
            </a:r>
            <a:r>
              <a:rPr lang="ru-RU" dirty="0" smtClean="0"/>
              <a:t>, еще в 1600 г. медицинская литература называла </a:t>
            </a:r>
            <a:r>
              <a:rPr lang="ru-RU" dirty="0" err="1" smtClean="0"/>
              <a:t>дисфонию</a:t>
            </a:r>
            <a:r>
              <a:rPr lang="ru-RU" dirty="0" smtClean="0"/>
              <a:t> болезнью проповедников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DBD59648-1AE6-49A6-978D-0765C5BE573C}" type="datetime1">
              <a:rPr lang="ru-RU"/>
              <a:pPr>
                <a:defRPr/>
              </a:pPr>
              <a:t>05.08.2012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796664-48FB-4277-A827-21C20EF3A7EE}" type="slidenum">
              <a:rPr lang="ru-RU"/>
              <a:pPr>
                <a:defRPr/>
              </a:pPr>
              <a:t>3</a:t>
            </a:fld>
            <a:endParaRPr lang="ru-RU"/>
          </a:p>
        </p:txBody>
      </p:sp>
    </p:spTree>
  </p:cSld>
  <p:clrMapOvr>
    <a:masterClrMapping/>
  </p:clrMapOvr>
  <p:transition>
    <p:dissolve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857232"/>
            <a:ext cx="7772400" cy="100013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mtClean="0"/>
              <a:t>Причины нарушений голоса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85750" y="1714500"/>
            <a:ext cx="8643938" cy="4857750"/>
          </a:xfrm>
        </p:spPr>
        <p:txBody>
          <a:bodyPr/>
          <a:lstStyle/>
          <a:p>
            <a:r>
              <a:rPr lang="ru-RU" sz="2000" b="1" smtClean="0"/>
              <a:t>В целом выделяют две группы причин нарушений голоса: </a:t>
            </a:r>
          </a:p>
          <a:p>
            <a:r>
              <a:rPr lang="ru-RU" sz="2000" b="1" smtClean="0"/>
              <a:t/>
            </a:r>
            <a:br>
              <a:rPr lang="ru-RU" sz="2000" b="1" smtClean="0"/>
            </a:br>
            <a:r>
              <a:rPr lang="ru-RU" sz="2000" b="1" smtClean="0"/>
              <a:t>• органические, ведущие к анатомическому изменению строения периферического отдела голосового аппарата или его центрального отдела </a:t>
            </a:r>
          </a:p>
          <a:p>
            <a:r>
              <a:rPr lang="ru-RU" sz="2000" b="1" smtClean="0"/>
              <a:t/>
            </a:r>
            <a:br>
              <a:rPr lang="ru-RU" sz="2000" b="1" smtClean="0"/>
            </a:br>
            <a:r>
              <a:rPr lang="ru-RU" sz="2000" b="1" smtClean="0"/>
              <a:t>• функциональные, в результате действия которых страдает функция голосового аппарата</a:t>
            </a:r>
            <a:endParaRPr lang="ru-RU" sz="2000" smtClean="0"/>
          </a:p>
          <a:p>
            <a:endParaRPr lang="ru-RU" sz="2000" smtClean="0"/>
          </a:p>
        </p:txBody>
      </p:sp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2476DC5C-076B-4714-95BC-2B4680E7FAA1}" type="datetime1">
              <a:rPr lang="ru-RU"/>
              <a:pPr>
                <a:defRPr/>
              </a:pPr>
              <a:t>05.08.2012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28966A-5D87-41DE-B206-D2B012E43F86}" type="slidenum">
              <a:rPr lang="ru-RU"/>
              <a:pPr>
                <a:defRPr/>
              </a:pPr>
              <a:t>4</a:t>
            </a:fld>
            <a:endParaRPr lang="ru-RU"/>
          </a:p>
        </p:txBody>
      </p:sp>
    </p:spTree>
  </p:cSld>
  <p:clrMapOvr>
    <a:masterClrMapping/>
  </p:clrMapOvr>
  <p:transition>
    <p:dissolve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857232"/>
            <a:ext cx="7772400" cy="397752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mtClean="0"/>
              <a:t>Справка 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225" y="1571625"/>
            <a:ext cx="8042275" cy="5000625"/>
          </a:xfrm>
        </p:spPr>
        <p:txBody>
          <a:bodyPr>
            <a:normAutofit lnSpcReduction="10000"/>
          </a:bodyPr>
          <a:lstStyle/>
          <a:p>
            <a:pPr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dirty="0" smtClean="0"/>
              <a:t>Сведения о распространенности голосовых нарушений весьма разноречивы. Наиболее подвержены расстройствам голоса лица </a:t>
            </a:r>
            <a:r>
              <a:rPr lang="ru-RU" dirty="0" err="1" smtClean="0"/>
              <a:t>голосоречевых</a:t>
            </a:r>
            <a:r>
              <a:rPr lang="ru-RU" dirty="0" smtClean="0"/>
              <a:t> профессий, которые не владеют навыками правильной </a:t>
            </a:r>
            <a:r>
              <a:rPr lang="ru-RU" dirty="0" err="1" smtClean="0"/>
              <a:t>голосоподачи</a:t>
            </a:r>
            <a:r>
              <a:rPr lang="ru-RU" dirty="0" smtClean="0"/>
              <a:t>.</a:t>
            </a:r>
          </a:p>
          <a:p>
            <a:pPr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dirty="0" smtClean="0"/>
              <a:t> Заболеваемость голосового аппарата составляет для переводчиков - 31%, воспитателей детских садов и яслей - 36%, педагогов - 60%, экскурсоводов - 77%.</a:t>
            </a:r>
          </a:p>
          <a:p>
            <a:pPr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dirty="0" smtClean="0"/>
              <a:t> Среди всех обследованных больных с голосовыми нарушениями 80% являются профессионалами голоса в возрасте от 25 до 55 лет.</a:t>
            </a:r>
          </a:p>
          <a:p>
            <a:pPr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dirty="0" smtClean="0"/>
              <a:t> Нарушения голоса у детей и подростков встречаются в Австрии в 30% случаев , в Германии — в 40% , в России-41% . </a:t>
            </a:r>
            <a:br>
              <a:rPr lang="ru-RU" dirty="0" smtClean="0"/>
            </a:br>
            <a:r>
              <a:rPr lang="ru-RU" dirty="0" smtClean="0"/>
              <a:t> Неправильная техника голосоведения и, как следствие этого, перенапряжение голосового аппарата являются распространенными причинами возникновения нарушений.</a:t>
            </a:r>
          </a:p>
          <a:p>
            <a:pPr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EDCA496D-02B4-4638-9364-94B4518598ED}" type="datetime1">
              <a:rPr lang="ru-RU"/>
              <a:pPr>
                <a:defRPr/>
              </a:pPr>
              <a:t>05.08.2012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D9EC14-ACA7-4BE6-BCD6-37DA89DB9C8C}" type="slidenum">
              <a:rPr lang="ru-RU"/>
              <a:pPr>
                <a:defRPr/>
              </a:pPr>
              <a:t>5</a:t>
            </a:fld>
            <a:endParaRPr lang="ru-RU"/>
          </a:p>
        </p:txBody>
      </p:sp>
    </p:spTree>
  </p:cSld>
  <p:clrMapOvr>
    <a:masterClrMapping/>
  </p:clrMapOvr>
  <p:transition>
    <p:dissolve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500" y="500063"/>
            <a:ext cx="7315200" cy="116205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5400" dirty="0" smtClean="0"/>
              <a:t>Профилактические мероприятия</a:t>
            </a:r>
            <a:endParaRPr lang="ru-RU" sz="54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00063" y="6572250"/>
            <a:ext cx="2743200" cy="46038"/>
          </a:xfrm>
        </p:spPr>
        <p:txBody>
          <a:bodyPr>
            <a:normAutofit fontScale="25000" lnSpcReduction="20000"/>
          </a:bodyPr>
          <a:lstStyle/>
          <a:p>
            <a:pPr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28625" y="1676400"/>
            <a:ext cx="8358188" cy="5038725"/>
          </a:xfrm>
        </p:spPr>
        <p:txBody>
          <a:bodyPr/>
          <a:lstStyle/>
          <a:p>
            <a:r>
              <a:rPr lang="ru-RU" smtClean="0"/>
              <a:t>Первичная профилактика -  постановка речевого голоса. В ней нуждаются все лица, которым по роду деятельности приходится много говорить.</a:t>
            </a:r>
          </a:p>
          <a:p>
            <a:r>
              <a:rPr lang="ru-RU" smtClean="0"/>
              <a:t>Вторичная профилактика -  предотвращение дефектов и наслоений, являющихся следствием голосовой патологии. Это в первую очередь невротические реакции на дефект, которые отягощают развитие основного нарушения.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47592E2F-B28B-4AB3-A57E-D8C10BE77AB8}" type="datetime1">
              <a:rPr lang="ru-RU"/>
              <a:pPr>
                <a:defRPr/>
              </a:pPr>
              <a:t>05.08.2012</a:t>
            </a:fld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C98868-174F-4298-A122-8E12EFAFD85A}" type="slidenum">
              <a:rPr lang="ru-RU"/>
              <a:pPr>
                <a:defRPr/>
              </a:pPr>
              <a:t>6</a:t>
            </a:fld>
            <a:endParaRPr lang="ru-RU"/>
          </a:p>
        </p:txBody>
      </p:sp>
    </p:spTree>
  </p:cSld>
  <p:clrMapOvr>
    <a:masterClrMapping/>
  </p:clrMapOvr>
  <p:transition>
    <p:dissolve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38" y="0"/>
            <a:ext cx="8029575" cy="1162050"/>
          </a:xfrm>
        </p:spPr>
        <p:txBody>
          <a:bodyPr/>
          <a:lstStyle/>
          <a:p>
            <a:r>
              <a:rPr lang="ru-RU" sz="5400" smtClean="0"/>
              <a:t>Первичная профилактика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 flipV="1">
            <a:off x="685800" y="6248400"/>
            <a:ext cx="2743200" cy="46038"/>
          </a:xfrm>
        </p:spPr>
        <p:txBody>
          <a:bodyPr>
            <a:normAutofit fontScale="25000" lnSpcReduction="20000"/>
          </a:bodyPr>
          <a:lstStyle/>
          <a:p>
            <a:pPr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95288" y="1196975"/>
            <a:ext cx="8318500" cy="5372100"/>
          </a:xfrm>
        </p:spPr>
        <p:txBody>
          <a:bodyPr>
            <a:normAutofit fontScale="70000" lnSpcReduction="20000"/>
          </a:bodyPr>
          <a:lstStyle/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 smtClean="0"/>
              <a:t>Не кричать! Приучайтесь говорить сдержанно, требуя того же от </a:t>
            </a:r>
            <a:r>
              <a:rPr lang="ru-RU" dirty="0" err="1" smtClean="0"/>
              <a:t>ре-бенка</a:t>
            </a:r>
            <a:r>
              <a:rPr lang="ru-RU" dirty="0" smtClean="0"/>
              <a:t>. Не стоит разговаривать на улице в сильный мороз. Не </a:t>
            </a:r>
            <a:r>
              <a:rPr lang="ru-RU" dirty="0" err="1" smtClean="0"/>
              <a:t>старай-тесь</a:t>
            </a:r>
            <a:r>
              <a:rPr lang="ru-RU" dirty="0" smtClean="0"/>
              <a:t> перекричать шум (производственный или транспортный): если нет острой необходимости сказать что-то немедленно, лучше </a:t>
            </a:r>
            <a:r>
              <a:rPr lang="ru-RU" dirty="0" err="1" smtClean="0"/>
              <a:t>подо-ждать</a:t>
            </a:r>
            <a:r>
              <a:rPr lang="ru-RU" dirty="0" smtClean="0"/>
              <a:t>, пока шум стихнет или вы сами окажетесь в более тихом месте. </a:t>
            </a:r>
            <a:br>
              <a:rPr lang="ru-RU" dirty="0" smtClean="0"/>
            </a:br>
            <a:endParaRPr lang="ru-RU" dirty="0" smtClean="0"/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 smtClean="0"/>
              <a:t>Нельзя перенапрягать голос при заболеваниях дыхательных путей, ангине не только в разгар болезни, но и когда дело идет на поправку. </a:t>
            </a:r>
            <a:br>
              <a:rPr lang="ru-RU" dirty="0" smtClean="0"/>
            </a:br>
            <a:endParaRPr lang="ru-RU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 smtClean="0"/>
              <a:t>Увлажняйте воздух в помещении с паровым отоплением, по </a:t>
            </a:r>
            <a:r>
              <a:rPr lang="ru-RU" dirty="0" err="1" smtClean="0"/>
              <a:t>возмож-ности</a:t>
            </a:r>
            <a:r>
              <a:rPr lang="ru-RU" dirty="0" smtClean="0"/>
              <a:t> разводите цветы, оставляйте в открытом сосуде воду около </a:t>
            </a:r>
            <a:r>
              <a:rPr lang="ru-RU" dirty="0" err="1" smtClean="0"/>
              <a:t>спя-щего</a:t>
            </a:r>
            <a:r>
              <a:rPr lang="ru-RU" dirty="0" smtClean="0"/>
              <a:t>  ребенка. </a:t>
            </a:r>
            <a:br>
              <a:rPr lang="ru-RU" dirty="0" smtClean="0"/>
            </a:br>
            <a:endParaRPr lang="ru-RU" dirty="0" smtClean="0"/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 smtClean="0"/>
              <a:t>Проветривайте помещение. Не рекомендуется разговаривать в помещениях, где накурено и грязный воздух, - это отрицательно сказывается на слизистой оболочке верхних дыхательных путей. Комната должна быть хорошо проветрена.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 smtClean="0"/>
              <a:t>Исключите всё, что плохо влияет на голосовые складки. Вредна острая, слишком холодная или горячая пища. Вреден алкоголь и курение. </a:t>
            </a:r>
            <a:endParaRPr lang="ru-RU" dirty="0" smtClean="0">
              <a:solidFill>
                <a:srgbClr val="FFFF00"/>
              </a:solidFill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4EBBD0-411D-449E-8B02-0E7D178ADB9E}" type="slidenum">
              <a:rPr lang="ru-RU"/>
              <a:pPr>
                <a:defRPr/>
              </a:pPr>
              <a:t>7</a:t>
            </a:fld>
            <a:endParaRPr lang="ru-RU"/>
          </a:p>
        </p:txBody>
      </p:sp>
    </p:spTree>
  </p:cSld>
  <p:clrMapOvr>
    <a:masterClrMapping/>
  </p:clrMapOvr>
  <p:transition>
    <p:dissolve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75" y="0"/>
            <a:ext cx="7958138" cy="1162050"/>
          </a:xfrm>
        </p:spPr>
        <p:txBody>
          <a:bodyPr/>
          <a:lstStyle/>
          <a:p>
            <a:r>
              <a:rPr lang="ru-RU" sz="5400" smtClean="0"/>
              <a:t>Вторичная профилактика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 rot="10800000">
            <a:off x="685800" y="6202363"/>
            <a:ext cx="2743200" cy="46037"/>
          </a:xfrm>
        </p:spPr>
        <p:txBody>
          <a:bodyPr>
            <a:normAutofit fontScale="25000" lnSpcReduction="20000"/>
          </a:bodyPr>
          <a:lstStyle/>
          <a:p>
            <a:pPr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188" y="1571625"/>
            <a:ext cx="8329612" cy="4857750"/>
          </a:xfrm>
        </p:spPr>
        <p:txBody>
          <a:bodyPr/>
          <a:lstStyle/>
          <a:p>
            <a:endParaRPr lang="ru-RU" smtClean="0"/>
          </a:p>
          <a:p>
            <a:r>
              <a:rPr lang="ru-RU" smtClean="0"/>
              <a:t>Тактичная рациональная психотерапия.</a:t>
            </a:r>
          </a:p>
          <a:p>
            <a:pPr>
              <a:buFont typeface="Wingdings 2" pitchFamily="18" charset="2"/>
              <a:buNone/>
            </a:pPr>
            <a:endParaRPr lang="ru-RU" smtClean="0"/>
          </a:p>
          <a:p>
            <a:r>
              <a:rPr lang="ru-RU" smtClean="0"/>
              <a:t> Раннее начало коррекционно-логопедической работы ( первое, даже небольшое улучшение голосовой функции снимают или заметно ослабляют невротические проявления).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6BFF92C4-C94B-4168-957A-13D8DD15729E}" type="datetime1">
              <a:rPr lang="ru-RU"/>
              <a:pPr>
                <a:defRPr/>
              </a:pPr>
              <a:t>05.08.2012</a:t>
            </a:fld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CF292E-AC4F-49FF-AEAD-DB558B7D8E52}" type="slidenum">
              <a:rPr lang="ru-RU"/>
              <a:pPr>
                <a:defRPr/>
              </a:pPr>
              <a:t>8</a:t>
            </a:fld>
            <a:endParaRPr lang="ru-RU"/>
          </a:p>
        </p:txBody>
      </p:sp>
    </p:spTree>
  </p:cSld>
  <p:clrMapOvr>
    <a:masterClrMapping/>
  </p:clrMapOvr>
  <p:transition>
    <p:dissolve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428604"/>
            <a:ext cx="7756424" cy="1285884"/>
          </a:xfrm>
        </p:spPr>
        <p:txBody>
          <a:bodyPr/>
          <a:lstStyle/>
          <a:p>
            <a:pPr algn="just" fontAlgn="auto">
              <a:spcAft>
                <a:spcPts val="0"/>
              </a:spcAft>
              <a:defRPr/>
            </a:pPr>
            <a:r>
              <a:rPr lang="ru-RU" smtClean="0"/>
              <a:t>         Берегите голос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28625" y="2000250"/>
            <a:ext cx="8072438" cy="4857750"/>
          </a:xfrm>
        </p:spPr>
        <p:txBody>
          <a:bodyPr/>
          <a:lstStyle/>
          <a:p>
            <a:pPr algn="just"/>
            <a:r>
              <a:rPr lang="ru-RU" smtClean="0"/>
              <a:t>Профилактические мероприятия проводятся и после завершения восстановления голоса. Необходимо продолжать диспансерное наблюдение у врача и логопеда для контроля за состоянием голосового аппарата и качеством голоса.</a:t>
            </a:r>
          </a:p>
          <a:p>
            <a:pPr algn="just"/>
            <a:r>
              <a:rPr lang="ru-RU" smtClean="0"/>
              <a:t>Соблюдение профилактических мер, регулярное диспансерное наблюдение у специалистов предотвращает рецидивы голосовых расстройств, обеспечивает устойчивость достигнутых результатов. Только комплексный подход к охране голоса у детей, подростков, взрослых  может предупредить развитие многих заболеваний голосового аппарата, сохранить голос чистым, сильным и красивым.</a:t>
            </a:r>
          </a:p>
          <a:p>
            <a:endParaRPr lang="ru-RU" smtClean="0"/>
          </a:p>
        </p:txBody>
      </p:sp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319EE74D-0D36-4C9E-84AD-47DF7B401588}" type="datetime1">
              <a:rPr lang="ru-RU"/>
              <a:pPr>
                <a:defRPr/>
              </a:pPr>
              <a:t>05.08.2012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13935D-3CD7-454B-A637-6E8477A45B3B}" type="slidenum">
              <a:rPr lang="ru-RU"/>
              <a:pPr>
                <a:defRPr/>
              </a:pPr>
              <a:t>9</a:t>
            </a:fld>
            <a:endParaRPr lang="ru-RU"/>
          </a:p>
        </p:txBody>
      </p:sp>
    </p:spTree>
  </p:cSld>
  <p:clrMapOvr>
    <a:masterClrMapping/>
  </p:clrMapOvr>
  <p:transition>
    <p:dissolve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332</TotalTime>
  <Words>1328</Words>
  <Application>Microsoft Office PowerPoint</Application>
  <PresentationFormat>Экран (4:3)</PresentationFormat>
  <Paragraphs>76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Шаблон оформления</vt:lpstr>
      </vt:variant>
      <vt:variant>
        <vt:i4>4</vt:i4>
      </vt:variant>
      <vt:variant>
        <vt:lpstr>Заголовки слайдов</vt:lpstr>
      </vt:variant>
      <vt:variant>
        <vt:i4>15</vt:i4>
      </vt:variant>
    </vt:vector>
  </HeadingPairs>
  <TitlesOfParts>
    <vt:vector size="23" baseType="lpstr">
      <vt:lpstr>Constantia</vt:lpstr>
      <vt:lpstr>Arial</vt:lpstr>
      <vt:lpstr>Calibri</vt:lpstr>
      <vt:lpstr>Wingdings 2</vt:lpstr>
      <vt:lpstr>Поток</vt:lpstr>
      <vt:lpstr>Поток</vt:lpstr>
      <vt:lpstr>Поток</vt:lpstr>
      <vt:lpstr>Поток</vt:lpstr>
      <vt:lpstr>ПРОФИЛАКТИКА НАРУШЕНИЙ ГОЛОСА </vt:lpstr>
      <vt:lpstr>Слайд 2</vt:lpstr>
      <vt:lpstr>Слайд 3</vt:lpstr>
      <vt:lpstr>Слайд 4</vt:lpstr>
      <vt:lpstr>Слайд 5</vt:lpstr>
      <vt:lpstr>Профилактические мероприятия</vt:lpstr>
      <vt:lpstr>Первичная профилактика</vt:lpstr>
      <vt:lpstr>Вторичная профилактика</vt:lpstr>
      <vt:lpstr>Слайд 9</vt:lpstr>
      <vt:lpstr>Слайд 10</vt:lpstr>
      <vt:lpstr>Слайд 11</vt:lpstr>
      <vt:lpstr>Слайд 12</vt:lpstr>
      <vt:lpstr>Слайд 13</vt:lpstr>
      <vt:lpstr>Слайд 14</vt:lpstr>
      <vt:lpstr>Автор презентации: Солодухина Юлия Сергеевна .Учитель-логопед МАОУ ДСОШ №2г.Дятьково,Брянская области.</vt:lpstr>
    </vt:vector>
  </TitlesOfParts>
  <Company>FREE USER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ПРОФИЛАКТИКА НАРУШЕНИЙ ГОЛОСА </dc:title>
  <dc:creator>USER</dc:creator>
  <cp:lastModifiedBy>User</cp:lastModifiedBy>
  <cp:revision>37</cp:revision>
  <dcterms:created xsi:type="dcterms:W3CDTF">2008-11-08T08:41:46Z</dcterms:created>
  <dcterms:modified xsi:type="dcterms:W3CDTF">2012-08-05T12:50:49Z</dcterms:modified>
</cp:coreProperties>
</file>