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0" r:id="rId3"/>
    <p:sldId id="289" r:id="rId4"/>
    <p:sldId id="290" r:id="rId5"/>
    <p:sldId id="293" r:id="rId6"/>
    <p:sldId id="294" r:id="rId7"/>
    <p:sldId id="295" r:id="rId8"/>
    <p:sldId id="327" r:id="rId9"/>
    <p:sldId id="296" r:id="rId10"/>
    <p:sldId id="323" r:id="rId11"/>
    <p:sldId id="324" r:id="rId12"/>
    <p:sldId id="325" r:id="rId13"/>
    <p:sldId id="328" r:id="rId14"/>
    <p:sldId id="326" r:id="rId15"/>
    <p:sldId id="297" r:id="rId16"/>
    <p:sldId id="299" r:id="rId17"/>
    <p:sldId id="298" r:id="rId18"/>
    <p:sldId id="321" r:id="rId19"/>
    <p:sldId id="300" r:id="rId20"/>
    <p:sldId id="305" r:id="rId21"/>
    <p:sldId id="312" r:id="rId22"/>
    <p:sldId id="307" r:id="rId23"/>
    <p:sldId id="329" r:id="rId24"/>
    <p:sldId id="31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99"/>
    <a:srgbClr val="FF00FF"/>
    <a:srgbClr val="2817A9"/>
    <a:srgbClr val="F4833E"/>
    <a:srgbClr val="6600FF"/>
    <a:srgbClr val="9933FF"/>
    <a:srgbClr val="F19461"/>
    <a:srgbClr val="B92507"/>
    <a:srgbClr val="F29F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7" autoAdjust="0"/>
  </p:normalViewPr>
  <p:slideViewPr>
    <p:cSldViewPr>
      <p:cViewPr varScale="1">
        <p:scale>
          <a:sx n="63" d="100"/>
          <a:sy n="63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3E-2C2F-4C8F-A010-8448B394551A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898D-46B6-4DE9-83E4-2B460F19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3E-2C2F-4C8F-A010-8448B394551A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898D-46B6-4DE9-83E4-2B460F19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3E-2C2F-4C8F-A010-8448B394551A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898D-46B6-4DE9-83E4-2B460F19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3E-2C2F-4C8F-A010-8448B394551A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898D-46B6-4DE9-83E4-2B460F19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3E-2C2F-4C8F-A010-8448B394551A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898D-46B6-4DE9-83E4-2B460F19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3E-2C2F-4C8F-A010-8448B394551A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898D-46B6-4DE9-83E4-2B460F19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3E-2C2F-4C8F-A010-8448B394551A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898D-46B6-4DE9-83E4-2B460F19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3E-2C2F-4C8F-A010-8448B394551A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898D-46B6-4DE9-83E4-2B460F19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3E-2C2F-4C8F-A010-8448B394551A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898D-46B6-4DE9-83E4-2B460F19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3E-2C2F-4C8F-A010-8448B394551A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898D-46B6-4DE9-83E4-2B460F19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003E-2C2F-4C8F-A010-8448B394551A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898D-46B6-4DE9-83E4-2B460F19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833E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003E-2C2F-4C8F-A010-8448B394551A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6898D-46B6-4DE9-83E4-2B460F19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reelance.ru/img/portfolio/big/337243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339752" y="4437112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71600" y="-330579"/>
            <a:ext cx="81724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2817A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4000" b="1" i="1" dirty="0" smtClean="0">
              <a:solidFill>
                <a:srgbClr val="6600FF"/>
              </a:solidFill>
            </a:endParaRP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99"/>
                </a:solidFill>
              </a:rPr>
              <a:t>Русский язык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99"/>
                </a:solidFill>
              </a:rPr>
              <a:t> в умелых руках и 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99"/>
                </a:solidFill>
              </a:rPr>
              <a:t>в опытных устах – 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99"/>
                </a:solidFill>
              </a:rPr>
              <a:t>красив, певуч, выразителен, гибок, послушен, ловок 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99"/>
                </a:solidFill>
              </a:rPr>
              <a:t>и вместителен.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/>
              <a:t> </a:t>
            </a:r>
            <a:r>
              <a:rPr lang="ru-RU" sz="2400" b="1" i="1" dirty="0" smtClean="0">
                <a:solidFill>
                  <a:srgbClr val="3366FF"/>
                </a:solidFill>
              </a:rPr>
              <a:t>Александр Иванович Куприн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3366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3212976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99592" y="4581128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1044624" y="2400108"/>
            <a:ext cx="10188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836712"/>
            <a:ext cx="8712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ПРОДОЛЖИ ПОСЛОВИЦУ</a:t>
            </a:r>
          </a:p>
          <a:p>
            <a:r>
              <a:rPr lang="ru-RU" sz="4000" b="1" i="1" dirty="0" smtClean="0">
                <a:solidFill>
                  <a:srgbClr val="2817A9"/>
                </a:solidFill>
              </a:rPr>
              <a:t> </a:t>
            </a:r>
            <a:endParaRPr lang="ru-RU" sz="4000" b="1" i="1" dirty="0">
              <a:solidFill>
                <a:srgbClr val="2817A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198884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/>
              <a:t>Хочешь есть калачи …</a:t>
            </a:r>
          </a:p>
          <a:p>
            <a:pPr algn="r"/>
            <a:r>
              <a:rPr lang="ru-RU" sz="3600" b="1" dirty="0" smtClean="0">
                <a:solidFill>
                  <a:srgbClr val="0070C0"/>
                </a:solidFill>
              </a:rPr>
              <a:t>не сиди на печи.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/>
              <a:t>Чего себе не хочешь …</a:t>
            </a:r>
          </a:p>
          <a:p>
            <a:pPr algn="r"/>
            <a:r>
              <a:rPr lang="ru-RU" sz="3600" b="1" dirty="0" smtClean="0">
                <a:solidFill>
                  <a:srgbClr val="0070C0"/>
                </a:solidFill>
              </a:rPr>
              <a:t>того и другим не делай.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07904" y="4581128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1044624" y="2400108"/>
            <a:ext cx="10188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80728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Веселые тесты-пословицы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484784"/>
            <a:ext cx="49685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2800" i="1" dirty="0" smtClean="0">
                <a:solidFill>
                  <a:srgbClr val="2817A9"/>
                </a:solidFill>
              </a:rPr>
              <a:t> </a:t>
            </a:r>
            <a:r>
              <a:rPr lang="ru-RU" sz="2800" b="1" i="1" u="sng" dirty="0" smtClean="0">
                <a:solidFill>
                  <a:srgbClr val="2817A9"/>
                </a:solidFill>
              </a:rPr>
              <a:t>Без труда не вытащишь и …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2817A9"/>
                </a:solidFill>
              </a:rPr>
              <a:t>жвачку из волос;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2817A9"/>
                </a:solidFill>
              </a:rPr>
              <a:t>рыбку из пруда;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2817A9"/>
                </a:solidFill>
              </a:rPr>
              <a:t>рыбака из-подо льда;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2817A9"/>
                </a:solidFill>
              </a:rPr>
              <a:t>меня из Интернета.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2924944"/>
            <a:ext cx="50405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sz="1600" b="1" dirty="0" smtClean="0">
                <a:solidFill>
                  <a:srgbClr val="4E3B30"/>
                </a:solidFill>
              </a:rPr>
              <a:t>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sz="1600" b="1" dirty="0" smtClean="0">
                <a:solidFill>
                  <a:srgbClr val="3366FF"/>
                </a:solidFill>
              </a:rPr>
              <a:t> </a:t>
            </a:r>
            <a:r>
              <a:rPr lang="ru-RU" sz="2800" b="1" i="1" u="sng" dirty="0" smtClean="0">
                <a:solidFill>
                  <a:srgbClr val="3366FF"/>
                </a:solidFill>
              </a:rPr>
              <a:t>Любишь кататься, люби и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3366FF"/>
                </a:solidFill>
              </a:rPr>
              <a:t>стиральный порошок;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3366FF"/>
                </a:solidFill>
              </a:rPr>
              <a:t>милиционеров;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3366FF"/>
                </a:solidFill>
              </a:rPr>
              <a:t>саночки возить;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3366FF"/>
                </a:solidFill>
              </a:rPr>
              <a:t>таксисту платить.</a:t>
            </a:r>
          </a:p>
        </p:txBody>
      </p:sp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3212976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3212976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99592" y="4581128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1044624" y="2400108"/>
            <a:ext cx="10188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80728"/>
            <a:ext cx="88204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2817A9"/>
                </a:solidFill>
              </a:rPr>
              <a:t>Кто больше?</a:t>
            </a:r>
          </a:p>
          <a:p>
            <a:pPr algn="ctr"/>
            <a:endParaRPr lang="ru-RU" sz="4400" b="1" i="1" dirty="0" smtClean="0">
              <a:solidFill>
                <a:srgbClr val="2817A9"/>
              </a:solidFill>
            </a:endParaRPr>
          </a:p>
          <a:p>
            <a:pPr algn="ctr"/>
            <a:endParaRPr lang="ru-RU" sz="4400" b="1" i="1" dirty="0" smtClean="0">
              <a:solidFill>
                <a:srgbClr val="2817A9"/>
              </a:solidFill>
            </a:endParaRPr>
          </a:p>
          <a:p>
            <a:pPr algn="ctr"/>
            <a:endParaRPr lang="ru-RU" sz="4400" b="1" i="1" dirty="0" smtClean="0">
              <a:solidFill>
                <a:srgbClr val="2817A9"/>
              </a:solidFill>
            </a:endParaRPr>
          </a:p>
          <a:p>
            <a:pPr algn="ctr"/>
            <a:endParaRPr lang="ru-RU" sz="4400" b="1" i="1" dirty="0" smtClean="0">
              <a:solidFill>
                <a:srgbClr val="2817A9"/>
              </a:solidFill>
            </a:endParaRPr>
          </a:p>
          <a:p>
            <a:pPr algn="ctr"/>
            <a:endParaRPr lang="ru-RU" sz="4400" b="1" i="1" dirty="0" smtClean="0">
              <a:solidFill>
                <a:srgbClr val="2817A9"/>
              </a:solidFill>
            </a:endParaRPr>
          </a:p>
          <a:p>
            <a:pPr algn="ctr"/>
            <a:endParaRPr lang="ru-RU" sz="4400" b="1" i="1" dirty="0" smtClean="0">
              <a:solidFill>
                <a:srgbClr val="2817A9"/>
              </a:solidFill>
            </a:endParaRPr>
          </a:p>
          <a:p>
            <a:pPr algn="ctr"/>
            <a:endParaRPr lang="ru-RU" sz="4400" b="1" i="1" dirty="0">
              <a:solidFill>
                <a:srgbClr val="2817A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62880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Вспомните пословицы со словами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828836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2817A9"/>
                </a:solidFill>
              </a:rPr>
              <a:t>Труд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2817A9"/>
                </a:solidFill>
              </a:rPr>
              <a:t>Хлеб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2817A9"/>
                </a:solidFill>
              </a:rPr>
              <a:t>Ученье(книга)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2817A9"/>
                </a:solidFill>
              </a:rPr>
              <a:t>Добро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2817A9"/>
                </a:solidFill>
              </a:rPr>
              <a:t>Зло</a:t>
            </a:r>
          </a:p>
          <a:p>
            <a:pPr algn="just"/>
            <a:endParaRPr lang="ru-RU" sz="2800" b="1" dirty="0" smtClean="0">
              <a:solidFill>
                <a:srgbClr val="2817A9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3212976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99592" y="4581128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1044624" y="2348880"/>
            <a:ext cx="10188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80728"/>
            <a:ext cx="88204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2817A9"/>
                </a:solidFill>
              </a:rPr>
              <a:t> </a:t>
            </a:r>
          </a:p>
          <a:p>
            <a:pPr algn="ctr"/>
            <a:endParaRPr lang="ru-RU" sz="4400" b="1" i="1" dirty="0" smtClean="0">
              <a:solidFill>
                <a:srgbClr val="2817A9"/>
              </a:solidFill>
            </a:endParaRPr>
          </a:p>
          <a:p>
            <a:pPr algn="ctr"/>
            <a:endParaRPr lang="ru-RU" sz="4400" b="1" i="1" dirty="0" smtClean="0">
              <a:solidFill>
                <a:srgbClr val="2817A9"/>
              </a:solidFill>
            </a:endParaRPr>
          </a:p>
          <a:p>
            <a:pPr algn="ctr"/>
            <a:endParaRPr lang="ru-RU" sz="4400" b="1" i="1" dirty="0" smtClean="0">
              <a:solidFill>
                <a:srgbClr val="2817A9"/>
              </a:solidFill>
            </a:endParaRPr>
          </a:p>
          <a:p>
            <a:pPr algn="ctr"/>
            <a:endParaRPr lang="ru-RU" sz="4400" b="1" i="1" dirty="0" smtClean="0">
              <a:solidFill>
                <a:srgbClr val="2817A9"/>
              </a:solidFill>
            </a:endParaRPr>
          </a:p>
          <a:p>
            <a:pPr algn="ctr"/>
            <a:endParaRPr lang="ru-RU" sz="4400" b="1" i="1" dirty="0" smtClean="0">
              <a:solidFill>
                <a:srgbClr val="2817A9"/>
              </a:solidFill>
            </a:endParaRPr>
          </a:p>
          <a:p>
            <a:pPr algn="ctr"/>
            <a:endParaRPr lang="ru-RU" sz="4400" b="1" i="1" dirty="0" smtClean="0">
              <a:solidFill>
                <a:srgbClr val="2817A9"/>
              </a:solidFill>
            </a:endParaRPr>
          </a:p>
          <a:p>
            <a:pPr algn="ctr"/>
            <a:endParaRPr lang="ru-RU" sz="4400" b="1" i="1" dirty="0">
              <a:solidFill>
                <a:srgbClr val="2817A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62880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828836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lvl="4" algn="just"/>
            <a:endParaRPr lang="ru-RU" sz="2800" b="1" dirty="0" smtClean="0">
              <a:solidFill>
                <a:srgbClr val="2817A9"/>
              </a:solidFill>
            </a:endParaRPr>
          </a:p>
          <a:p>
            <a:pPr algn="just"/>
            <a:endParaRPr lang="ru-RU" sz="2800" b="1" dirty="0" smtClean="0">
              <a:solidFill>
                <a:srgbClr val="2817A9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1474376"/>
            <a:ext cx="12601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817A9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2817A9"/>
                </a:solidFill>
                <a:effectLst/>
                <a:ea typeface="Times New Roman" pitchFamily="18" charset="0"/>
                <a:cs typeface="Times New Roman" pitchFamily="18" charset="0"/>
              </a:rPr>
              <a:t>Найди пару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2817A9"/>
                </a:solidFill>
                <a:effectLst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2817A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2817A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2817A9"/>
              </a:solidFill>
              <a:effectLst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57200" y="318701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23528" y="-972869"/>
            <a:ext cx="882047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3200" dirty="0" smtClean="0">
              <a:solidFill>
                <a:srgbClr val="FF00FF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dirty="0" smtClean="0">
              <a:solidFill>
                <a:srgbClr val="FF00FF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3200" dirty="0" smtClean="0">
              <a:solidFill>
                <a:srgbClr val="FF00FF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ea typeface="Times New Roman" pitchFamily="18" charset="0"/>
                <a:cs typeface="Times New Roman" pitchFamily="18" charset="0"/>
              </a:rPr>
              <a:t>Сам пропадай,  	              а лень портит.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ea typeface="Times New Roman" pitchFamily="18" charset="0"/>
                <a:cs typeface="Times New Roman" pitchFamily="18" charset="0"/>
              </a:rPr>
              <a:t>Труд человека кормит,        а товарища выручай.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 noChangeShapeType="1"/>
          </p:cNvSpPr>
          <p:nvPr/>
        </p:nvSpPr>
        <p:spPr bwMode="auto">
          <a:xfrm>
            <a:off x="3275856" y="2348880"/>
            <a:ext cx="2088232" cy="7920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55576" y="3805009"/>
            <a:ext cx="2487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3212976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99592" y="4581128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1044624" y="2400108"/>
            <a:ext cx="10188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252536" y="404664"/>
            <a:ext cx="9721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4000" b="1" i="1" dirty="0" smtClean="0">
                <a:solidFill>
                  <a:srgbClr val="000099"/>
                </a:solidFill>
              </a:rPr>
              <a:t> Какая пословица лишняя? </a:t>
            </a:r>
            <a:br>
              <a:rPr lang="ru-RU" sz="4000" b="1" i="1" dirty="0" smtClean="0">
                <a:solidFill>
                  <a:srgbClr val="000099"/>
                </a:solidFill>
              </a:rPr>
            </a:br>
            <a:endParaRPr lang="ru-RU" sz="4000" b="1" i="1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2132856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FF"/>
                </a:solidFill>
              </a:rPr>
              <a:t>Про лентяя:</a:t>
            </a:r>
          </a:p>
          <a:p>
            <a:r>
              <a:rPr lang="ru-RU" sz="2800" b="1" dirty="0" smtClean="0">
                <a:solidFill>
                  <a:srgbClr val="FF00FF"/>
                </a:solidFill>
              </a:rPr>
              <a:t>1. Люди пашут, а он руками машет.</a:t>
            </a:r>
            <a:br>
              <a:rPr lang="ru-RU" sz="2800" b="1" dirty="0" smtClean="0">
                <a:solidFill>
                  <a:srgbClr val="FF00FF"/>
                </a:solidFill>
              </a:rPr>
            </a:br>
            <a:r>
              <a:rPr lang="ru-RU" sz="2800" b="1" dirty="0" smtClean="0">
                <a:solidFill>
                  <a:srgbClr val="FF00FF"/>
                </a:solidFill>
              </a:rPr>
              <a:t>2. На чужой каравай рта не разевай.</a:t>
            </a:r>
            <a:br>
              <a:rPr lang="ru-RU" sz="2800" b="1" dirty="0" smtClean="0">
                <a:solidFill>
                  <a:srgbClr val="FF00FF"/>
                </a:solidFill>
              </a:rPr>
            </a:br>
            <a:r>
              <a:rPr lang="ru-RU" sz="2800" b="1" dirty="0" smtClean="0">
                <a:solidFill>
                  <a:srgbClr val="FF00FF"/>
                </a:solidFill>
              </a:rPr>
              <a:t>3. Как волка ни корми, все в лес глядит.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03648" y="4437112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684584" y="980728"/>
            <a:ext cx="10188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4000" dirty="0" smtClean="0"/>
              <a:t> </a:t>
            </a:r>
          </a:p>
          <a:p>
            <a:pPr algn="r"/>
            <a:endParaRPr lang="ru-RU" sz="4000" b="1" i="1" dirty="0">
              <a:solidFill>
                <a:srgbClr val="2817A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3645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80528" y="1052736"/>
            <a:ext cx="9324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2817A9"/>
                </a:solidFill>
              </a:rPr>
              <a:t>«Уважай отца и мать – </a:t>
            </a:r>
          </a:p>
          <a:p>
            <a:pPr algn="r"/>
            <a:r>
              <a:rPr lang="ru-RU" sz="3200" b="1" i="1" dirty="0" smtClean="0">
                <a:solidFill>
                  <a:srgbClr val="2817A9"/>
                </a:solidFill>
              </a:rPr>
              <a:t>будет в жизни благодать»</a:t>
            </a:r>
            <a:endParaRPr lang="ru-RU" sz="3200" b="1" i="1" dirty="0">
              <a:solidFill>
                <a:srgbClr val="2817A9"/>
              </a:solidFill>
            </a:endParaRPr>
          </a:p>
        </p:txBody>
      </p:sp>
      <p:pic>
        <p:nvPicPr>
          <p:cNvPr id="11" name="Рисунок 10" descr="C:\Users\Вадим\Desktop\сканирование00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7862" y="2205000"/>
            <a:ext cx="6596626" cy="36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03648" y="4437112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684584" y="980728"/>
            <a:ext cx="10188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4000" dirty="0" smtClean="0"/>
              <a:t> </a:t>
            </a:r>
          </a:p>
          <a:p>
            <a:pPr algn="r"/>
            <a:endParaRPr lang="ru-RU" sz="4000" b="1" i="1" dirty="0">
              <a:solidFill>
                <a:srgbClr val="2817A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3645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80528" y="1052736"/>
            <a:ext cx="9324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2817A9"/>
                </a:solidFill>
              </a:rPr>
              <a:t>« Хороша пословица в лад да в масть»</a:t>
            </a:r>
            <a:endParaRPr lang="ru-RU" sz="3200" b="1" i="1" dirty="0">
              <a:solidFill>
                <a:srgbClr val="2817A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1052736"/>
            <a:ext cx="6534472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endParaRPr lang="ru-RU" sz="2400" dirty="0" smtClean="0">
              <a:solidFill>
                <a:srgbClr val="9933FF"/>
              </a:solidFill>
            </a:endParaRPr>
          </a:p>
          <a:p>
            <a:pPr algn="r">
              <a:lnSpc>
                <a:spcPct val="80000"/>
              </a:lnSpc>
            </a:pPr>
            <a:endParaRPr lang="ru-RU" sz="2400" dirty="0" smtClean="0">
              <a:solidFill>
                <a:srgbClr val="9933FF"/>
              </a:solidFill>
            </a:endParaRPr>
          </a:p>
          <a:p>
            <a:pPr algn="r">
              <a:lnSpc>
                <a:spcPct val="80000"/>
              </a:lnSpc>
            </a:pPr>
            <a:endParaRPr lang="ru-RU" sz="2400" dirty="0" smtClean="0">
              <a:solidFill>
                <a:srgbClr val="9933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9933FF"/>
                </a:solidFill>
              </a:rPr>
              <a:t>    Какую пословицу учитель скажет тому, кто первым сделал самостоятельную работу, но допустил ошибки? </a:t>
            </a:r>
          </a:p>
          <a:p>
            <a:pPr algn="r">
              <a:lnSpc>
                <a:spcPct val="80000"/>
              </a:lnSpc>
            </a:pPr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chemeClr val="hlink"/>
                </a:solidFill>
              </a:rPr>
              <a:t> </a:t>
            </a:r>
            <a:r>
              <a:rPr lang="ru-RU" sz="2400" b="1" dirty="0" smtClean="0"/>
              <a:t>        </a:t>
            </a:r>
            <a:r>
              <a:rPr lang="ru-RU" sz="2400" b="1" dirty="0" smtClean="0">
                <a:solidFill>
                  <a:srgbClr val="3366FF"/>
                </a:solidFill>
              </a:rPr>
              <a:t>        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2817A9"/>
                </a:solidFill>
              </a:rPr>
              <a:t>  </a:t>
            </a:r>
          </a:p>
          <a:p>
            <a:pPr lvl="0"/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3366FF"/>
                </a:solidFill>
              </a:rPr>
              <a:t>Если в какой-то трудной ситуации ваш друг не пришел вам на помощь, какую пословицу вы вспомните? </a:t>
            </a:r>
            <a:endParaRPr lang="ru-RU" sz="24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03648" y="4437112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684584" y="980728"/>
            <a:ext cx="10188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4000" dirty="0" smtClean="0"/>
              <a:t> </a:t>
            </a:r>
          </a:p>
          <a:p>
            <a:pPr algn="r"/>
            <a:endParaRPr lang="ru-RU" sz="4000" b="1" i="1" dirty="0">
              <a:solidFill>
                <a:srgbClr val="2817A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3645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80528" y="1052736"/>
            <a:ext cx="9324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2817A9"/>
                </a:solidFill>
              </a:rPr>
              <a:t> </a:t>
            </a:r>
            <a:endParaRPr lang="ru-RU" sz="3200" b="1" i="1" dirty="0">
              <a:solidFill>
                <a:srgbClr val="2817A9"/>
              </a:solidFill>
            </a:endParaRPr>
          </a:p>
        </p:txBody>
      </p:sp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789040"/>
            <a:ext cx="2987824" cy="184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0" y="1052736"/>
            <a:ext cx="9762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2817A9"/>
                </a:solidFill>
              </a:rPr>
              <a:t>Каждой картинке своя пословица</a:t>
            </a:r>
            <a:endParaRPr lang="ru-RU" sz="4000" b="1" i="1" dirty="0">
              <a:solidFill>
                <a:srgbClr val="2817A9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7544" y="1628800"/>
            <a:ext cx="2880320" cy="1800200"/>
          </a:xfrm>
          <a:prstGeom prst="rect">
            <a:avLst/>
          </a:prstGeom>
          <a:noFill/>
          <a:ln/>
        </p:spPr>
      </p:pic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24944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8433" name="Рисунок 5" descr="C:\Users\Елена\Desktop\моя папка\Е.В\масленица + ++\100OLYMP\P41201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636912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03648" y="4437112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684584" y="980728"/>
            <a:ext cx="10188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4000" dirty="0" smtClean="0"/>
              <a:t> </a:t>
            </a:r>
          </a:p>
          <a:p>
            <a:pPr algn="r"/>
            <a:endParaRPr lang="ru-RU" sz="4000" b="1" i="1" dirty="0">
              <a:solidFill>
                <a:srgbClr val="2817A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3645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80528" y="1052736"/>
            <a:ext cx="9324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2817A9"/>
                </a:solidFill>
              </a:rPr>
              <a:t> </a:t>
            </a:r>
            <a:endParaRPr lang="ru-RU" sz="3200" b="1" i="1" dirty="0">
              <a:solidFill>
                <a:srgbClr val="2817A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52736"/>
            <a:ext cx="9762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2817A9"/>
                </a:solidFill>
              </a:rPr>
              <a:t>Каждой сказке своя пословица</a:t>
            </a:r>
            <a:endParaRPr lang="ru-RU" sz="4000" b="1" i="1" dirty="0">
              <a:solidFill>
                <a:srgbClr val="2817A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844824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rgbClr val="6600FF"/>
                </a:solidFill>
              </a:rPr>
              <a:t>«</a:t>
            </a:r>
            <a:r>
              <a:rPr lang="ru-RU" sz="3200" b="1" dirty="0" smtClean="0">
                <a:solidFill>
                  <a:srgbClr val="6600FF"/>
                </a:solidFill>
              </a:rPr>
              <a:t>Гуляй, гуляй, зато потом не пеняй»</a:t>
            </a:r>
          </a:p>
          <a:p>
            <a:pPr algn="r"/>
            <a:r>
              <a:rPr lang="ru-RU" sz="3200" b="1" dirty="0" smtClean="0">
                <a:solidFill>
                  <a:srgbClr val="6600FF"/>
                </a:solidFill>
              </a:rPr>
              <a:t>(«Стрекоза и Муравей»), </a:t>
            </a:r>
          </a:p>
          <a:p>
            <a:pPr algn="r"/>
            <a:r>
              <a:rPr lang="ru-RU" sz="3200" b="1" dirty="0" smtClean="0">
                <a:solidFill>
                  <a:srgbClr val="6600FF"/>
                </a:solidFill>
              </a:rPr>
              <a:t>«На языке медок, а под языком ледок» </a:t>
            </a:r>
          </a:p>
          <a:p>
            <a:pPr algn="r"/>
            <a:r>
              <a:rPr lang="ru-RU" sz="3200" b="1" dirty="0" smtClean="0">
                <a:solidFill>
                  <a:srgbClr val="6600FF"/>
                </a:solidFill>
              </a:rPr>
              <a:t>(«Лиса и Ворона»), </a:t>
            </a:r>
          </a:p>
          <a:p>
            <a:pPr algn="r"/>
            <a:r>
              <a:rPr lang="ru-RU" sz="3200" b="1" dirty="0" smtClean="0">
                <a:solidFill>
                  <a:srgbClr val="6600FF"/>
                </a:solidFill>
              </a:rPr>
              <a:t> </a:t>
            </a:r>
            <a:endParaRPr lang="ru-RU" sz="3200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47664" y="5488874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684584" y="980728"/>
            <a:ext cx="10188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4000" dirty="0" smtClean="0"/>
              <a:t> </a:t>
            </a:r>
          </a:p>
          <a:p>
            <a:pPr algn="r"/>
            <a:endParaRPr lang="ru-RU" sz="4000" b="1" i="1" dirty="0">
              <a:solidFill>
                <a:srgbClr val="2817A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3645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80528" y="1052736"/>
            <a:ext cx="9324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2817A9"/>
                </a:solidFill>
              </a:rPr>
              <a:t> </a:t>
            </a:r>
            <a:endParaRPr lang="ru-RU" sz="3200" b="1" i="1" dirty="0">
              <a:solidFill>
                <a:srgbClr val="2817A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52736"/>
            <a:ext cx="9762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2817A9"/>
                </a:solidFill>
              </a:rPr>
              <a:t>Каждой сказке своя пословица</a:t>
            </a:r>
            <a:endParaRPr lang="ru-RU" sz="4000" b="1" i="1" dirty="0">
              <a:solidFill>
                <a:srgbClr val="2817A9"/>
              </a:solidFill>
            </a:endParaRPr>
          </a:p>
        </p:txBody>
      </p:sp>
      <p:pic>
        <p:nvPicPr>
          <p:cNvPr id="4" name="Рисунок 5" descr="C:\Users\Роман\Desktop\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72816"/>
            <a:ext cx="3347864" cy="245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i?id=75748197-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0825" y="1700213"/>
            <a:ext cx="3745111" cy="2881312"/>
          </a:xfrm>
          <a:prstGeom prst="rect">
            <a:avLst/>
          </a:prstGeom>
          <a:ln/>
        </p:spPr>
      </p:pic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76665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3" name="Рисунок 4" descr="C:\Users\Роман\Desktop\images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149080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59632" y="4581128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71600" y="745060"/>
            <a:ext cx="81724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2817A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Исследования показали: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u="sng" dirty="0" smtClean="0">
                <a:solidFill>
                  <a:srgbClr val="2817A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с1977 года</a:t>
            </a:r>
          </a:p>
          <a:p>
            <a:pPr algn="r"/>
            <a:r>
              <a:rPr lang="ru-RU" sz="4000" b="1" i="1" dirty="0" smtClean="0">
                <a:solidFill>
                  <a:srgbClr val="000099"/>
                </a:solidFill>
              </a:rPr>
              <a:t>количество учащихся начальных классов  с затруднениями подобного рода  выросло </a:t>
            </a:r>
          </a:p>
          <a:p>
            <a:pPr algn="r"/>
            <a:r>
              <a:rPr lang="ru-RU" sz="4000" b="1" i="1" dirty="0" smtClean="0">
                <a:solidFill>
                  <a:srgbClr val="FF0000"/>
                </a:solidFill>
              </a:rPr>
              <a:t>с 8,7% до 70%  </a:t>
            </a:r>
          </a:p>
          <a:p>
            <a:pPr algn="r"/>
            <a:r>
              <a:rPr lang="ru-RU" sz="4000" b="1" i="1" u="sng" dirty="0" smtClean="0">
                <a:solidFill>
                  <a:srgbClr val="000099"/>
                </a:solidFill>
              </a:rPr>
              <a:t>и продолжает увеличиваться.</a:t>
            </a:r>
            <a:r>
              <a:rPr lang="ru-RU" sz="4000" dirty="0" smtClean="0">
                <a:solidFill>
                  <a:srgbClr val="000099"/>
                </a:solidFill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2817A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47664" y="5488874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684584" y="980728"/>
            <a:ext cx="10188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4000" dirty="0" smtClean="0"/>
              <a:t> </a:t>
            </a:r>
          </a:p>
          <a:p>
            <a:pPr algn="r"/>
            <a:endParaRPr lang="ru-RU" sz="4000" b="1" i="1" dirty="0">
              <a:solidFill>
                <a:srgbClr val="2817A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3645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80528" y="1052736"/>
            <a:ext cx="9324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2817A9"/>
                </a:solidFill>
              </a:rPr>
              <a:t> </a:t>
            </a:r>
            <a:endParaRPr lang="ru-RU" sz="3200" b="1" i="1" dirty="0">
              <a:solidFill>
                <a:srgbClr val="2817A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" y="1052736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i="1" dirty="0" smtClean="0">
                <a:solidFill>
                  <a:srgbClr val="2817A9"/>
                </a:solidFill>
              </a:rPr>
              <a:t>Пословицы </a:t>
            </a:r>
          </a:p>
          <a:p>
            <a:pPr algn="r"/>
            <a:r>
              <a:rPr lang="ru-RU" sz="4000" b="1" i="1" dirty="0" smtClean="0">
                <a:solidFill>
                  <a:srgbClr val="2817A9"/>
                </a:solidFill>
              </a:rPr>
              <a:t>в рисунках</a:t>
            </a:r>
            <a:endParaRPr lang="ru-RU" sz="4000" b="1" i="1" dirty="0">
              <a:solidFill>
                <a:srgbClr val="2817A9"/>
              </a:solidFill>
            </a:endParaRPr>
          </a:p>
        </p:txBody>
      </p:sp>
      <p:pic>
        <p:nvPicPr>
          <p:cNvPr id="15" name="Рисунок 14" descr="D:\АЛЛА\пословицы и поговорки\пословицы и поговоки\img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44999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C8138D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492896"/>
            <a:ext cx="42119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76665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47664" y="5488874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684584" y="980728"/>
            <a:ext cx="10188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4000" dirty="0" smtClean="0"/>
              <a:t> </a:t>
            </a:r>
          </a:p>
          <a:p>
            <a:pPr algn="r"/>
            <a:endParaRPr lang="ru-RU" sz="4000" b="1" i="1" dirty="0">
              <a:solidFill>
                <a:srgbClr val="2817A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3645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80528" y="1052736"/>
            <a:ext cx="9324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2817A9"/>
                </a:solidFill>
              </a:rPr>
              <a:t> </a:t>
            </a:r>
            <a:endParaRPr lang="ru-RU" sz="3200" b="1" i="1" dirty="0">
              <a:solidFill>
                <a:srgbClr val="2817A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" y="105273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i="1" dirty="0" smtClean="0">
                <a:solidFill>
                  <a:srgbClr val="2817A9"/>
                </a:solidFill>
              </a:rPr>
              <a:t>Пословицы </a:t>
            </a:r>
          </a:p>
          <a:p>
            <a:pPr algn="r"/>
            <a:r>
              <a:rPr lang="ru-RU" sz="4000" b="1" i="1" dirty="0" smtClean="0">
                <a:solidFill>
                  <a:srgbClr val="2817A9"/>
                </a:solidFill>
              </a:rPr>
              <a:t>в рисунках</a:t>
            </a:r>
            <a:endParaRPr lang="ru-RU" sz="4000" b="1" i="1" dirty="0">
              <a:solidFill>
                <a:srgbClr val="2817A9"/>
              </a:solidFill>
            </a:endParaRPr>
          </a:p>
        </p:txBody>
      </p:sp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76665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79874" name="Picture 2" descr="C:\Users\4CFA~1\AppData\Local\Temp\Rar$DI17.200\Много снегу - много хлеба, много воды - много травы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564904"/>
            <a:ext cx="4499992" cy="3240360"/>
          </a:xfrm>
          <a:prstGeom prst="rect">
            <a:avLst/>
          </a:prstGeom>
          <a:noFill/>
        </p:spPr>
      </p:pic>
      <p:pic>
        <p:nvPicPr>
          <p:cNvPr id="79875" name="Picture 3" descr="C:\Users\4CFA~1\AppData\Local\Temp\Rar$DI19.201\Ученье - свет, а неученье - тьма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720"/>
            <a:ext cx="4788024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47664" y="5488874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684584" y="980728"/>
            <a:ext cx="10188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4000" dirty="0" smtClean="0"/>
              <a:t> </a:t>
            </a:r>
          </a:p>
          <a:p>
            <a:pPr algn="r"/>
            <a:endParaRPr lang="ru-RU" sz="4000" b="1" i="1" dirty="0">
              <a:solidFill>
                <a:srgbClr val="2817A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3645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80528" y="1052736"/>
            <a:ext cx="9324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2817A9"/>
                </a:solidFill>
              </a:rPr>
              <a:t> </a:t>
            </a:r>
            <a:endParaRPr lang="ru-RU" sz="3200" b="1" i="1" dirty="0">
              <a:solidFill>
                <a:srgbClr val="2817A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52736"/>
            <a:ext cx="9762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2817A9"/>
                </a:solidFill>
              </a:rPr>
              <a:t>Пословицы в рассказах</a:t>
            </a:r>
            <a:endParaRPr lang="ru-RU" sz="4000" b="1" i="1" dirty="0">
              <a:solidFill>
                <a:srgbClr val="2817A9"/>
              </a:solidFill>
            </a:endParaRPr>
          </a:p>
        </p:txBody>
      </p:sp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76665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95127" y="2025908"/>
            <a:ext cx="784887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800" b="1" i="1" u="sng" dirty="0" smtClean="0">
                <a:solidFill>
                  <a:srgbClr val="6600FF"/>
                </a:solidFill>
              </a:rPr>
              <a:t>Любишь кататься - люби и саночки возить.</a:t>
            </a:r>
            <a:endParaRPr lang="ru-RU" sz="2800" i="1" u="sng" dirty="0" smtClean="0">
              <a:solidFill>
                <a:srgbClr val="6600FF"/>
              </a:solidFill>
            </a:endParaRPr>
          </a:p>
          <a:p>
            <a:pPr algn="r"/>
            <a:r>
              <a:rPr lang="ru-RU" sz="2800" i="1" dirty="0" smtClean="0">
                <a:solidFill>
                  <a:srgbClr val="6600FF"/>
                </a:solidFill>
              </a:rPr>
              <a:t>Наступила зима. Дети решили залить каток во дворе.   Выпал снег, все дружно вышли на работу, а Сережа стоял и смотрел, как все трудятся.  Когда каток залили, Сережа первым побежал кататься на коньках, но ребята его не пустили и сказали «Любишь кататься - люби и саночки возить</a:t>
            </a:r>
            <a:r>
              <a:rPr lang="ru-RU" sz="2800" b="1" i="1" dirty="0" smtClean="0">
                <a:solidFill>
                  <a:srgbClr val="6600FF"/>
                </a:solidFill>
              </a:rPr>
              <a:t>». </a:t>
            </a:r>
            <a:endParaRPr lang="ru-RU" sz="2800" i="1" dirty="0" smtClean="0">
              <a:solidFill>
                <a:srgbClr val="6600FF"/>
              </a:solidFill>
            </a:endParaRPr>
          </a:p>
          <a:p>
            <a:pPr algn="r"/>
            <a:r>
              <a:rPr lang="ru-RU" sz="2800" i="1" dirty="0" err="1" smtClean="0">
                <a:solidFill>
                  <a:srgbClr val="6600FF"/>
                </a:solidFill>
              </a:rPr>
              <a:t>Далгатова</a:t>
            </a:r>
            <a:r>
              <a:rPr lang="ru-RU" sz="2800" i="1" dirty="0" smtClean="0">
                <a:solidFill>
                  <a:srgbClr val="6600FF"/>
                </a:solidFill>
              </a:rPr>
              <a:t> А</a:t>
            </a:r>
          </a:p>
          <a:p>
            <a:pPr algn="r"/>
            <a:r>
              <a:rPr lang="ru-RU" sz="2800" b="1" i="1" dirty="0" smtClean="0">
                <a:solidFill>
                  <a:srgbClr val="6600FF"/>
                </a:solidFill>
              </a:rPr>
              <a:t> </a:t>
            </a:r>
            <a:endParaRPr lang="ru-RU" sz="2800" i="1" dirty="0" smtClean="0">
              <a:solidFill>
                <a:srgbClr val="6600FF"/>
              </a:solidFill>
            </a:endParaRPr>
          </a:p>
          <a:p>
            <a:endParaRPr lang="ru-RU" sz="1400" dirty="0" smtClean="0"/>
          </a:p>
          <a:p>
            <a:r>
              <a:rPr lang="ru-RU" sz="1400" dirty="0" smtClean="0"/>
              <a:t> </a:t>
            </a:r>
            <a:endParaRPr lang="ru-RU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47664" y="5488874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684584" y="980728"/>
            <a:ext cx="10188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4000" dirty="0" smtClean="0"/>
              <a:t> </a:t>
            </a:r>
          </a:p>
          <a:p>
            <a:pPr algn="r"/>
            <a:endParaRPr lang="ru-RU" sz="4000" b="1" i="1" dirty="0">
              <a:solidFill>
                <a:srgbClr val="2817A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3645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80528" y="1052736"/>
            <a:ext cx="9324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2817A9"/>
                </a:solidFill>
              </a:rPr>
              <a:t> </a:t>
            </a:r>
            <a:endParaRPr lang="ru-RU" sz="3200" b="1" i="1" dirty="0">
              <a:solidFill>
                <a:srgbClr val="2817A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52736"/>
            <a:ext cx="9762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2817A9"/>
                </a:solidFill>
              </a:rPr>
              <a:t> </a:t>
            </a:r>
            <a:endParaRPr lang="ru-RU" sz="4000" b="1" i="1" dirty="0">
              <a:solidFill>
                <a:srgbClr val="2817A9"/>
              </a:solidFill>
            </a:endParaRPr>
          </a:p>
        </p:txBody>
      </p:sp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76665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95127" y="3964900"/>
            <a:ext cx="78488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800" b="1" i="1" u="sng" dirty="0" smtClean="0">
                <a:solidFill>
                  <a:srgbClr val="6600FF"/>
                </a:solidFill>
              </a:rPr>
              <a:t> </a:t>
            </a:r>
            <a:endParaRPr lang="ru-RU" sz="2800" i="1" dirty="0" smtClean="0">
              <a:solidFill>
                <a:srgbClr val="6600FF"/>
              </a:solidFill>
            </a:endParaRPr>
          </a:p>
          <a:p>
            <a:endParaRPr lang="ru-RU" sz="1400" dirty="0" smtClean="0"/>
          </a:p>
          <a:p>
            <a:r>
              <a:rPr lang="ru-RU" sz="1400" dirty="0" smtClean="0"/>
              <a:t> 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1412776"/>
            <a:ext cx="56703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Пословицы недаром молвятся,</a:t>
            </a:r>
          </a:p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Без них прожить никак нельзя!</a:t>
            </a:r>
          </a:p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Они великие помощницы</a:t>
            </a:r>
          </a:p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в жизни верные друзья.</a:t>
            </a:r>
          </a:p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Порой они нас наставляют,</a:t>
            </a:r>
          </a:p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Советы мудрые дают.</a:t>
            </a:r>
          </a:p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Порой чему-то поучают </a:t>
            </a:r>
          </a:p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от беды нас берегут.</a:t>
            </a:r>
            <a:endParaRPr lang="ru-RU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Documents and Settings\All Users\Documents\My Pictures\Sample Pictures\2518584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1412777"/>
            <a:ext cx="6102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Спасибо </a:t>
            </a:r>
            <a:br>
              <a:rPr lang="ru-RU" sz="72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72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 внимание  </a:t>
            </a:r>
            <a:endParaRPr lang="ru-RU" sz="7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43868" y="5229200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612576" y="1866187"/>
            <a:ext cx="975657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2817A9"/>
                </a:solidFill>
              </a:rPr>
              <a:t>Самый любопытный жанр фольклора – 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2817A9"/>
                </a:solidFill>
              </a:rPr>
              <a:t>это пословицы и поговорки.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2817A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884368" y="4293096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612576" y="1289340"/>
            <a:ext cx="97565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rgbClr val="2817A9"/>
                </a:solidFill>
              </a:rPr>
              <a:t>Пословицы и поговорки – 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rgbClr val="2817A9"/>
                </a:solidFill>
              </a:rPr>
              <a:t>это жемчужины 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rgbClr val="2817A9"/>
                </a:solidFill>
              </a:rPr>
              <a:t>народного 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rgbClr val="2817A9"/>
                </a:solidFill>
              </a:rPr>
              <a:t>творчества.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2817A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1044624" y="2507829"/>
            <a:ext cx="10188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4000" b="1" i="1" dirty="0" smtClean="0">
                <a:solidFill>
                  <a:srgbClr val="2817A9"/>
                </a:solidFill>
              </a:rPr>
              <a:t> </a:t>
            </a:r>
            <a:endParaRPr lang="ru-RU" sz="4000" b="1" i="1" dirty="0">
              <a:solidFill>
                <a:srgbClr val="2817A9"/>
              </a:solidFill>
            </a:endParaRPr>
          </a:p>
        </p:txBody>
      </p:sp>
      <p:pic>
        <p:nvPicPr>
          <p:cNvPr id="8" name="i-main-pic" descr="Картинка 19 из 64000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4932040" cy="343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Горизонтальный свиток 9"/>
          <p:cNvSpPr/>
          <p:nvPr/>
        </p:nvSpPr>
        <p:spPr>
          <a:xfrm>
            <a:off x="0" y="3933056"/>
            <a:ext cx="5148064" cy="2361990"/>
          </a:xfrm>
          <a:prstGeom prst="horizontalScroll">
            <a:avLst>
              <a:gd name="adj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2500"/>
                <a:gd name="adj2" fmla="val -1037"/>
              </a:avLst>
            </a:prstTxWarp>
          </a:bodyPr>
          <a:lstStyle/>
          <a:p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Книги читать- скуки не знать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 cstate="print"/>
          <a:srcRect r="3656" b="7677"/>
          <a:stretch>
            <a:fillRect/>
          </a:stretch>
        </p:blipFill>
        <p:spPr bwMode="auto">
          <a:xfrm>
            <a:off x="4860032" y="2636912"/>
            <a:ext cx="42839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283968" y="5157192"/>
            <a:ext cx="1000132" cy="1369126"/>
          </a:xfrm>
          <a:prstGeom prst="rect">
            <a:avLst/>
          </a:prstGeom>
          <a:noFill/>
        </p:spPr>
      </p:pic>
      <p:sp>
        <p:nvSpPr>
          <p:cNvPr id="13" name="Горизонтальный свиток 12"/>
          <p:cNvSpPr/>
          <p:nvPr/>
        </p:nvSpPr>
        <p:spPr>
          <a:xfrm>
            <a:off x="4572000" y="548680"/>
            <a:ext cx="4572000" cy="2376264"/>
          </a:xfrm>
          <a:prstGeom prst="horizontalScroll">
            <a:avLst>
              <a:gd name="adj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Друг познаётся в беде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1044624" y="2507829"/>
            <a:ext cx="10188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4000" b="1" i="1" dirty="0" smtClean="0">
                <a:solidFill>
                  <a:srgbClr val="2817A9"/>
                </a:solidFill>
              </a:rPr>
              <a:t> </a:t>
            </a:r>
            <a:endParaRPr lang="ru-RU" sz="4000" b="1" i="1" dirty="0">
              <a:solidFill>
                <a:srgbClr val="2817A9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17646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анимашка, анимация, медведь танцует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08920"/>
            <a:ext cx="1785926" cy="1785926"/>
          </a:xfrm>
          <a:prstGeom prst="rect">
            <a:avLst/>
          </a:prstGeom>
          <a:noFill/>
        </p:spPr>
      </p:pic>
      <p:sp>
        <p:nvSpPr>
          <p:cNvPr id="11" name="Горизонтальный свиток 10"/>
          <p:cNvSpPr/>
          <p:nvPr/>
        </p:nvSpPr>
        <p:spPr>
          <a:xfrm>
            <a:off x="0" y="4365104"/>
            <a:ext cx="5508104" cy="1928802"/>
          </a:xfrm>
          <a:prstGeom prst="horizontalScroll">
            <a:avLst>
              <a:gd name="adj" fmla="val 1902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0"/>
                <a:gd name="adj2" fmla="val -1626"/>
              </a:avLst>
            </a:prstTxWarp>
          </a:bodyPr>
          <a:lstStyle/>
          <a:p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Без труда не вытащить и рыбку </a:t>
            </a:r>
          </a:p>
          <a:p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из пруда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204864"/>
            <a:ext cx="36358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132856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14" name="Горизонтальный свиток 13"/>
          <p:cNvSpPr/>
          <p:nvPr/>
        </p:nvSpPr>
        <p:spPr>
          <a:xfrm>
            <a:off x="3815408" y="0"/>
            <a:ext cx="5328592" cy="2834696"/>
          </a:xfrm>
          <a:prstGeom prst="horizontalScroll">
            <a:avLst>
              <a:gd name="adj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2500"/>
                <a:gd name="adj2" fmla="val -2478"/>
              </a:avLst>
            </a:prstTxWarp>
          </a:bodyPr>
          <a:lstStyle/>
          <a:p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кем хлеб-соль водишь, на того и походишь.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652120" y="5301208"/>
            <a:ext cx="1000132" cy="13691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6136" y="2780928"/>
            <a:ext cx="3347864" cy="2376264"/>
          </a:xfrm>
          <a:prstGeom prst="rect">
            <a:avLst/>
          </a:prstGeom>
          <a:noFill/>
          <a:ln/>
        </p:spPr>
      </p:pic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3212976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99592" y="4581128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1044624" y="2400108"/>
            <a:ext cx="10188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5400" b="1" i="1" dirty="0" smtClean="0">
                <a:solidFill>
                  <a:srgbClr val="2817A9"/>
                </a:solidFill>
              </a:rPr>
              <a:t> </a:t>
            </a:r>
            <a:endParaRPr lang="ru-RU" sz="5400" b="1" i="1" dirty="0">
              <a:solidFill>
                <a:srgbClr val="2817A9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0" y="0"/>
            <a:ext cx="3491880" cy="2880320"/>
          </a:xfrm>
          <a:prstGeom prst="rect">
            <a:avLst/>
          </a:prstGeom>
          <a:noFill/>
          <a:ln/>
        </p:spPr>
      </p:pic>
      <p:sp>
        <p:nvSpPr>
          <p:cNvPr id="10" name="Прямоугольник 9"/>
          <p:cNvSpPr/>
          <p:nvPr/>
        </p:nvSpPr>
        <p:spPr>
          <a:xfrm>
            <a:off x="0" y="2852936"/>
            <a:ext cx="4499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</a:rPr>
              <a:t>Хочется есть, </a:t>
            </a:r>
          </a:p>
          <a:p>
            <a:r>
              <a:rPr lang="ru-RU" sz="2000" b="1" i="1" dirty="0" smtClean="0">
                <a:solidFill>
                  <a:srgbClr val="000099"/>
                </a:solidFill>
              </a:rPr>
              <a:t>да не хочется лезть.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915816" y="1268760"/>
            <a:ext cx="3456384" cy="2664296"/>
          </a:xfrm>
          <a:prstGeom prst="rect">
            <a:avLst/>
          </a:prstGeom>
          <a:noFill/>
          <a:ln/>
        </p:spPr>
      </p:pic>
      <p:sp>
        <p:nvSpPr>
          <p:cNvPr id="13" name="Прямоугольник 12"/>
          <p:cNvSpPr/>
          <p:nvPr/>
        </p:nvSpPr>
        <p:spPr>
          <a:xfrm>
            <a:off x="2771800" y="3861048"/>
            <a:ext cx="475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</a:rPr>
              <a:t>Ты меня,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работушка</a:t>
            </a:r>
            <a:endParaRPr lang="ru-RU" sz="2000" b="1" i="1" dirty="0" smtClean="0">
              <a:solidFill>
                <a:srgbClr val="000099"/>
              </a:solidFill>
            </a:endParaRPr>
          </a:p>
          <a:p>
            <a:r>
              <a:rPr lang="ru-RU" sz="2000" b="1" i="1" dirty="0" smtClean="0">
                <a:solidFill>
                  <a:srgbClr val="000099"/>
                </a:solidFill>
              </a:rPr>
              <a:t>не бойся,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я тебя не трону.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5085184"/>
            <a:ext cx="370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</a:rPr>
              <a:t>Скучен день до вечера, </a:t>
            </a:r>
          </a:p>
          <a:p>
            <a:r>
              <a:rPr lang="ru-RU" sz="2000" b="1" i="1" dirty="0" smtClean="0">
                <a:solidFill>
                  <a:srgbClr val="000099"/>
                </a:solidFill>
              </a:rPr>
              <a:t>когда    делать нечего.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3212976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92867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99592" y="4581128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1044624" y="1984610"/>
            <a:ext cx="101886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5400" b="1" i="1" dirty="0" smtClean="0">
                <a:solidFill>
                  <a:srgbClr val="2817A9"/>
                </a:solidFill>
              </a:rPr>
              <a:t>Поговорка – это «цветок», </a:t>
            </a:r>
          </a:p>
          <a:p>
            <a:pPr algn="r"/>
            <a:r>
              <a:rPr lang="ru-RU" sz="5400" b="1" i="1" dirty="0" smtClean="0">
                <a:solidFill>
                  <a:srgbClr val="2817A9"/>
                </a:solidFill>
              </a:rPr>
              <a:t>а пословица-это «ягодка».</a:t>
            </a:r>
            <a:endParaRPr lang="ru-RU" sz="5400" b="1" i="1" dirty="0">
              <a:solidFill>
                <a:srgbClr val="2817A9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1785950" cy="30813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476672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75656" y="4365104"/>
            <a:ext cx="1000132" cy="136912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1044624" y="683191"/>
            <a:ext cx="10188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5400" b="1" i="1" dirty="0" smtClean="0">
                <a:solidFill>
                  <a:srgbClr val="2817A9"/>
                </a:solidFill>
              </a:rPr>
              <a:t>Деление пословиц на темы:</a:t>
            </a:r>
            <a:endParaRPr lang="ru-RU" sz="5400" b="1" i="1" dirty="0">
              <a:solidFill>
                <a:srgbClr val="2817A9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327650" y="1268760"/>
            <a:ext cx="3816350" cy="1646237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О дружбе и труде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932040" y="2132856"/>
            <a:ext cx="3816350" cy="164623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О здоровье и учении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851920" y="3212976"/>
            <a:ext cx="3816350" cy="164623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О </a:t>
            </a:r>
            <a:r>
              <a:rPr lang="ru-RU" sz="2400" b="1" dirty="0" smtClean="0"/>
              <a:t> Родине</a:t>
            </a:r>
            <a:endParaRPr lang="ru-RU" sz="2400" b="1" dirty="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339752" y="4941168"/>
            <a:ext cx="3816350" cy="164623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О правде и лжи</a:t>
            </a:r>
            <a:endParaRPr lang="ru-RU" sz="2400" b="1" dirty="0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3059832" y="4149080"/>
            <a:ext cx="3816350" cy="164623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О </a:t>
            </a:r>
            <a:r>
              <a:rPr lang="ru-RU" sz="2400" b="1" dirty="0" smtClean="0"/>
              <a:t>родителях </a:t>
            </a:r>
            <a:endParaRPr lang="ru-RU" sz="24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543</Words>
  <Application>Microsoft Office PowerPoint</Application>
  <PresentationFormat>Экран (4:3)</PresentationFormat>
  <Paragraphs>201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Роман</cp:lastModifiedBy>
  <cp:revision>230</cp:revision>
  <dcterms:created xsi:type="dcterms:W3CDTF">2009-07-28T09:10:18Z</dcterms:created>
  <dcterms:modified xsi:type="dcterms:W3CDTF">2012-11-29T03:32:08Z</dcterms:modified>
</cp:coreProperties>
</file>