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9" r:id="rId9"/>
    <p:sldId id="270" r:id="rId10"/>
    <p:sldId id="277" r:id="rId11"/>
    <p:sldId id="271" r:id="rId12"/>
    <p:sldId id="272" r:id="rId13"/>
    <p:sldId id="273" r:id="rId14"/>
    <p:sldId id="274" r:id="rId15"/>
    <p:sldId id="275" r:id="rId16"/>
    <p:sldId id="276" r:id="rId17"/>
    <p:sldId id="262" r:id="rId18"/>
    <p:sldId id="267" r:id="rId19"/>
    <p:sldId id="264" r:id="rId20"/>
    <p:sldId id="265" r:id="rId21"/>
    <p:sldId id="26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16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643050"/>
            <a:ext cx="7772400" cy="321471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Тема:</a:t>
            </a:r>
            <a:b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Технология оценивания (ТО) образовательных результатов (учебных успехов - УУ) в реализации ФГОС </a:t>
            </a:r>
            <a:b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(ОС «Школа 2100»)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857760"/>
            <a:ext cx="7772400" cy="928694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2786082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/>
              <a:t>Начиная с 3-го класса после введения уровней успешности ( необходимый)- наивысшая отметка – 4 балла по 5-балльной системе; программный – наивысшая отметка- 5 баллов; максимальный- «превосходный». К этому алгоритму могут добавляться новые шаги алгоритма:</a:t>
            </a:r>
            <a:endParaRPr lang="ru-RU" sz="2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28596" y="3571876"/>
            <a:ext cx="8286808" cy="2714644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шаг – каков был уровень задачи или задания? Для выполнения задания понадобились давно полученные знания ( необходимый уровень) или новые, только сейчас полученные знания ( повышенный программный уровень), или такие задачи , (задания) мы никогда не учились решать? ( максимальный уровень)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шаг – определи уровень успешности, на котором ты решил задачу.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 шаг – исходя из продемонстрированного уровня успешности определи отметку, которую ты себе поставишь.</a:t>
            </a:r>
          </a:p>
          <a:p>
            <a:pPr algn="l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правило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«Одна задача- одна отметка»- самостоятельные и проверочные работы в тетрадях на печатной основе.</a:t>
            </a:r>
          </a:p>
          <a:p>
            <a:pPr algn="l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 правило – 1часть «Таблица требований», 2 часть – «Портфель достижений»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857628"/>
            <a:ext cx="7772400" cy="1714512"/>
          </a:xfrm>
        </p:spPr>
        <p:txBody>
          <a:bodyPr>
            <a:noAutofit/>
          </a:bodyPr>
          <a:lstStyle/>
          <a:p>
            <a:pPr algn="l"/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шаг- диалог с сильным учеником.</a:t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шаг – учитель помогает отвечать ученику на вопросы.</a:t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шаг – дать алгоритм по очереди всем ученикам класса.</a:t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шаг – ученик сам себе задаёт вопросы и отвечает на них.</a:t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шаг- все ученики оценивают себя.</a:t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Базовое умение самооценки можно считать сформированным.</a:t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1142984"/>
            <a:ext cx="7772400" cy="214314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алгоритм 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«Действия по развитию у обучающихся умения самооценки»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39448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4 алгоритм </a:t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«Действия при сформированном умении самооценки»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шаг- учебный материал даётся полностью.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шаг- алгоритм самооценки сворачивается Ученик фразой оценивает свой ответ:</a:t>
            </a:r>
          </a:p>
          <a:p>
            <a:pPr algn="l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«Цель достигнута, ошибок не было».</a:t>
            </a:r>
          </a:p>
          <a:p>
            <a:pPr algn="l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«Решение я получил, но с помощью класса».</a:t>
            </a:r>
          </a:p>
          <a:p>
            <a:pPr algn="l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«Полностью без ошибок решил задачу необходимого уровня, что соответствует отметке «4» – хорошо».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3 класса –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 правило: право отказа от отметки и право пересдачи.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Контролируется действия двух видов: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1.Действия при текущем контроле- на каждом уроке(опрос, проверка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т.д.).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2.Действия при тематическом контроле ( письменные проверочные работы по итогам небольшой темы) и итоговом (письменные контрольные работы по итогам четверти , полугода, года). За задания по новой теме отметки ставятся по желанию ученика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14282" y="142852"/>
            <a:ext cx="8929718" cy="71439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6 правило «Уровни успешности» вводится тоже с 3 класса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000108"/>
          <a:ext cx="8715436" cy="5888736"/>
        </p:xfrm>
        <a:graphic>
          <a:graphicData uri="http://schemas.openxmlformats.org/drawingml/2006/table">
            <a:tbl>
              <a:tblPr/>
              <a:tblGrid>
                <a:gridCol w="2178247"/>
                <a:gridCol w="2179063"/>
                <a:gridCol w="2179063"/>
                <a:gridCol w="2179063"/>
              </a:tblGrid>
              <a:tr h="1968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Уровни </a:t>
                      </a: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успешности-100%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6 – балльная шкала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 – балльная шкала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10 – балльная шкала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Не достигнут необходимый </a:t>
                      </a: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уровень- 0</a:t>
                      </a:r>
                      <a:r>
                        <a:rPr lang="ru-RU" sz="12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49%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Не решена типовая много раз отработанная задача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0 или простой кружок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в таблице требований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«2»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- неудовлетворительно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73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Необходимый уровень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 ( «хорошо</a:t>
                      </a: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»)- 50-64% - 69%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Решение типовой задачи, подобной тем, что решали уже много раз, где требовались отработанные умения и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знания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 балл успешности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Частично успешное решение (с незначительной, не влияющей на результат ошибкой или с привлечением посторонней помощи в какой – то момент решения)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«3» -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удовлетворительно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-  при минимуме знаний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– при минимуме знаний с частичным усвоением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– достаточные знания  с частичным усвоением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0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 балла </a:t>
                      </a: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успешности-65-74% , 70-100%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Полностью успешное решение (без ошибок и полностью самостоятельно)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«4»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- хорошо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 –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полное освоение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22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Повышенный программный уровень («отлично</a:t>
                      </a: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») 75-89% или 50-70%</a:t>
                      </a:r>
                      <a:r>
                        <a:rPr lang="ru-RU" sz="12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или 70-100%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Решение нестандартной задачи, где потребовалось: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 либо получить новые, получаемые в данный момент знания;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 либо прежние знания и умения, но в новой, непривычной ситуации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 балла успешности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Частично успешное решение (с незначительной ошибкой или с привлечением посторонней помощи в какой – то момент решения)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«4+»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- приближается к отлично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– С незначительной ошибкой и небольшой помощью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- либо с ошибкой, либо с помошью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3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4 балла успешности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Полностью успешное решение (без ошибок и полностью самостоятельно)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«5»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- отлично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785794"/>
          <a:ext cx="7786743" cy="4749292"/>
        </p:xfrm>
        <a:graphic>
          <a:graphicData uri="http://schemas.openxmlformats.org/drawingml/2006/table">
            <a:tbl>
              <a:tblPr/>
              <a:tblGrid>
                <a:gridCol w="1946139"/>
                <a:gridCol w="1946868"/>
                <a:gridCol w="1946868"/>
                <a:gridCol w="1946868"/>
              </a:tblGrid>
              <a:tr h="272563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Максимальный уровень («превосходно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»)50-69% или 70-100%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Решение задачи на неизученный материал, потребовавшее: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 либо самостоятельно добытых, не полученных на уроках знаний;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 либо новых, самостоятельно приобретённых умений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5 баллов успешности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Частично успешное решение ( с незначительной ошибкой или с привлечением посторонней помощи в какой –то момент решения)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«5+» или «5+5» -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превосходно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5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6 баллов успешности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Полностью успешное решение (без ошибок и полностью самостоятельно)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500166" y="5643578"/>
            <a:ext cx="5572164" cy="7858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Наглядность – лестница успешности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60879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 правило- «Итоговая оценка и итоговая отметка»- в конце 3-го класса и с 4-го класса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выведения итоговой отметки: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шаг- складываются все баллы за задания проверочных работ и за задачи текущего контроля.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шаг- полученная сумма делится на общее число отметок.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шаг – средний арифметический балл переводится в традиционную отметку.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785794"/>
            <a:ext cx="8183880" cy="535785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(3 класс)</a:t>
            </a:r>
          </a:p>
          <a:p>
            <a:r>
              <a:rPr lang="ru-RU" b="1" dirty="0" smtClean="0"/>
              <a:t>6 –е правило.</a:t>
            </a:r>
            <a:r>
              <a:rPr lang="ru-RU" dirty="0" smtClean="0"/>
              <a:t> Оценка ученика определяется по универсальной шкале трёх уровней успешности.</a:t>
            </a:r>
          </a:p>
          <a:p>
            <a:r>
              <a:rPr lang="ru-RU" b="1" dirty="0" smtClean="0"/>
              <a:t>Необходимый уровень</a:t>
            </a:r>
            <a:r>
              <a:rPr lang="ru-RU" dirty="0" smtClean="0"/>
              <a:t> – решение типовой задачи, подобной тем, что решали уже много раз, где требовалось применить сформированные умения и усвоенные знания, прежде всего, </a:t>
            </a:r>
            <a:r>
              <a:rPr lang="ru-RU" dirty="0" err="1" smtClean="0"/>
              <a:t>соответстсвующие</a:t>
            </a:r>
            <a:r>
              <a:rPr lang="ru-RU" dirty="0" smtClean="0"/>
              <a:t>  государственному стандарту, что необходимо всем по любому предмету. Это «</a:t>
            </a:r>
            <a:r>
              <a:rPr lang="ru-RU" b="1" dirty="0" smtClean="0"/>
              <a:t>хорошо, но не отлично».</a:t>
            </a:r>
            <a:endParaRPr lang="ru-RU" dirty="0" smtClean="0"/>
          </a:p>
          <a:p>
            <a:r>
              <a:rPr lang="ru-RU" dirty="0" smtClean="0"/>
              <a:t>Повышенный (программный) уровень. – решение нестандартной задачи, где потребовалось применить либо знания по новой, изучаемой  в данный момент теме, либо «старые» знания и умения, но в новой непривычной ситуации. Это уровень, соответствующий цели программы «Школа 2100», - уровень функционально грамотной личности – </a:t>
            </a:r>
            <a:r>
              <a:rPr lang="ru-RU" b="1" dirty="0" smtClean="0"/>
              <a:t>«отлично».</a:t>
            </a:r>
            <a:endParaRPr lang="ru-RU" dirty="0" smtClean="0"/>
          </a:p>
          <a:p>
            <a:r>
              <a:rPr lang="ru-RU" dirty="0" smtClean="0"/>
              <a:t>Необязательный </a:t>
            </a:r>
            <a:r>
              <a:rPr lang="ru-RU" b="1" dirty="0" smtClean="0"/>
              <a:t>максимальный уровень  - </a:t>
            </a:r>
            <a:r>
              <a:rPr lang="ru-RU" dirty="0" smtClean="0"/>
              <a:t>решение «сверхзадачи»  по неизученному материалу, когда потребовались либо самостоятельно добытые знания, либо новые самостоятельно усвоенные умения. Этот уровень демонстрирует исключительные успехи отдельных учеников по отдельным темам – </a:t>
            </a:r>
            <a:r>
              <a:rPr lang="ru-RU" b="1" dirty="0" smtClean="0"/>
              <a:t>«превосходно».</a:t>
            </a:r>
            <a:r>
              <a:rPr lang="ru-RU" dirty="0" smtClean="0"/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7488" y="357166"/>
            <a:ext cx="6000792" cy="7143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Разъяснение к 6-му правилу «Уровней успешности»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2500306"/>
            <a:ext cx="22860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Баллы успешности (1-6)  специально разработанные под три уровня успешности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86446" y="2357430"/>
            <a:ext cx="264320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Другие шкалы – 10 балльная ,</a:t>
            </a:r>
            <a:r>
              <a:rPr lang="ru-RU" dirty="0" smtClean="0"/>
              <a:t>традиционная 5 балльная с плюсами и другие шкалы, соотнесённые с тремя уровнями успешности.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57148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 smtClean="0"/>
              <a:t>Как перевести качественную оценку в количественную отметку?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2285984" y="1714488"/>
            <a:ext cx="128588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000628" y="1714488"/>
            <a:ext cx="135732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183880" cy="5613292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Уровни успешности</a:t>
            </a:r>
            <a:endParaRPr lang="ru-RU" dirty="0" smtClean="0"/>
          </a:p>
          <a:p>
            <a:r>
              <a:rPr lang="ru-RU" b="1" dirty="0" smtClean="0"/>
              <a:t>6 – балльная шкала</a:t>
            </a:r>
            <a:endParaRPr lang="ru-RU" dirty="0" smtClean="0"/>
          </a:p>
          <a:p>
            <a:r>
              <a:rPr lang="ru-RU" b="1" dirty="0" smtClean="0"/>
              <a:t>5 – балльная шкала</a:t>
            </a:r>
            <a:endParaRPr lang="ru-RU" dirty="0" smtClean="0"/>
          </a:p>
          <a:p>
            <a:r>
              <a:rPr lang="ru-RU" b="1" dirty="0" smtClean="0"/>
              <a:t>10 – балльная шкала</a:t>
            </a:r>
            <a:endParaRPr lang="ru-RU" dirty="0" smtClean="0"/>
          </a:p>
          <a:p>
            <a:r>
              <a:rPr lang="ru-RU" b="1" dirty="0" smtClean="0"/>
              <a:t>Не достигнут необходимый уровень</a:t>
            </a:r>
            <a:endParaRPr lang="ru-RU" dirty="0" smtClean="0"/>
          </a:p>
          <a:p>
            <a:r>
              <a:rPr lang="ru-RU" dirty="0" smtClean="0"/>
              <a:t>Не решена типовая много раз отработанная задача</a:t>
            </a:r>
          </a:p>
          <a:p>
            <a:r>
              <a:rPr lang="ru-RU" b="1" dirty="0" smtClean="0"/>
              <a:t>0 или простой кружок</a:t>
            </a:r>
            <a:r>
              <a:rPr lang="ru-RU" dirty="0" smtClean="0"/>
              <a:t> в таблице требований</a:t>
            </a:r>
          </a:p>
          <a:p>
            <a:r>
              <a:rPr lang="ru-RU" b="1" dirty="0" smtClean="0"/>
              <a:t>«2»</a:t>
            </a:r>
            <a:r>
              <a:rPr lang="ru-RU" dirty="0" smtClean="0"/>
              <a:t> - неудовлетворительно</a:t>
            </a:r>
          </a:p>
          <a:p>
            <a:r>
              <a:rPr lang="ru-RU" b="1" dirty="0" smtClean="0"/>
              <a:t>1</a:t>
            </a:r>
            <a:endParaRPr lang="ru-RU" dirty="0" smtClean="0"/>
          </a:p>
          <a:p>
            <a:r>
              <a:rPr lang="ru-RU" b="1" dirty="0" smtClean="0"/>
              <a:t>Необходимый уровень</a:t>
            </a:r>
            <a:endParaRPr lang="ru-RU" dirty="0" smtClean="0"/>
          </a:p>
          <a:p>
            <a:r>
              <a:rPr lang="ru-RU" b="1" dirty="0" smtClean="0"/>
              <a:t> ( «хорошо»)</a:t>
            </a:r>
            <a:endParaRPr lang="ru-RU" dirty="0" smtClean="0"/>
          </a:p>
          <a:p>
            <a:r>
              <a:rPr lang="ru-RU" dirty="0" smtClean="0"/>
              <a:t>Решение типовой задачи, подобной тем, что решали уже много раз, где требовались отработанные умения и знания</a:t>
            </a:r>
          </a:p>
          <a:p>
            <a:r>
              <a:rPr lang="ru-RU" b="1" dirty="0" smtClean="0"/>
              <a:t>1 балл успешности</a:t>
            </a:r>
            <a:endParaRPr lang="ru-RU" dirty="0" smtClean="0"/>
          </a:p>
          <a:p>
            <a:r>
              <a:rPr lang="ru-RU" dirty="0" smtClean="0"/>
              <a:t>Частично успешное решение (с незначительной, не влияющей на результат ошибкой или с привлечением посторонней помощи в какой – то момент решения)</a:t>
            </a:r>
          </a:p>
          <a:p>
            <a:r>
              <a:rPr lang="ru-RU" b="1" dirty="0" smtClean="0"/>
              <a:t>«3» -</a:t>
            </a:r>
            <a:r>
              <a:rPr lang="ru-RU" dirty="0" smtClean="0"/>
              <a:t> удовлетворительно</a:t>
            </a:r>
          </a:p>
          <a:p>
            <a:r>
              <a:rPr lang="ru-RU" b="1" dirty="0" smtClean="0"/>
              <a:t>2</a:t>
            </a:r>
            <a:r>
              <a:rPr lang="ru-RU" dirty="0" smtClean="0"/>
              <a:t> -  при минимуме знаний</a:t>
            </a:r>
          </a:p>
          <a:p>
            <a:r>
              <a:rPr lang="ru-RU" b="1" dirty="0" smtClean="0"/>
              <a:t>3</a:t>
            </a:r>
            <a:r>
              <a:rPr lang="ru-RU" dirty="0" smtClean="0"/>
              <a:t> – при минимуме знаний с частичным усвоением</a:t>
            </a:r>
          </a:p>
          <a:p>
            <a:r>
              <a:rPr lang="ru-RU" b="1" dirty="0" smtClean="0"/>
              <a:t>4</a:t>
            </a:r>
            <a:r>
              <a:rPr lang="ru-RU" dirty="0" smtClean="0"/>
              <a:t> – достаточные знания  с частичным усвоением</a:t>
            </a:r>
          </a:p>
          <a:p>
            <a:r>
              <a:rPr lang="ru-RU" b="1" dirty="0" smtClean="0"/>
              <a:t>2 балла успешности</a:t>
            </a:r>
            <a:endParaRPr lang="ru-RU" dirty="0" smtClean="0"/>
          </a:p>
          <a:p>
            <a:r>
              <a:rPr lang="ru-RU" dirty="0" smtClean="0"/>
              <a:t>Полностью успешное решение (без ошибок и полностью самостоятельно)</a:t>
            </a:r>
          </a:p>
          <a:p>
            <a:r>
              <a:rPr lang="ru-RU" b="1" dirty="0" smtClean="0"/>
              <a:t>«4» </a:t>
            </a:r>
            <a:r>
              <a:rPr lang="ru-RU" dirty="0" smtClean="0"/>
              <a:t>- хорошо</a:t>
            </a:r>
          </a:p>
          <a:p>
            <a:r>
              <a:rPr lang="ru-RU" b="1" dirty="0" smtClean="0"/>
              <a:t>5 – </a:t>
            </a:r>
            <a:r>
              <a:rPr lang="ru-RU" dirty="0" smtClean="0"/>
              <a:t>полное освоение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ТО УУ обучающихся разработана в 2004 – 2007 годах научный руководитель эксперимента – академик РАО, доктор психологических наук </a:t>
            </a:r>
            <a:r>
              <a:rPr lang="ru-RU" sz="3200" dirty="0" err="1" smtClean="0"/>
              <a:t>Д.И.Фельдштейн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Цель технологии – реализация принципов развивающей личностно ориентированной ОС «Школа 2100»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41788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b="1" dirty="0" smtClean="0"/>
              <a:t>Повышенный программный уровень («отлично»)</a:t>
            </a:r>
            <a:endParaRPr lang="ru-RU" dirty="0" smtClean="0"/>
          </a:p>
          <a:p>
            <a:r>
              <a:rPr lang="ru-RU" dirty="0" smtClean="0"/>
              <a:t>Решение нестандартной задачи, где потребовалось:</a:t>
            </a:r>
          </a:p>
          <a:p>
            <a:r>
              <a:rPr lang="ru-RU" dirty="0" smtClean="0"/>
              <a:t>- либо получить новые, получаемые в данный момент знания;</a:t>
            </a:r>
          </a:p>
          <a:p>
            <a:r>
              <a:rPr lang="ru-RU" dirty="0" smtClean="0"/>
              <a:t>- либо прежние знания и умения, но в новой, непривычной ситуации</a:t>
            </a:r>
          </a:p>
          <a:p>
            <a:r>
              <a:rPr lang="ru-RU" b="1" dirty="0" smtClean="0"/>
              <a:t>3 балла успешности</a:t>
            </a:r>
            <a:endParaRPr lang="ru-RU" dirty="0" smtClean="0"/>
          </a:p>
          <a:p>
            <a:r>
              <a:rPr lang="ru-RU" dirty="0" smtClean="0"/>
              <a:t>Частично успешное решение (с незначительной ошибкой или с привлечением посторонней помощи в какой – то момент решения)</a:t>
            </a:r>
          </a:p>
          <a:p>
            <a:r>
              <a:rPr lang="ru-RU" b="1" dirty="0" smtClean="0"/>
              <a:t>«4+»</a:t>
            </a:r>
            <a:r>
              <a:rPr lang="ru-RU" dirty="0" smtClean="0"/>
              <a:t> - приближается к отлично</a:t>
            </a:r>
          </a:p>
          <a:p>
            <a:r>
              <a:rPr lang="ru-RU" b="1" dirty="0" smtClean="0"/>
              <a:t>6</a:t>
            </a:r>
            <a:r>
              <a:rPr lang="ru-RU" dirty="0" smtClean="0"/>
              <a:t> – С незначительной ошибкой и небольшой помощью</a:t>
            </a:r>
          </a:p>
          <a:p>
            <a:r>
              <a:rPr lang="ru-RU" b="1" dirty="0" smtClean="0"/>
              <a:t>7</a:t>
            </a:r>
            <a:r>
              <a:rPr lang="ru-RU" dirty="0" smtClean="0"/>
              <a:t> - либо с ошибкой, либо с </a:t>
            </a:r>
            <a:r>
              <a:rPr lang="ru-RU" dirty="0" err="1" smtClean="0"/>
              <a:t>помошью</a:t>
            </a: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1329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Максимальный уровень («превосходно»)</a:t>
            </a:r>
            <a:endParaRPr lang="ru-RU" dirty="0" smtClean="0"/>
          </a:p>
          <a:p>
            <a:r>
              <a:rPr lang="ru-RU" dirty="0" smtClean="0"/>
              <a:t>Решение задачи на неизученный материал, потребовавшее:</a:t>
            </a:r>
          </a:p>
          <a:p>
            <a:r>
              <a:rPr lang="ru-RU" dirty="0" smtClean="0"/>
              <a:t>- либо самостоятельно добытых, не полученных на уроках знаний;</a:t>
            </a:r>
          </a:p>
          <a:p>
            <a:r>
              <a:rPr lang="ru-RU" dirty="0" smtClean="0"/>
              <a:t>- либо новых, самостоятельно приобретённых умений</a:t>
            </a:r>
          </a:p>
          <a:p>
            <a:r>
              <a:rPr lang="ru-RU" b="1" dirty="0" smtClean="0"/>
              <a:t>5 баллов успешности</a:t>
            </a:r>
            <a:endParaRPr lang="ru-RU" dirty="0" smtClean="0"/>
          </a:p>
          <a:p>
            <a:r>
              <a:rPr lang="ru-RU" dirty="0" smtClean="0"/>
              <a:t>Частично успешное решение ( с незначительной ошибкой или с привлечением посторонней помощи в какой –то момент решения)</a:t>
            </a: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«5+» или «5+5» - </a:t>
            </a:r>
            <a:r>
              <a:rPr lang="ru-RU" dirty="0" smtClean="0"/>
              <a:t>превосходно</a:t>
            </a:r>
          </a:p>
          <a:p>
            <a:r>
              <a:rPr lang="ru-RU" b="1" dirty="0" smtClean="0"/>
              <a:t>9</a:t>
            </a:r>
            <a:endParaRPr lang="ru-RU" dirty="0" smtClean="0"/>
          </a:p>
          <a:p>
            <a:r>
              <a:rPr lang="ru-RU" b="1" dirty="0" smtClean="0"/>
              <a:t>6 баллов успешности</a:t>
            </a:r>
            <a:endParaRPr lang="ru-RU" dirty="0" smtClean="0"/>
          </a:p>
          <a:p>
            <a:r>
              <a:rPr lang="ru-RU" dirty="0" smtClean="0"/>
              <a:t>Полностью успешное решение (без ошибок и полностью самостоятельно)</a:t>
            </a:r>
          </a:p>
          <a:p>
            <a:r>
              <a:rPr lang="ru-RU" b="1" dirty="0" smtClean="0"/>
              <a:t>10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Задачи:</a:t>
            </a:r>
          </a:p>
          <a:p>
            <a:pPr>
              <a:buNone/>
            </a:pPr>
            <a:r>
              <a:rPr lang="ru-RU" sz="3200" dirty="0" smtClean="0"/>
              <a:t>  - определять , как ученик овладевает умениями по использованию знаний; </a:t>
            </a:r>
          </a:p>
          <a:p>
            <a:pPr>
              <a:buNone/>
            </a:pPr>
            <a:r>
              <a:rPr lang="ru-RU" sz="3200" dirty="0" smtClean="0"/>
              <a:t>  - развивать умения оценивать результат своих действий; </a:t>
            </a:r>
          </a:p>
          <a:p>
            <a:pPr>
              <a:buNone/>
            </a:pPr>
            <a:r>
              <a:rPr lang="ru-RU" sz="3200" dirty="0" smtClean="0"/>
              <a:t>  - мотивировать обучающихся на успех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4185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 2007 – 2008 учебного года начинается постепенное внедрения ТО УУ.</a:t>
            </a:r>
          </a:p>
          <a:p>
            <a:r>
              <a:rPr lang="ru-RU" sz="3200" dirty="0" smtClean="0"/>
              <a:t>Новая технология обеспечивается соответствующими материалами: рабочий журнал учителя, дневники школьника, сборники проверочных и контрольных работ по основным предметам, электронные приложения.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183880" cy="1051560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Правила ТО УУ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183880" cy="500066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Правила технологии оценивания образовательных достижений</a:t>
            </a:r>
            <a:endParaRPr lang="ru-RU" dirty="0" smtClean="0"/>
          </a:p>
          <a:p>
            <a:r>
              <a:rPr lang="ru-RU" b="1" dirty="0" smtClean="0"/>
              <a:t>(учебных успехов)</a:t>
            </a:r>
            <a:endParaRPr lang="ru-RU" dirty="0" smtClean="0"/>
          </a:p>
          <a:p>
            <a:r>
              <a:rPr lang="ru-RU" dirty="0" smtClean="0"/>
              <a:t>(краткий перечень)</a:t>
            </a:r>
          </a:p>
          <a:p>
            <a:r>
              <a:rPr lang="ru-RU" dirty="0" smtClean="0"/>
              <a:t>Что контролировать и оценивать?</a:t>
            </a:r>
          </a:p>
          <a:p>
            <a:r>
              <a:rPr lang="ru-RU" b="1" dirty="0" smtClean="0"/>
              <a:t>(1 класс)</a:t>
            </a:r>
          </a:p>
          <a:p>
            <a:r>
              <a:rPr lang="ru-RU" b="1" dirty="0" smtClean="0"/>
              <a:t>1-е правило.</a:t>
            </a:r>
            <a:r>
              <a:rPr lang="ru-RU" dirty="0" smtClean="0"/>
              <a:t> Оценивается любое, особенно успешное действие, а фиксируется отметкой только решение полноценной задачи – умение по использованию знаний.</a:t>
            </a:r>
          </a:p>
          <a:p>
            <a:r>
              <a:rPr lang="ru-RU" dirty="0" smtClean="0"/>
              <a:t>Кто оценивает?                                                                        Когда оценивать?                                                                  Где фиксировать результаты?</a:t>
            </a:r>
          </a:p>
          <a:p>
            <a:r>
              <a:rPr lang="ru-RU" b="1" dirty="0" smtClean="0"/>
              <a:t>2-е правило.</a:t>
            </a:r>
            <a:endParaRPr lang="ru-RU" dirty="0" smtClean="0"/>
          </a:p>
          <a:p>
            <a:r>
              <a:rPr lang="ru-RU" dirty="0" smtClean="0"/>
              <a:t>Учитель и ученик, по возможности,  определяют оценку в диалоге (внешняя </a:t>
            </a:r>
            <a:r>
              <a:rPr lang="ru-RU" dirty="0" err="1" smtClean="0"/>
              <a:t>оценка+</a:t>
            </a:r>
            <a:r>
              <a:rPr lang="ru-RU" dirty="0" smtClean="0"/>
              <a:t> самооценка).</a:t>
            </a:r>
          </a:p>
          <a:p>
            <a:r>
              <a:rPr lang="ru-RU" dirty="0" smtClean="0"/>
              <a:t>Ученик имеет право  </a:t>
            </a:r>
            <a:r>
              <a:rPr lang="ru-RU" dirty="0" err="1" smtClean="0"/>
              <a:t>аргументированно</a:t>
            </a:r>
            <a:r>
              <a:rPr lang="ru-RU" dirty="0" smtClean="0"/>
              <a:t> оспорить выставленную  отметку.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4185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(2 класс)</a:t>
            </a:r>
            <a:r>
              <a:rPr lang="ru-RU" dirty="0" smtClean="0"/>
              <a:t> </a:t>
            </a:r>
          </a:p>
          <a:p>
            <a:r>
              <a:rPr lang="ru-RU" b="1" dirty="0" smtClean="0"/>
              <a:t>3-е правило</a:t>
            </a:r>
            <a:r>
              <a:rPr lang="ru-RU" dirty="0" smtClean="0"/>
              <a:t>. За каждую учебную задачу или группу заданий- задач, показывающую овладение отдельным умением, ставится своя отдельная отметка.       </a:t>
            </a:r>
          </a:p>
          <a:p>
            <a:r>
              <a:rPr lang="ru-RU" b="1" dirty="0" smtClean="0"/>
              <a:t>4-е правило.</a:t>
            </a:r>
            <a:endParaRPr lang="ru-RU" dirty="0" smtClean="0"/>
          </a:p>
          <a:p>
            <a:r>
              <a:rPr lang="ru-RU" dirty="0" smtClean="0"/>
              <a:t>Отметки (или часть их) выставляются в таблицу требований (рабочий журнал учи-</a:t>
            </a:r>
          </a:p>
          <a:p>
            <a:r>
              <a:rPr lang="ru-RU" dirty="0" err="1" smtClean="0"/>
              <a:t>теля,дневник</a:t>
            </a:r>
            <a:r>
              <a:rPr lang="ru-RU" dirty="0" smtClean="0"/>
              <a:t> школьника) в графу того умения, которое было основным и приобреталось в ходе решения конкретной задачи.</a:t>
            </a:r>
          </a:p>
          <a:p>
            <a:r>
              <a:rPr lang="ru-RU" dirty="0" smtClean="0"/>
              <a:t>(3 класс) </a:t>
            </a:r>
            <a:endParaRPr lang="ru-RU" b="1" dirty="0" smtClean="0"/>
          </a:p>
          <a:p>
            <a:r>
              <a:rPr lang="ru-RU" b="1" dirty="0" smtClean="0"/>
              <a:t>5-е правило.</a:t>
            </a:r>
            <a:r>
              <a:rPr lang="ru-RU" dirty="0" smtClean="0"/>
              <a:t> За задачи, решённые при изучении новой темы, отметка ставится только по желанию ученика, так как в процессе овладения умениями и знаниями по теме он имеет право на  ошибку.</a:t>
            </a:r>
          </a:p>
          <a:p>
            <a:r>
              <a:rPr lang="ru-RU" dirty="0" smtClean="0"/>
              <a:t>За каждую задачу проверочной (контрольной) работы по итогам темы отметки ставятся всем ученикам, так как каждый должен показать, как он овладел умениями и знаниями темы. Ученик не может отказаться от выставления этой отметки, но имеет право переписать работу (хотя бы один раз).     (3 класс)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(3-4 КЛАСС)</a:t>
            </a:r>
          </a:p>
          <a:p>
            <a:r>
              <a:rPr lang="ru-RU" b="1" dirty="0" smtClean="0"/>
              <a:t>7 -е правило</a:t>
            </a:r>
            <a:r>
              <a:rPr lang="ru-RU" dirty="0" smtClean="0"/>
              <a:t>. Итоговые оценки и отметки (за четверть, полугодие, триместр) рекомендуется определять не просто за отрезок учебного года (число уроков четверти), а за учебный модуль ( блок тем), который изучали в этот отрезок учебного времени. Итоговая оценка выражается в характеристике продемонстрированного учеником на данном отрезке времени уровня возможностей. Итоговая отметка – это показатель уровня образовательных достижений. Она высчитывается как среднеарифметическое текущих отметок, выставленных с согласия ученика и </a:t>
            </a:r>
            <a:r>
              <a:rPr lang="ru-RU" dirty="0" err="1" smtClean="0"/>
              <a:t>обязятельных</a:t>
            </a:r>
            <a:r>
              <a:rPr lang="ru-RU" dirty="0" smtClean="0"/>
              <a:t> отметок за проверочные и контрольные работы с учётом их возможной пересдачи.    (4 класс)       (3 класс – учитель) </a:t>
            </a:r>
          </a:p>
          <a:p>
            <a:endParaRPr lang="ru-RU" dirty="0" smtClean="0"/>
          </a:p>
          <a:p>
            <a:pPr lvl="1"/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214422"/>
            <a:ext cx="7772400" cy="200026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Описание алгоритмов введения 2 правила «Самооценка»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244298"/>
          </a:xfrm>
        </p:spPr>
        <p:txBody>
          <a:bodyPr>
            <a:normAutofit fontScale="77500" lnSpcReduction="20000"/>
          </a:bodyPr>
          <a:lstStyle/>
          <a:p>
            <a:pPr marL="493776" indent="-457200" algn="l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алгоритм.</a:t>
            </a:r>
          </a:p>
          <a:p>
            <a:pPr marL="493776" indent="-457200" algn="l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«Действия учителя при подготовке к урокам»</a:t>
            </a:r>
          </a:p>
          <a:p>
            <a:pPr marL="493776" indent="-457200" algn="l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1 класс.</a:t>
            </a:r>
          </a:p>
          <a:p>
            <a:pPr marL="493776" indent="-457200"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шаг- еженедельник,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1-е правило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«Различие оценки и отметки»</a:t>
            </a:r>
          </a:p>
          <a:p>
            <a:pPr marL="493776" indent="-457200"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шаг – минимум содержания.</a:t>
            </a:r>
          </a:p>
          <a:p>
            <a:pPr marL="493776" indent="-457200"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шаг- этап проговаривания с учеником алгоритма самооценки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93776" indent="-457200" algn="l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60879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2 алгоритм 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«Совместная выработка порядка оценивания». 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Диалог(ответы на вопросы)-1 класс- 2-е правило «Самооценка»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744364"/>
          </a:xfrm>
        </p:spPr>
        <p:txBody>
          <a:bodyPr>
            <a:normAutofit lnSpcReduction="10000"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шаг – З?Ц?Р?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шаг – УПР?НРО?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шаг- ВПВ с НО?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шаг- СПС с ЧП? ( К в Ч?)</a:t>
            </a:r>
          </a:p>
          <a:p>
            <a:pPr algn="l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класс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шаг – КУО?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1-2 –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классах нужно требовать весь алгоритм самооценки 5 первых шагов второго правила.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118</TotalTime>
  <Words>1554</Words>
  <PresentationFormat>Экран (4:3)</PresentationFormat>
  <Paragraphs>170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Аспект</vt:lpstr>
      <vt:lpstr>Тема: Технология оценивания (ТО) образовательных результатов (учебных успехов - УУ) в реализации ФГОС  (ОС «Школа 2100»)</vt:lpstr>
      <vt:lpstr>Слайд 2</vt:lpstr>
      <vt:lpstr>Слайд 3</vt:lpstr>
      <vt:lpstr>Слайд 4</vt:lpstr>
      <vt:lpstr>Правила ТО УУ</vt:lpstr>
      <vt:lpstr>Слайд 6</vt:lpstr>
      <vt:lpstr>Слайд 7</vt:lpstr>
      <vt:lpstr>Описание алгоритмов введения 2 правила «Самооценка»</vt:lpstr>
      <vt:lpstr>2 алгоритм  «Совместная выработка порядка оценивания».  Диалог(ответы на вопросы)-1 класс- 2-е правило «Самооценка» </vt:lpstr>
      <vt:lpstr>Начиная с 3-го класса после введения уровней успешности ( необходимый)- наивысшая отметка – 4 балла по 5-балльной системе; программный – наивысшая отметка- 5 баллов; максимальный- «превосходный». К этому алгоритму могут добавляться новые шаги алгоритма:</vt:lpstr>
      <vt:lpstr>1 шаг- диалог с сильным учеником. 2 шаг – учитель помогает отвечать ученику на вопросы. 3 шаг – дать алгоритм по очереди всем ученикам класса. 4 шаг – ученик сам себе задаёт вопросы и отвечает на них. 5 шаг- все ученики оценивают себя. Базовое умение самооценки можно считать сформированным. </vt:lpstr>
      <vt:lpstr>4 алгоритм  «Действия при сформированном умении самооценки»</vt:lpstr>
      <vt:lpstr>С 3 класса –5 правило: право отказа от отметки и право пересдачи. Контролируется действия двух видов: 1.Действия при текущем контроле- на каждом уроке(опрос, проверка д/з и т.д.). 2.Действия при тематическом контроле ( письменные проверочные работы по итогам небольшой темы) и итоговом (письменные контрольные работы по итогам четверти , полугода, года). За задания по новой теме отметки ставятся по желанию ученика </vt:lpstr>
      <vt:lpstr>6 правило «Уровни успешности» вводится тоже с 3 класса</vt:lpstr>
      <vt:lpstr>Слайд 15</vt:lpstr>
      <vt:lpstr>7 правило- «Итоговая оценка и итоговая отметка»- в конце 3-го класса и с 4-го класса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Технология оценивания (ТО) образовательных результатов (учебных успехов - УУ)</dc:title>
  <dc:creator>user</dc:creator>
  <cp:lastModifiedBy>Учитель</cp:lastModifiedBy>
  <cp:revision>26</cp:revision>
  <dcterms:created xsi:type="dcterms:W3CDTF">2012-11-08T10:42:04Z</dcterms:created>
  <dcterms:modified xsi:type="dcterms:W3CDTF">2012-12-12T05:38:37Z</dcterms:modified>
</cp:coreProperties>
</file>