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74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889CF-736E-49D9-AD61-CA5C4280AB2A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AA44-F490-4357-9398-B406D72E4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2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E9017-F16A-4549-9B9F-7BF79E7A6A2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7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FAA44-F490-4357-9398-B406D72E45B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4AD56-CC2A-4C9B-904C-A206C405E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9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«Нельзя сводить духовный мир ма­ленького человека к учению. Если мы будем стремиться к тому, чтобы все силы ребенка были поглощены уроками, жизнь его станет невыносимой. Он должен быть не только школьником, но прежде всего Человеком».</a:t>
            </a:r>
          </a:p>
          <a:p>
            <a:pPr marL="0" indent="0" algn="r">
              <a:buNone/>
            </a:pPr>
            <a:r>
              <a:rPr lang="ru-RU" b="1" i="1" dirty="0"/>
              <a:t>В.А. Сухомлинский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0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04088"/>
            <a:ext cx="8579296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u="sng" dirty="0" smtClean="0">
                <a:solidFill>
                  <a:srgbClr val="002060"/>
                </a:solidFill>
              </a:rPr>
              <a:t>Понятие дисциплины неразрывно связано с таким понятием, как любовь близких, так как: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i="1" dirty="0" smtClean="0"/>
              <a:t> родители первыми знакомят своих детей с нормами и правилами поведения дома, на улице, в общественных местах;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i="1" dirty="0" smtClean="0"/>
              <a:t>имея свой жизненный опыт, родители формируют в своих детях представления о том, что такое «хорошо» и что такое «плохо»;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i="1" dirty="0" smtClean="0"/>
              <a:t>пример родителей (положительный или отрицательный) влияет на формирование жизненного опыта детей;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i="1" dirty="0" smtClean="0"/>
              <a:t>только эмоционально уравновешенные и любящие родители формируют у ребёнка доброе и заботливое отношение к людям;</a:t>
            </a:r>
          </a:p>
        </p:txBody>
      </p:sp>
    </p:spTree>
    <p:extLst>
      <p:ext uri="{BB962C8B-B14F-4D97-AF65-F5344CB8AC3E}">
        <p14:creationId xmlns:p14="http://schemas.microsoft.com/office/powerpoint/2010/main" val="37591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76672"/>
            <a:ext cx="63482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3600" b="1" dirty="0">
                <a:solidFill>
                  <a:prstClr val="black"/>
                </a:solidFill>
              </a:rPr>
              <a:t>Формирование </a:t>
            </a:r>
          </a:p>
          <a:p>
            <a:pPr lvl="0" algn="ctr"/>
            <a:r>
              <a:rPr lang="ru-RU" sz="3600" b="1" dirty="0">
                <a:solidFill>
                  <a:prstClr val="black"/>
                </a:solidFill>
              </a:rPr>
              <a:t>сознательной дисциплины</a:t>
            </a:r>
          </a:p>
          <a:p>
            <a:pPr lvl="0" algn="ctr"/>
            <a:r>
              <a:rPr lang="ru-RU" sz="3600" b="1" dirty="0">
                <a:solidFill>
                  <a:prstClr val="black"/>
                </a:solidFill>
              </a:rPr>
              <a:t>(</a:t>
            </a:r>
            <a:r>
              <a:rPr lang="ru-RU" sz="3600" b="1" dirty="0" smtClean="0">
                <a:solidFill>
                  <a:prstClr val="black"/>
                </a:solidFill>
              </a:rPr>
              <a:t>КАКИМ ОБРАЗОМ?)</a:t>
            </a:r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348880"/>
            <a:ext cx="790440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взаимоотношение в семье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личный пример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здоровый образ жизни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занятия спортом вместе с ребенком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расширение кругозора (совместное посещение музеев, выставок и т.д.)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развитие ситуации успеха ( похвала, поддержка)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индивидуальный подход к ребёнку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добрые отношения в </a:t>
            </a:r>
            <a:r>
              <a:rPr lang="ru-RU" dirty="0" smtClean="0"/>
              <a:t>семье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 smtClean="0"/>
              <a:t>телепередачи</a:t>
            </a:r>
            <a:endParaRPr lang="ru-RU" dirty="0"/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ежим дня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т</a:t>
            </a:r>
            <a:r>
              <a:rPr lang="ru-RU" dirty="0" smtClean="0"/>
              <a:t>рудовое воспитание (обязанности, поручения)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истемность наказаний и поощрений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9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tx1"/>
                </a:solidFill>
              </a:rPr>
              <a:t>РОДИТЕЛЬСКОЕ СОБРАНИЕ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3808" y="1484784"/>
            <a:ext cx="5761037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3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«Формирование у детей сознательной дисциплины» </a:t>
            </a:r>
          </a:p>
          <a:p>
            <a:pPr eaLnBrk="1" hangingPunct="1">
              <a:defRPr/>
            </a:pPr>
            <a:endParaRPr lang="ru-RU" sz="2800" b="1" dirty="0" smtClean="0"/>
          </a:p>
        </p:txBody>
      </p:sp>
      <p:pic>
        <p:nvPicPr>
          <p:cNvPr id="9220" name="Picture 4" descr="выпускной 09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564255"/>
            <a:ext cx="2417040" cy="2986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Packard Bell\Pictures\Подростки\трудно учиться.web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2097088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5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u="sng" smtClean="0">
                <a:solidFill>
                  <a:schemeClr val="tx1"/>
                </a:solidFill>
              </a:rPr>
              <a:t>«Сознательная дисциплина»</a:t>
            </a:r>
            <a:br>
              <a:rPr lang="ru-RU" sz="4000" b="1" u="sng" smtClean="0">
                <a:solidFill>
                  <a:schemeClr val="tx1"/>
                </a:solidFill>
              </a:rPr>
            </a:br>
            <a:r>
              <a:rPr lang="ru-RU" sz="2400" b="1" smtClean="0">
                <a:solidFill>
                  <a:schemeClr val="tx1"/>
                </a:solidFill>
              </a:rPr>
              <a:t>( по мнению детей)</a:t>
            </a:r>
            <a:endParaRPr lang="ru-RU" sz="4000" b="1" u="sng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229600" cy="3052763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None/>
              <a:defRPr/>
            </a:pPr>
            <a:r>
              <a:rPr lang="ru-RU" dirty="0" smtClean="0"/>
              <a:t>       </a:t>
            </a:r>
          </a:p>
          <a:p>
            <a:pPr eaLnBrk="1" hangingPunct="1">
              <a:defRPr/>
            </a:pPr>
            <a:r>
              <a:rPr lang="ru-RU" sz="3600" b="1" dirty="0" smtClean="0"/>
              <a:t>Порядок</a:t>
            </a:r>
          </a:p>
          <a:p>
            <a:pPr eaLnBrk="1" hangingPunct="1">
              <a:defRPr/>
            </a:pPr>
            <a:r>
              <a:rPr lang="ru-RU" sz="3600" b="1" dirty="0" smtClean="0"/>
              <a:t>Правила и их соблюдение</a:t>
            </a:r>
          </a:p>
          <a:p>
            <a:pPr eaLnBrk="1" hangingPunct="1">
              <a:defRPr/>
            </a:pPr>
            <a:r>
              <a:rPr lang="ru-RU" sz="3600" b="1" dirty="0" smtClean="0"/>
              <a:t>Хорошее поведение</a:t>
            </a:r>
          </a:p>
          <a:p>
            <a:pPr eaLnBrk="1" hangingPunct="1">
              <a:defRPr/>
            </a:pPr>
            <a:r>
              <a:rPr lang="ru-RU" sz="3600" b="1" dirty="0" smtClean="0"/>
              <a:t>Послушание</a:t>
            </a:r>
          </a:p>
          <a:p>
            <a:pPr eaLnBrk="1" hangingPunct="1">
              <a:buFontTx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846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86" y="114056"/>
            <a:ext cx="79208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Поведение 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sz="3600" b="1" dirty="0"/>
              <a:t>д</a:t>
            </a:r>
            <a:r>
              <a:rPr lang="ru-RU" sz="3600" b="1" dirty="0" smtClean="0"/>
              <a:t>ома                                           в школе</a:t>
            </a:r>
            <a:endParaRPr lang="ru-RU" sz="3600" b="1" dirty="0"/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flipH="1">
            <a:off x="1979712" y="764704"/>
            <a:ext cx="1512168" cy="396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 bwMode="auto">
          <a:xfrm>
            <a:off x="5580112" y="764704"/>
            <a:ext cx="1440160" cy="3960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9512" y="2492896"/>
            <a:ext cx="363035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70C0"/>
                </a:solidFill>
              </a:rPr>
              <a:t>не балуюсь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</a:rPr>
              <a:t>м</a:t>
            </a:r>
            <a:r>
              <a:rPr lang="ru-RU" sz="3200" b="1" dirty="0" smtClean="0">
                <a:solidFill>
                  <a:srgbClr val="0070C0"/>
                </a:solidFill>
              </a:rPr>
              <a:t>ного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чего не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разрешают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</a:rPr>
              <a:t>х</a:t>
            </a:r>
            <a:r>
              <a:rPr lang="ru-RU" sz="3200" b="1" dirty="0" smtClean="0">
                <a:solidFill>
                  <a:srgbClr val="0070C0"/>
                </a:solidFill>
              </a:rPr>
              <a:t>орошо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</a:rPr>
              <a:t>л</a:t>
            </a:r>
            <a:r>
              <a:rPr lang="ru-RU" sz="3200" b="1" dirty="0" smtClean="0">
                <a:solidFill>
                  <a:srgbClr val="0070C0"/>
                </a:solidFill>
              </a:rPr>
              <a:t>учше, чем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в школе</a:t>
            </a:r>
          </a:p>
          <a:p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2429695"/>
            <a:ext cx="394229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</a:rPr>
              <a:t>в</a:t>
            </a:r>
            <a:r>
              <a:rPr lang="ru-RU" sz="3200" b="1" dirty="0" smtClean="0">
                <a:solidFill>
                  <a:srgbClr val="0070C0"/>
                </a:solidFill>
              </a:rPr>
              <a:t>еду себя не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очень хорошо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</a:rPr>
              <a:t>м</a:t>
            </a:r>
            <a:r>
              <a:rPr lang="ru-RU" sz="3200" b="1" dirty="0" smtClean="0">
                <a:solidFill>
                  <a:srgbClr val="0070C0"/>
                </a:solidFill>
              </a:rPr>
              <a:t>ного чем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отличается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70C0"/>
                </a:solidFill>
              </a:rPr>
              <a:t>одинаково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70C0"/>
                </a:solidFill>
              </a:rPr>
              <a:t>и</a:t>
            </a:r>
            <a:r>
              <a:rPr lang="ru-RU" sz="3200" b="1" dirty="0" smtClean="0">
                <a:solidFill>
                  <a:srgbClr val="0070C0"/>
                </a:solidFill>
              </a:rPr>
              <a:t>ногда балуюсь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9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95936" y="1988840"/>
            <a:ext cx="1368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dirty="0">
                <a:solidFill>
                  <a:srgbClr val="0070C0"/>
                </a:solidFill>
                <a:latin typeface="Arial Black" pitchFamily="34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027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250825" y="0"/>
            <a:ext cx="8893175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/>
              <a:t>В словаре  русского языка  С.И. Ожегова записано, что «</a:t>
            </a:r>
            <a:r>
              <a:rPr lang="ru-RU" sz="2400" u="sng" dirty="0"/>
              <a:t>дисциплина – это обязательное для всех членов какого-нибудь коллектива подчинение установленному порядку, правилу…»</a:t>
            </a:r>
          </a:p>
          <a:p>
            <a:pPr eaLnBrk="1" hangingPunct="1"/>
            <a:r>
              <a:rPr lang="ru-RU" sz="2400" dirty="0"/>
              <a:t>Соответственно, </a:t>
            </a:r>
            <a:r>
              <a:rPr lang="ru-RU" sz="2400" u="sng" dirty="0"/>
              <a:t>дисциплинированный – </a:t>
            </a:r>
            <a:r>
              <a:rPr lang="ru-RU" sz="2400" dirty="0"/>
              <a:t>это человек, подчиняющийся дисциплине, соблюдающий порядок, воспитанный.</a:t>
            </a:r>
          </a:p>
          <a:p>
            <a:pPr eaLnBrk="1" hangingPunct="1"/>
            <a:endParaRPr lang="ru-RU" sz="2400" dirty="0"/>
          </a:p>
          <a:p>
            <a:pPr eaLnBrk="1" hangingPunct="1"/>
            <a:endParaRPr lang="ru-RU" sz="2400" dirty="0"/>
          </a:p>
          <a:p>
            <a:pPr eaLnBrk="1" hangingPunct="1"/>
            <a:endParaRPr lang="ru-RU" sz="3200" dirty="0"/>
          </a:p>
          <a:p>
            <a:pPr eaLnBrk="1" hangingPunct="1"/>
            <a:endParaRPr lang="ru-RU" sz="3200" dirty="0"/>
          </a:p>
          <a:p>
            <a:pPr eaLnBrk="1" hangingPunct="1"/>
            <a:r>
              <a:rPr lang="ru-RU" sz="3200" dirty="0"/>
              <a:t>«</a:t>
            </a:r>
            <a:r>
              <a:rPr lang="ru-RU" sz="3200" u="sng" dirty="0"/>
              <a:t>Дисциплина –</a:t>
            </a:r>
            <a:r>
              <a:rPr lang="ru-RU" sz="2800" dirty="0"/>
              <a:t> определенный порядок поведения людей, отвечающий сложившимся в обществе нормам права и морали, а также требованиям той или иной организации…»</a:t>
            </a:r>
          </a:p>
          <a:p>
            <a:pPr eaLnBrk="1" hangingPunct="1"/>
            <a:r>
              <a:rPr lang="ru-RU" sz="2000" i="0" dirty="0"/>
              <a:t>                                         ( из «Энциклопедического словаря»)</a:t>
            </a:r>
          </a:p>
        </p:txBody>
      </p:sp>
      <p:pic>
        <p:nvPicPr>
          <p:cNvPr id="11267" name="Picture 4" descr="професс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2643188"/>
            <a:ext cx="14398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362950" cy="2719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i="1" u="sng" dirty="0" smtClean="0">
                <a:solidFill>
                  <a:schemeClr val="tx1"/>
                </a:solidFill>
              </a:rPr>
              <a:t/>
            </a:r>
            <a:br>
              <a:rPr lang="ru-RU" sz="2800" b="1" i="1" u="sng" dirty="0" smtClean="0">
                <a:solidFill>
                  <a:schemeClr val="tx1"/>
                </a:solidFill>
              </a:rPr>
            </a:br>
            <a:r>
              <a:rPr lang="ru-RU" sz="3100" b="1" i="1" u="sng" dirty="0" smtClean="0">
                <a:solidFill>
                  <a:schemeClr val="tx1"/>
                </a:solidFill>
              </a:rPr>
              <a:t>По мнению современных учёных:</a:t>
            </a:r>
            <a:br>
              <a:rPr lang="ru-RU" sz="3100" b="1" i="1" u="sng" dirty="0" smtClean="0">
                <a:solidFill>
                  <a:schemeClr val="tx1"/>
                </a:solidFill>
              </a:rPr>
            </a:br>
            <a:r>
              <a:rPr lang="ru-RU" sz="3100" b="1" i="1" u="sng" dirty="0" smtClean="0">
                <a:solidFill>
                  <a:schemeClr val="tx1"/>
                </a:solidFill>
              </a:rPr>
              <a:t>«В области воспитания детей дисциплина – это тренировка ума и характера ребенка, чтобы он стал самостоятельным, умеющим владеть собой, достойным и конструктивным членом общества»</a:t>
            </a:r>
            <a:br>
              <a:rPr lang="ru-RU" sz="3100" b="1" i="1" u="sng" dirty="0" smtClean="0">
                <a:solidFill>
                  <a:schemeClr val="tx1"/>
                </a:solidFill>
              </a:rPr>
            </a:br>
            <a:endParaRPr lang="ru-RU" sz="3100" b="1" i="1" u="sng" dirty="0" smtClean="0">
              <a:solidFill>
                <a:schemeClr val="tx1"/>
              </a:solidFill>
            </a:endParaRPr>
          </a:p>
        </p:txBody>
      </p:sp>
      <p:pic>
        <p:nvPicPr>
          <p:cNvPr id="12291" name="Picture 7" descr="Рисунок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038" y="3356992"/>
            <a:ext cx="3959949" cy="31683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1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u="sng" smtClean="0">
                <a:solidFill>
                  <a:schemeClr val="tx1"/>
                </a:solidFill>
              </a:rPr>
              <a:t>От ребенка требуется: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dirty="0" smtClean="0"/>
              <a:t>быть прилежным и настойчивым в ученье;</a:t>
            </a:r>
          </a:p>
          <a:p>
            <a:pPr eaLnBrk="1" hangingPunct="1">
              <a:defRPr/>
            </a:pPr>
            <a:r>
              <a:rPr lang="ru-RU" sz="2800" b="1" i="1" dirty="0" smtClean="0"/>
              <a:t> быть добросовестным, верным слову;</a:t>
            </a:r>
          </a:p>
          <a:p>
            <a:pPr eaLnBrk="1" hangingPunct="1">
              <a:defRPr/>
            </a:pPr>
            <a:r>
              <a:rPr lang="ru-RU" sz="2800" b="1" i="1" dirty="0" smtClean="0"/>
              <a:t> быть точным и аккуратным в работе;</a:t>
            </a:r>
          </a:p>
          <a:p>
            <a:pPr eaLnBrk="1" hangingPunct="1">
              <a:defRPr/>
            </a:pPr>
            <a:r>
              <a:rPr lang="ru-RU" sz="2800" b="1" i="1" dirty="0" smtClean="0"/>
              <a:t> уметь организовать своё время и досуг;</a:t>
            </a:r>
          </a:p>
          <a:p>
            <a:pPr eaLnBrk="1" hangingPunct="1">
              <a:defRPr/>
            </a:pPr>
            <a:r>
              <a:rPr lang="ru-RU" sz="2800" b="1" i="1" dirty="0" smtClean="0"/>
              <a:t>проявлять уважение к старшим;</a:t>
            </a:r>
          </a:p>
          <a:p>
            <a:pPr eaLnBrk="1" hangingPunct="1">
              <a:defRPr/>
            </a:pPr>
            <a:r>
              <a:rPr lang="ru-RU" sz="2800" b="1" i="1" dirty="0" smtClean="0"/>
              <a:t>заботиться о близких людях;</a:t>
            </a:r>
          </a:p>
          <a:p>
            <a:pPr eaLnBrk="1" hangingPunct="1">
              <a:defRPr/>
            </a:pPr>
            <a:r>
              <a:rPr lang="ru-RU" sz="2800" b="1" i="1" dirty="0" smtClean="0"/>
              <a:t> быть скромным и вежливым;</a:t>
            </a:r>
          </a:p>
          <a:p>
            <a:pPr eaLnBrk="1" hangingPunct="1">
              <a:defRPr/>
            </a:pPr>
            <a:r>
              <a:rPr lang="ru-RU" sz="2800" b="1" i="1" dirty="0"/>
              <a:t>у</a:t>
            </a:r>
            <a:r>
              <a:rPr lang="ru-RU" sz="2800" b="1" i="1" dirty="0" smtClean="0"/>
              <a:t>меть владеть собой;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1599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57153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Формирование </a:t>
            </a:r>
          </a:p>
          <a:p>
            <a:pPr algn="ctr"/>
            <a:r>
              <a:rPr lang="ru-RU" sz="3600" b="1" dirty="0" smtClean="0"/>
              <a:t>сознательной дисциплины</a:t>
            </a:r>
          </a:p>
          <a:p>
            <a:pPr algn="ctr"/>
            <a:r>
              <a:rPr lang="ru-RU" sz="3600" b="1" dirty="0" smtClean="0"/>
              <a:t>(КТО?)</a:t>
            </a:r>
            <a:endParaRPr lang="ru-RU" sz="3600" b="1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167224" y="5301208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199339" y="5301208"/>
            <a:ext cx="1512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699792" y="3933056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711506" y="3933056"/>
            <a:ext cx="25085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47708" y="2844227"/>
            <a:ext cx="2276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220072" y="2852936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39299" y="4400237"/>
            <a:ext cx="16523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до </a:t>
            </a:r>
            <a:r>
              <a:rPr lang="ru-RU" sz="2400" b="1" dirty="0" smtClean="0">
                <a:solidFill>
                  <a:prstClr val="black"/>
                </a:solidFill>
              </a:rPr>
              <a:t>школы</a:t>
            </a:r>
          </a:p>
          <a:p>
            <a:r>
              <a:rPr lang="ru-RU" sz="2400" b="1" dirty="0" smtClean="0">
                <a:solidFill>
                  <a:prstClr val="black"/>
                </a:solidFill>
              </a:rPr>
              <a:t>семья 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29949" y="3009726"/>
            <a:ext cx="1671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</a:rPr>
              <a:t>с</a:t>
            </a:r>
            <a:r>
              <a:rPr lang="ru-RU" sz="2000" b="1" dirty="0" smtClean="0">
                <a:solidFill>
                  <a:prstClr val="black"/>
                </a:solidFill>
              </a:rPr>
              <a:t>емья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педагоги 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</a:rPr>
              <a:t>сверстники 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557925" y="2276872"/>
            <a:ext cx="1656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я сам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88593" y="48157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" </a:t>
            </a:r>
            <a:r>
              <a:rPr lang="ru-RU" b="1" dirty="0"/>
              <a:t>Ребенок - зеркало семьи; как в капле воды отражается солнце, так в детях отражается нравственная чистота матери и отца". </a:t>
            </a:r>
          </a:p>
        </p:txBody>
      </p:sp>
    </p:spTree>
    <p:extLst>
      <p:ext uri="{BB962C8B-B14F-4D97-AF65-F5344CB8AC3E}">
        <p14:creationId xmlns:p14="http://schemas.microsoft.com/office/powerpoint/2010/main" val="15521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389</Words>
  <Application>Microsoft Office PowerPoint</Application>
  <PresentationFormat>Экран (4:3)</PresentationFormat>
  <Paragraphs>82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РОДИТЕЛЬСКОЕ СОБРАНИЕ</vt:lpstr>
      <vt:lpstr>«Сознательная дисциплина» ( по мнению детей)</vt:lpstr>
      <vt:lpstr>Презентация PowerPoint</vt:lpstr>
      <vt:lpstr>Презентация PowerPoint</vt:lpstr>
      <vt:lpstr>Презентация PowerPoint</vt:lpstr>
      <vt:lpstr> По мнению современных учёных: «В области воспитания детей дисциплина – это тренировка ума и характера ребенка, чтобы он стал самостоятельным, умеющим владеть собой, достойным и конструктивным членом общества» </vt:lpstr>
      <vt:lpstr>От ребенка требуется:</vt:lpstr>
      <vt:lpstr>Презентация PowerPoint</vt:lpstr>
      <vt:lpstr>Понятие дисциплины неразрывно связано с таким понятием, как любовь близких, так как: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cp:lastModifiedBy>Рс</cp:lastModifiedBy>
  <cp:revision>13</cp:revision>
  <dcterms:modified xsi:type="dcterms:W3CDTF">2013-12-21T07:39:23Z</dcterms:modified>
</cp:coreProperties>
</file>