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0" r:id="rId12"/>
    <p:sldId id="272" r:id="rId13"/>
    <p:sldId id="276" r:id="rId14"/>
    <p:sldId id="274" r:id="rId15"/>
    <p:sldId id="275" r:id="rId16"/>
    <p:sldId id="278" r:id="rId17"/>
    <p:sldId id="279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5537D-F61C-47B8-A042-532A10C761D9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50A8F-BD8E-4047-BA0E-ED35831C5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4B86-9165-4B94-9FA3-326B023B339D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0493-5E66-4779-9AE8-617DFF17D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lepa.ca.gov/Education/EEI/images/KidsWorld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lgvardia.ru/files/u3/russia1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u.123rf.com/400wm/400/400/one8edegre/one8edegre0710/one8edegre071000021/1920232-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Приобретение школьниками социальных знаний и социального опыта в условиях общеобразовательной школы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7"/>
            <a:ext cx="61436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Формирование ценностного отношения к здоровью и здоровому образу </a:t>
            </a:r>
            <a:r>
              <a:rPr lang="ru-RU" b="1" dirty="0" smtClean="0"/>
              <a:t>жизни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643042" y="1857364"/>
            <a:ext cx="607223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Ценностное отношение к своему здоровью, здоровью близких и окружающих людей;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элементарные представления о взаимной обусловленности физического, социального и психического здоровья человека, о важности нравственности в сохранении здоровья человека;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личный опыт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знания о возможном негативном влиянии компьютерных игр, телевидения, рекламы на здоровье человека.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9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Воспитание  ценностного отношения к природе, окружающей среде. </a:t>
            </a:r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214414" y="2000240"/>
            <a:ext cx="692948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Ценностное отношение к природе;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опыт эстетического, эмоционально-нравственного отношения к природе;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элементарные знания о традициях нравственно-этического отношения к природе в культуре народов России, нормах экологической этики;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опыт участия в природоохранной деятельности в школе, на пришкольном участке, по месту жительства;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личный опыт участия в экологических инициативах, проектах.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6000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Воспитание ценностного отношения к прекрасному, формирование представлений об эстетических идеалах и ценностях (эстетическое воспитание</a:t>
            </a:r>
            <a:r>
              <a:rPr lang="ru-RU" b="1" dirty="0" smtClean="0"/>
              <a:t>)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71538" y="1714488"/>
            <a:ext cx="650085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Первоначальные умения видеть красоту в окружающем мире;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первоначальные умения видеть красоту в поведении, поступках людей;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элементарные представления об эстетических и художественных ценностях отечественной культуры;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опыт эмоционального постижения народного творчества, этнокультурных традиций, фольклора народов России;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опыт эстетических переживаний, наблюдений эстетических объектов в природе и социуме, эстетического отношения к окружающему миру и самому себе;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первоначальный опыт самореализации в различных видах творческой деятельности, формирования потребности и умения выражать себя в доступных видах творчества;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мотивация к реализации эстетических ценностей в пространстве школы и семьи.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Проектная деятельность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направлена на духовное и профессиональное становление личности ребенка через </a:t>
            </a:r>
            <a:r>
              <a:rPr lang="ru-RU" sz="1800" b="1" dirty="0" smtClean="0"/>
              <a:t>организацию активных способов действий</a:t>
            </a:r>
            <a:r>
              <a:rPr lang="ru-RU" sz="1800" dirty="0" smtClean="0"/>
              <a:t>. Ученик, работая над проектом, проходит стадии планирования, анализа, синтеза, активной деятельности. При организации проектной деятельности возможна не только индивидуальная, самостоятельная, но и групповая работа учащихся. Это позволяет приобретать коммуникативные навыки и умения. Постановка задач, решение проблем повышает мотивацию к проектной деятельности и предполагает: </a:t>
            </a:r>
            <a:r>
              <a:rPr lang="ru-RU" sz="1800" dirty="0" err="1" smtClean="0"/>
              <a:t>целеполагание</a:t>
            </a:r>
            <a:r>
              <a:rPr lang="ru-RU" sz="1800" dirty="0" smtClean="0"/>
              <a:t>, предметность, инициативность, оригинальность в решении познавательных вопросов, неординарность подходов, интенсивность умственного труда, исследовательский опыт.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Воспитанность человека характеризуется различными социальными качествами, отражающими разнообразные отношения личности к окружающему миру и к самому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себе.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Для этого надо установить самые важные общественно-значимые качества, которые можно считать обязательными для граждан нашей страны. Такие качества могут служить уровнем социального развития школьника, характеризовать меру его готовности к жизни в обществе.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Это такие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социальные качества: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Товарищество.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Уважение к старшим.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Доброта.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Честность.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Трудолюбие.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Бережливость.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Дисциплинированность, соблюдение порядка.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Любознательность.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Любовь к прекрасному.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Стремление быть сильным, ловким.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уровня развития данных социальных качеств и поможет определить уровень социального развития школьника.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Эти же показатели выступают в качестве параметров, по которым можно судить о воспитанности учащихся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214414" y="857232"/>
            <a:ext cx="657229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Опираясь на взаимосвязь результатов (по уровням) и форм внеурочной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деятельности, разработан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Методический конструктор внеурочной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Используя этот конструктор, педагоги и школы смогут самостоятельно разрабатывать образовательные программы внеурочной деятельности с учетом имеющихся в их распоряжении ресурсов, желаемых результатов, специфики образовательного учреждения.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4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Конструктор состоит из 9 блоков (по числу видов внеурочной деятельности).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4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Каждый блок включает в себя: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4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краткое описание специфики данного вида внеурочной деятельности школьников;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4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описание основных образовательных форм, в которых может быть развернут вид внеурочной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9" y="1428735"/>
          <a:ext cx="7929618" cy="5210640"/>
        </p:xfrm>
        <a:graphic>
          <a:graphicData uri="http://schemas.openxmlformats.org/drawingml/2006/table">
            <a:tbl>
              <a:tblPr/>
              <a:tblGrid>
                <a:gridCol w="1981764"/>
                <a:gridCol w="1982618"/>
                <a:gridCol w="1982618"/>
                <a:gridCol w="1982618"/>
              </a:tblGrid>
              <a:tr h="544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образовательных 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результатов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Вид </a:t>
                      </a:r>
                      <a:r>
                        <a:rPr lang="ru-RU" sz="1000" b="1" i="1" u="sng" dirty="0" err="1">
                          <a:latin typeface="+mn-lt"/>
                          <a:ea typeface="Times New Roman"/>
                          <a:cs typeface="Times New Roman"/>
                        </a:rPr>
                        <a:t>внеучебной</a:t>
                      </a:r>
                      <a:endParaRPr lang="ru-RU" sz="1000" b="1" i="1" u="sng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Приобретение школьником  социальных знаний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Формирование ценностного отношения к социальной реальности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u="sng" dirty="0">
                          <a:latin typeface="+mn-lt"/>
                          <a:ea typeface="Times New Roman"/>
                          <a:cs typeface="Times New Roman"/>
                        </a:rPr>
                        <a:t>Получение опыта самостоятельного общественного действия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1. Игровая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Ролевая игра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Деловая игра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Социально моделирующая игра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92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2. Познавательная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Познавательные беседы, предметные факультативы, олимпиады.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Дидактический театр, общественный смотр знаний, интеллектуальный клуб «Что? Где? Когда?»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Детские исследовательские проекты, внешкольные акции познавательной направленности (конференции учащихся, интеллектуальные марафоны и т.п.), школьный музей-клуб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8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3. Проблемно-ценностное общение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Этическая беседа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Дебаты, тематический диспут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Проблемно-ценностная дискуссия с участием внешних экспертов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92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4. Досугово-развлекательная деятельность (досуговое общение)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Культпоходы в театры, музеи, концертные залы, выставки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Концерты, инсценировки, праздничные «огоньки» на уровне класса и школы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+mn-lt"/>
                          <a:ea typeface="Times New Roman"/>
                          <a:cs typeface="Times New Roman"/>
                        </a:rPr>
                        <a:t>Досугово-развлекательные</a:t>
                      </a: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 акции школьников в окружающем школу социуме (благотворительные концерты, гастроли школьной самодеятельности и т.п.)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9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5. Художественное творчество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Кружки художественного творчества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195" algn="l"/>
                        </a:tabLs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Художественные выставки, фестивали искусств, спектакли в классе, школе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Художественные акции школьников в окружающем школу социуме</a:t>
                      </a: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071538" y="357166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5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Методический конструктор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5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«Преимущественные формы достижения образовательных результатов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35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во внеурочной деятельности»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5" y="357164"/>
          <a:ext cx="8072492" cy="6000793"/>
        </p:xfrm>
        <a:graphic>
          <a:graphicData uri="http://schemas.openxmlformats.org/drawingml/2006/table">
            <a:tbl>
              <a:tblPr/>
              <a:tblGrid>
                <a:gridCol w="1949957"/>
                <a:gridCol w="2040845"/>
                <a:gridCol w="2040845"/>
                <a:gridCol w="2040845"/>
              </a:tblGrid>
              <a:tr h="91457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6. Социальное творчество (социально преобразующая добровольческая деятельность)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Социальные пробы (инициативное участие ребенка в социальных акциях, организованных взрослыми)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КТД (коллективно-творческое дело)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Социальный проект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57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7. Трудовая (производственная) деятельность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Занятия по конструированию, кружки технического творчества, домашних ремесел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Трудовые десанты, сюжетно-ролевые продуктивные игры («Почта», «Город мастеров», «Фабрика»), детская производственная бригада под руководством взрослого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Детско-взрослое образовательное производство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457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8. Спортивно-оздоровительная деятельность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Занятия спортивных секций, беседы о ЗОЖ, участие в оздоровительных процедурах.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Школьные спортивные турниры и оздоровительные акции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Спортивные и оздоровительные акции школьников в окружающем школу социуме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5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9. Туристско-краеведческая деятельность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Образовательная экскурсия, туристическая поездка, краеведческий кружок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+mn-lt"/>
                          <a:ea typeface="Times New Roman"/>
                          <a:cs typeface="Times New Roman"/>
                        </a:rPr>
                        <a:t>Туристский поход, краеведческий клуб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Туристско-краеведческая экспедиция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Поисково-краеведческая экспедиция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+mn-lt"/>
                          <a:ea typeface="Times New Roman"/>
                          <a:cs typeface="Times New Roman"/>
                        </a:rPr>
                        <a:t>Школьный краеведческий музей</a:t>
                      </a:r>
                    </a:p>
                  </a:txBody>
                  <a:tcPr marL="33980" marR="33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Для формирования социальных компетентностей в учебной и </a:t>
            </a:r>
            <a:r>
              <a:rPr lang="ru-RU" sz="2800" dirty="0" err="1" smtClean="0"/>
              <a:t>внеучебной</a:t>
            </a:r>
            <a:r>
              <a:rPr lang="ru-RU" sz="2800" dirty="0" smtClean="0"/>
              <a:t>  деятельности:</a:t>
            </a:r>
          </a:p>
          <a:p>
            <a:r>
              <a:rPr lang="ru-RU" sz="2800" dirty="0" smtClean="0"/>
              <a:t>1. Использовать разные нестандартные формы работы.</a:t>
            </a:r>
          </a:p>
          <a:p>
            <a:r>
              <a:rPr lang="ru-RU" sz="2800" dirty="0" smtClean="0"/>
              <a:t>2. Активно вовлекать семью ребёнка для совместного участия в мероприятиях.</a:t>
            </a:r>
          </a:p>
          <a:p>
            <a:r>
              <a:rPr lang="ru-RU" sz="2800" dirty="0" smtClean="0"/>
              <a:t>3. Педагогам организовывать с детьми  творческую проектную и исследовательскую деятельность.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428604"/>
            <a:ext cx="74295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Становление личности существенно зависит от всей совокупности условий, характерны</a:t>
            </a:r>
            <a:r>
              <a:rPr lang="ru-RU" baseline="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определенной социально-экономической ситуации и поэтому процесс воспитания и обучения предусматривает социализацию личности школьника.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85926"/>
            <a:ext cx="678661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Сущность социализации состоит в том, что в процессе ее человек формируется как член того общества, к которому он принадлежит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23558" name="Picture 6" descr="Картинка 153 из 12410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143248"/>
            <a:ext cx="5076825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71604" y="1071546"/>
            <a:ext cx="635798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Структура образовательного процесса школы позволяет реализовать</a:t>
            </a:r>
            <a:r>
              <a:rPr lang="ru-RU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основные компоненты преемственной системы, объединенные направленностью на поиск условий для формирования человека, способного в изменяющихся обстоятельствах найти и выстроить свою жизненную и профессиональную траекторию.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cs typeface="Times New Roman" pitchFamily="18" charset="0"/>
            </a:endParaRP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1 ступень 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начальные классы</a:t>
            </a:r>
            <a:r>
              <a:rPr lang="ru-RU" b="1" i="1" dirty="0" smtClean="0"/>
              <a:t> </a:t>
            </a:r>
            <a:r>
              <a:rPr lang="ru-RU" i="1" dirty="0" smtClean="0"/>
              <a:t> </a:t>
            </a:r>
            <a:r>
              <a:rPr lang="ru-RU" dirty="0" smtClean="0"/>
              <a:t>призвана:</a:t>
            </a:r>
          </a:p>
          <a:p>
            <a:endParaRPr lang="ru-RU" dirty="0" smtClean="0"/>
          </a:p>
          <a:p>
            <a:r>
              <a:rPr lang="ru-RU" smtClean="0"/>
              <a:t> -создать </a:t>
            </a:r>
            <a:r>
              <a:rPr lang="ru-RU" dirty="0"/>
              <a:t>условия для проявления и развития способностей и интересов ребенка;</a:t>
            </a:r>
          </a:p>
          <a:p>
            <a:r>
              <a:rPr lang="ru-RU" dirty="0"/>
              <a:t>- сформировать желание и умение учиться и на этой основе обеспечить развитие у ребенка чувства собственной компетентности и чувства собственного достоинства;</a:t>
            </a:r>
          </a:p>
          <a:p>
            <a:r>
              <a:rPr lang="ru-RU" dirty="0"/>
              <a:t>- мотивировать интерес к знаниям и самопознанию;</a:t>
            </a:r>
          </a:p>
          <a:p>
            <a:r>
              <a:rPr lang="ru-RU" dirty="0"/>
              <a:t>- оказать помощь в приобретении опыта общения и сотрудничества, сформировать первые навыки творчества;</a:t>
            </a:r>
          </a:p>
          <a:p>
            <a:r>
              <a:rPr lang="ru-RU" dirty="0"/>
              <a:t>- обеспечить базисную общеобразовательную подготовку.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642918"/>
            <a:ext cx="79296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II ступень –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основная школа (5-9 -е классы)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призвана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28662" y="1357298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продолжить формирование и развитие познавательных интересов учащихся и самообразовательных навыков;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осуществлять общеобразовательную подготовку в соответствии с современными требованиями на базе содержания образования, отвечающего необходимости познания основных элементов человеческой культуры;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развивать у учащихся самостоятельность и критичность мышления, творческие способности и способность к самоопределению;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создавать ситуации выбора профиля и направлений профильной подготовки с учетом способностей, желаний и возможностей учащихся;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создавать оптимальные условия для самовыражения, самореализации и самоопределения учащихся в различных видах познавательной и творческой деятельности на учебных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внеучебных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занятиях в школе и вне ее.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4414" y="428604"/>
            <a:ext cx="607223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III ступень –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средняя школа (10-11-е классы)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ориентирована на то, чтобы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00166" y="1928802"/>
            <a:ext cx="628654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продолжать развитие самообразовательных навыков, и, прежде всего навыков самоорганизации и самовоспитания;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завершить начатое ранее нравственное, духовное и физическое становление выпускников;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формировать психологическую и интеллектуальную готовность старшеклассников к профессиональному и личностному самоопределению;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обеспечить развитие теоретического мышления и высокого уровня общекультурного развития.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15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 внеурочной деятельности </a:t>
            </a:r>
            <a:r>
              <a:rPr lang="ru-RU" dirty="0"/>
              <a:t>возможно решение задач развития, воспитания и социализации. </a:t>
            </a:r>
          </a:p>
          <a:p>
            <a:r>
              <a:rPr lang="ru-RU" dirty="0"/>
              <a:t>Образовательные результаты могут быть </a:t>
            </a:r>
            <a:r>
              <a:rPr lang="ru-RU" b="1" dirty="0"/>
              <a:t>трёх уровней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b="1" dirty="0" smtClean="0"/>
              <a:t>1 уровень</a:t>
            </a:r>
            <a:endParaRPr lang="ru-RU" b="1" dirty="0"/>
          </a:p>
          <a:p>
            <a:pPr lvl="0"/>
            <a:r>
              <a:rPr lang="ru-RU" dirty="0"/>
              <a:t>Приобретение школьником социальных знаний (об общественных нормах, об устройстве общества, о формах поведения в обществе) – школьник знает и понимает общественную жизнь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2 уровень</a:t>
            </a:r>
            <a:endParaRPr lang="ru-RU" b="1" dirty="0"/>
          </a:p>
          <a:p>
            <a:pPr lvl="0"/>
            <a:r>
              <a:rPr lang="ru-RU" dirty="0"/>
              <a:t>Формирование позитивного отношения школьника к базовым ценностям общества (человек, семья, Отечество, природа, труд, культура) – школьник ценит общественную жизнь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3 уровень</a:t>
            </a:r>
            <a:endParaRPr lang="ru-RU" b="1" dirty="0"/>
          </a:p>
          <a:p>
            <a:pPr lvl="0"/>
            <a:r>
              <a:rPr lang="ru-RU" dirty="0"/>
              <a:t>Получение школьником опыта социального действия – школьник самостоятельно действует в общественной жизни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57224" y="4714884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    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Переход от одного уровня воспитательных результатов к другому должен быть последовательным, постепенным, что должно учитываться при организации воспитания и социализации  школьников.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00108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Направления воспитательного процесса:</a:t>
            </a:r>
          </a:p>
          <a:p>
            <a:endParaRPr lang="ru-RU" b="1" dirty="0" smtClean="0"/>
          </a:p>
          <a:p>
            <a:r>
              <a:rPr lang="ru-RU" b="1" dirty="0" smtClean="0"/>
              <a:t>Воспитание </a:t>
            </a:r>
            <a:r>
              <a:rPr lang="ru-RU" b="1" dirty="0"/>
              <a:t>гражданственности, патриотизма, уважения к правам, свободам и обязанностям человека</a:t>
            </a:r>
            <a:r>
              <a:rPr lang="ru-RU" b="1" dirty="0" smtClean="0"/>
              <a:t>: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2285992"/>
            <a:ext cx="54292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Ценностное отношение к России, к своей малой родине, отечественному культурно-историческому наследию, государственной символике, русскому и родному языку, народным традициям;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 Конституции и законам Российской Федерации;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к старшему поколению;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элементарные представления об институтах гражданского общества, государственном устройстве и социальной структуре российского общества; о наиболее значимых страницах истории стран.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8434" name="Picture 2" descr="Картинка 51 из 9997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3017585" cy="2411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071546"/>
            <a:ext cx="54292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      </a:t>
            </a:r>
            <a:r>
              <a:rPr lang="ru-RU" b="1" dirty="0"/>
              <a:t>Воспитание нравственных чувств и этического сознания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928802"/>
            <a:ext cx="46434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Начальные представления о моральных нормах и правилах нравственного поведения, в том числе  об этических нормах взаимоотношений в семье, между поколениями, этносами, носителями разных убеждений, представителями различных социальных групп; </a:t>
            </a:r>
          </a:p>
          <a:p>
            <a:r>
              <a:rPr lang="ru-RU" dirty="0"/>
              <a:t>нравственно-этический опыт взаимодействия со сверстниками, старшими и младшими детьми, взрослыми в соответствии с общепринятыми нравственными </a:t>
            </a:r>
            <a:r>
              <a:rPr lang="ru-RU" dirty="0" smtClean="0"/>
              <a:t>нормами. </a:t>
            </a:r>
            <a:endParaRPr lang="ru-RU" dirty="0"/>
          </a:p>
        </p:txBody>
      </p:sp>
      <p:pic>
        <p:nvPicPr>
          <p:cNvPr id="17412" name="Picture 4" descr="Картинка 98 из 3016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3568" y="2000240"/>
            <a:ext cx="3243735" cy="3309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5"/>
            <a:ext cx="5857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Воспитание трудолюбия, творческого отношения к учению, труду, </a:t>
            </a:r>
            <a:r>
              <a:rPr lang="ru-RU" b="1" dirty="0" smtClean="0"/>
              <a:t>жизни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85852" y="1785926"/>
            <a:ext cx="678661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Ценностное отношение к труду и творчеству, человеку труда, трудовым достижениям России и человечества;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ru-RU" dirty="0"/>
          </a:p>
          <a:p>
            <a:r>
              <a:rPr lang="ru-RU" dirty="0"/>
              <a:t>ценностное и творческое отношение к учебному труду;</a:t>
            </a:r>
          </a:p>
          <a:p>
            <a:r>
              <a:rPr lang="ru-RU" dirty="0"/>
              <a:t> трудолюбие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элементарные   представления    о различных профессиях;</a:t>
            </a:r>
          </a:p>
          <a:p>
            <a:r>
              <a:rPr lang="ru-RU" dirty="0"/>
              <a:t>первоначальные навыки </a:t>
            </a:r>
            <a:r>
              <a:rPr lang="ru-RU" dirty="0" smtClean="0"/>
              <a:t>трудового </a:t>
            </a:r>
            <a:r>
              <a:rPr lang="ru-RU" dirty="0"/>
              <a:t>творческого сотрудничества со сверстниками, старшими детьми и </a:t>
            </a:r>
            <a:r>
              <a:rPr lang="ru-RU" dirty="0" smtClean="0"/>
              <a:t>взрослыми;</a:t>
            </a:r>
          </a:p>
          <a:p>
            <a:endParaRPr lang="ru-RU" dirty="0"/>
          </a:p>
          <a:p>
            <a:r>
              <a:rPr lang="ru-RU" dirty="0"/>
              <a:t>осознание приоритета     нравственных основ труда, творчества, создания </a:t>
            </a:r>
            <a:r>
              <a:rPr lang="ru-RU" dirty="0" smtClean="0"/>
              <a:t>нового.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1417</Words>
  <Application>Microsoft Office PowerPoint</Application>
  <PresentationFormat>Экран (4:3)</PresentationFormat>
  <Paragraphs>227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Приобретение школьниками социальных знаний и социального опыта в условиях общеобразовательной школы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Проектная деятельность</vt:lpstr>
      <vt:lpstr>Слайд 14</vt:lpstr>
      <vt:lpstr>Слайд 15</vt:lpstr>
      <vt:lpstr>Слайд 16</vt:lpstr>
      <vt:lpstr>Слайд 17</vt:lpstr>
      <vt:lpstr>Предложения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Приобретение школьниками социальных знаний и социального опыта в условиях общеобразовательной школы</dc:title>
  <dc:creator>Admin</dc:creator>
  <cp:lastModifiedBy>Admin</cp:lastModifiedBy>
  <cp:revision>47</cp:revision>
  <dcterms:created xsi:type="dcterms:W3CDTF">2011-11-01T13:53:10Z</dcterms:created>
  <dcterms:modified xsi:type="dcterms:W3CDTF">2012-12-14T12:33:46Z</dcterms:modified>
</cp:coreProperties>
</file>