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36575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</a:t>
            </a:r>
            <a:r>
              <a:rPr lang="ru-RU" sz="3600" b="1" dirty="0" smtClean="0">
                <a:solidFill>
                  <a:schemeClr val="tx1"/>
                </a:solidFill>
              </a:rPr>
              <a:t>Презентация к  Интегрированному уроку для учащихся    4-ых классов по коррекции </a:t>
            </a:r>
            <a:r>
              <a:rPr lang="ru-RU" sz="3600" b="1" dirty="0" err="1" smtClean="0">
                <a:solidFill>
                  <a:schemeClr val="tx1"/>
                </a:solidFill>
              </a:rPr>
              <a:t>дизорфографии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по темам: «Правописание  сложных слов» 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«Великие люди России»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8305800" cy="2438400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b="1" i="1" dirty="0" smtClean="0"/>
              <a:t> Автор-составитель: учитель-логопед  высшей  квалификационной категории  ГБОУ ЦПМСС  Калининского  района  Санкт-Петербурга   </a:t>
            </a:r>
          </a:p>
          <a:p>
            <a:r>
              <a:rPr lang="ru-RU" b="1" i="1" dirty="0" smtClean="0"/>
              <a:t>Горемыкина Ирина Николаевна</a:t>
            </a:r>
            <a:endParaRPr lang="ru-RU" b="1" dirty="0" smtClean="0"/>
          </a:p>
          <a:p>
            <a:r>
              <a:rPr lang="ru-RU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28800"/>
            <a:ext cx="1645920" cy="17754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7" name="Содержимое 6" descr="99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7239000" y="1905000"/>
            <a:ext cx="1455420" cy="20040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6781801" y="4114800"/>
            <a:ext cx="21336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Михаил</a:t>
            </a:r>
            <a:r>
              <a:rPr lang="ru-RU" sz="2400" b="1" dirty="0" smtClean="0"/>
              <a:t> </a:t>
            </a:r>
            <a:r>
              <a:rPr lang="ru-RU" sz="2000" b="1" dirty="0" smtClean="0"/>
              <a:t>Петрович Лазарев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810000"/>
            <a:ext cx="22860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Беллинсгаузен </a:t>
            </a:r>
            <a:r>
              <a:rPr lang="ru-RU" sz="2000" b="1" dirty="0" err="1" smtClean="0"/>
              <a:t>Фаддей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Фаддеевич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pic>
        <p:nvPicPr>
          <p:cNvPr id="10" name="Рисунок 9" descr="9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438400"/>
            <a:ext cx="1524000" cy="1828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11" name="Рисунок 10" descr="9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2438400"/>
            <a:ext cx="1546860" cy="1828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12" name="Рисунок 11" descr="9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3800" y="4876800"/>
            <a:ext cx="1714500" cy="17068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13" name="TextBox 12"/>
          <p:cNvSpPr txBox="1"/>
          <p:nvPr/>
        </p:nvSpPr>
        <p:spPr>
          <a:xfrm>
            <a:off x="3124200" y="1905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Африка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19050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Америка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0" y="4419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Антарктида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257800" y="2133600"/>
            <a:ext cx="1814195" cy="26194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5" name="Рисунок 4" descr="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174341"/>
            <a:ext cx="1828800" cy="25500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2057401" y="5029200"/>
            <a:ext cx="1828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Иван Грозный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57801" y="5029200"/>
            <a:ext cx="1828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Иван Фёдоров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400" b="1" dirty="0" smtClean="0"/>
              <a:t>Ломоносов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312938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Кривоносов</a:t>
            </a:r>
          </a:p>
          <a:p>
            <a:endParaRPr lang="ru-RU" sz="4400" b="1" dirty="0" smtClean="0"/>
          </a:p>
          <a:p>
            <a:r>
              <a:rPr lang="ru-RU" sz="4400" b="1" dirty="0" err="1" smtClean="0"/>
              <a:t>Голошеев</a:t>
            </a:r>
            <a:endParaRPr lang="ru-RU" sz="4400" b="1" dirty="0"/>
          </a:p>
        </p:txBody>
      </p:sp>
      <p:pic>
        <p:nvPicPr>
          <p:cNvPr id="5" name="Рисунок 4" descr="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209800"/>
            <a:ext cx="2419350" cy="32009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2133600"/>
            <a:ext cx="2042160" cy="14325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5" name="Рисунок 4" descr="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4495800"/>
            <a:ext cx="1508760" cy="1935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6" name="Рисунок 5" descr="6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133600"/>
            <a:ext cx="1524000" cy="18897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7" name="Рисунок 6" descr="7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2057400"/>
            <a:ext cx="1478280" cy="19735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8" name="TextBox 7"/>
          <p:cNvSpPr txBox="1"/>
          <p:nvPr/>
        </p:nvSpPr>
        <p:spPr>
          <a:xfrm>
            <a:off x="762000" y="3886200"/>
            <a:ext cx="373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баснописцем</a:t>
            </a:r>
          </a:p>
          <a:p>
            <a:r>
              <a:rPr lang="ru-RU" sz="4400" b="1" dirty="0" smtClean="0"/>
              <a:t>живописцем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5257800"/>
            <a:ext cx="3680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иконописцем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1828800"/>
            <a:ext cx="3384414" cy="2432547"/>
          </a:xfrm>
        </p:spPr>
      </p:pic>
      <p:pic>
        <p:nvPicPr>
          <p:cNvPr id="6" name="Рисунок 5" descr="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1752600"/>
            <a:ext cx="2711745" cy="2404110"/>
          </a:xfrm>
          <a:prstGeom prst="rect">
            <a:avLst/>
          </a:prstGeom>
        </p:spPr>
      </p:pic>
      <p:pic>
        <p:nvPicPr>
          <p:cNvPr id="5" name="Рисунок 4" descr="8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343400"/>
            <a:ext cx="3755572" cy="2286000"/>
          </a:xfrm>
          <a:prstGeom prst="rect">
            <a:avLst/>
          </a:prstGeom>
        </p:spPr>
      </p:pic>
      <p:pic>
        <p:nvPicPr>
          <p:cNvPr id="7" name="Рисунок 6" descr="8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800" y="4191000"/>
            <a:ext cx="3206229" cy="2133600"/>
          </a:xfrm>
          <a:prstGeom prst="rect">
            <a:avLst/>
          </a:prstGeom>
        </p:spPr>
      </p:pic>
      <p:pic>
        <p:nvPicPr>
          <p:cNvPr id="8" name="Рисунок 7" descr="3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800" y="2209800"/>
            <a:ext cx="2057400" cy="3169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4114799"/>
            <a:ext cx="1905000" cy="2503365"/>
          </a:xfrm>
        </p:spPr>
      </p:pic>
      <p:pic>
        <p:nvPicPr>
          <p:cNvPr id="5" name="Рисунок 4" descr="5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971800"/>
            <a:ext cx="2125980" cy="2738005"/>
          </a:xfrm>
          <a:prstGeom prst="rect">
            <a:avLst/>
          </a:prstGeom>
        </p:spPr>
      </p:pic>
      <p:pic>
        <p:nvPicPr>
          <p:cNvPr id="6" name="Рисунок 5" descr="8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8577" y="4495800"/>
            <a:ext cx="2677743" cy="1775460"/>
          </a:xfrm>
          <a:prstGeom prst="rect">
            <a:avLst/>
          </a:prstGeom>
        </p:spPr>
      </p:pic>
      <p:pic>
        <p:nvPicPr>
          <p:cNvPr id="7" name="Рисунок 6" descr="8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99" y="1905000"/>
            <a:ext cx="2633689" cy="1752600"/>
          </a:xfrm>
          <a:prstGeom prst="rect">
            <a:avLst/>
          </a:prstGeom>
        </p:spPr>
      </p:pic>
      <p:pic>
        <p:nvPicPr>
          <p:cNvPr id="8" name="Рисунок 7" descr="1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0" y="1828800"/>
            <a:ext cx="2964180" cy="22202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7200" b="1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7200" b="1" smtClean="0">
                <a:solidFill>
                  <a:srgbClr val="FF0000"/>
                </a:solidFill>
              </a:rPr>
              <a:t>М </a:t>
            </a:r>
            <a:r>
              <a:rPr lang="ru-RU" sz="7200" b="1" dirty="0" smtClean="0">
                <a:solidFill>
                  <a:srgbClr val="FF0000"/>
                </a:solidFill>
              </a:rPr>
              <a:t>О Л О Д Ц Ы!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Форма урока: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Интеллектуальная игра «Кто? Где? Когда?» Тема игры: «Великие люди России»	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Интегрируемый урок: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Окружающий мир.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Аудитория:</a:t>
            </a:r>
            <a:r>
              <a:rPr lang="ru-RU" dirty="0" smtClean="0"/>
              <a:t> учащиеся 4-го класса общеобразовательной школы с нарушением письменной речи, </a:t>
            </a:r>
            <a:r>
              <a:rPr lang="ru-RU" dirty="0" err="1" smtClean="0"/>
              <a:t>дизорфографией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Цель:</a:t>
            </a:r>
            <a:r>
              <a:rPr lang="ru-RU" dirty="0" smtClean="0"/>
              <a:t>  Совершенствовать навыки правописания сложных слов.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500" b="1" dirty="0" smtClean="0">
                <a:solidFill>
                  <a:schemeClr val="accent2">
                    <a:lumMod val="75000"/>
                  </a:schemeClr>
                </a:solidFill>
              </a:rPr>
              <a:t>Коррекционно-образовательные:                                                                                   </a:t>
            </a:r>
          </a:p>
          <a:p>
            <a:pPr>
              <a:buNone/>
            </a:pPr>
            <a:r>
              <a:rPr lang="ru-RU" sz="5500" dirty="0" smtClean="0"/>
              <a:t>-   развивать навыки словообразования с помощью двух корней;         </a:t>
            </a:r>
          </a:p>
          <a:p>
            <a:pPr>
              <a:buNone/>
            </a:pPr>
            <a:r>
              <a:rPr lang="ru-RU" sz="5500" dirty="0" smtClean="0"/>
              <a:t>-   развивать  слоговой анализ и синтез;                                                                                      </a:t>
            </a:r>
          </a:p>
          <a:p>
            <a:pPr>
              <a:buNone/>
            </a:pPr>
            <a:r>
              <a:rPr lang="ru-RU" sz="5500" dirty="0" smtClean="0"/>
              <a:t>-   учить правильно применять сложные слова в речи;</a:t>
            </a:r>
          </a:p>
          <a:p>
            <a:pPr>
              <a:buNone/>
            </a:pPr>
            <a:r>
              <a:rPr lang="ru-RU" sz="5500" dirty="0" smtClean="0"/>
              <a:t>-   учить воспринимать мир целостно, чувствовать взаимосвязь предметов и событий.</a:t>
            </a:r>
          </a:p>
          <a:p>
            <a:pPr>
              <a:buNone/>
            </a:pPr>
            <a:r>
              <a:rPr lang="ru-RU" sz="5500" b="1" dirty="0" smtClean="0">
                <a:solidFill>
                  <a:schemeClr val="accent2">
                    <a:lumMod val="75000"/>
                  </a:schemeClr>
                </a:solidFill>
              </a:rPr>
              <a:t>Коррекционно-развивающие: </a:t>
            </a:r>
            <a:endParaRPr lang="ru-RU" sz="5500" dirty="0" smtClean="0"/>
          </a:p>
          <a:p>
            <a:pPr>
              <a:buNone/>
            </a:pPr>
            <a:r>
              <a:rPr lang="ru-RU" sz="5500" dirty="0" smtClean="0"/>
              <a:t>- развивать образное мышление, зрительное и слуховое восприятие, внимание и память;</a:t>
            </a:r>
          </a:p>
          <a:p>
            <a:pPr>
              <a:buNone/>
            </a:pPr>
            <a:r>
              <a:rPr lang="ru-RU" sz="5500" dirty="0" smtClean="0"/>
              <a:t>- развитие зрительно-пространственных представлений и ориентировки.</a:t>
            </a:r>
          </a:p>
          <a:p>
            <a:pPr>
              <a:buNone/>
            </a:pPr>
            <a:r>
              <a:rPr lang="ru-RU" sz="5500" dirty="0" smtClean="0"/>
              <a:t>- развивать синтаксическую сторону речи;</a:t>
            </a:r>
          </a:p>
          <a:p>
            <a:pPr>
              <a:buNone/>
            </a:pPr>
            <a:r>
              <a:rPr lang="ru-RU" sz="5500" dirty="0" smtClean="0"/>
              <a:t>- обогащать словарь за счет устаревших и редко употребляемых слов и слов синонимов; </a:t>
            </a:r>
          </a:p>
          <a:p>
            <a:pPr>
              <a:buNone/>
            </a:pPr>
            <a:r>
              <a:rPr lang="ru-RU" sz="5500" dirty="0" smtClean="0"/>
              <a:t>- развивать творческие способности, навыки контроля и самоконтроля. </a:t>
            </a:r>
          </a:p>
          <a:p>
            <a:pPr>
              <a:buNone/>
            </a:pPr>
            <a:r>
              <a:rPr lang="ru-RU" sz="5500" b="1" dirty="0" smtClean="0">
                <a:solidFill>
                  <a:schemeClr val="accent2">
                    <a:lumMod val="75000"/>
                  </a:schemeClr>
                </a:solidFill>
              </a:rPr>
              <a:t>Воспитательные: </a:t>
            </a:r>
            <a:endParaRPr lang="ru-RU" sz="5500" dirty="0" smtClean="0"/>
          </a:p>
          <a:p>
            <a:pPr>
              <a:buNone/>
            </a:pPr>
            <a:r>
              <a:rPr lang="ru-RU" sz="5500" dirty="0" smtClean="0"/>
              <a:t>- развивать умение работать в команде; </a:t>
            </a:r>
          </a:p>
          <a:p>
            <a:pPr>
              <a:buNone/>
            </a:pPr>
            <a:r>
              <a:rPr lang="ru-RU" sz="5500" dirty="0" smtClean="0"/>
              <a:t>- воспитывать культуру поведения;</a:t>
            </a:r>
          </a:p>
          <a:p>
            <a:pPr>
              <a:buNone/>
            </a:pPr>
            <a:r>
              <a:rPr lang="ru-RU" sz="5500" dirty="0" smtClean="0"/>
              <a:t>- прививать любовь к истории России; </a:t>
            </a:r>
          </a:p>
          <a:p>
            <a:pPr>
              <a:buNone/>
            </a:pP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990600"/>
            <a:ext cx="8153400" cy="5867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6400" b="1" dirty="0" smtClean="0"/>
          </a:p>
          <a:p>
            <a:pPr>
              <a:buNone/>
            </a:pPr>
            <a:endParaRPr lang="ru-RU" sz="6400" dirty="0" smtClean="0"/>
          </a:p>
          <a:p>
            <a:pPr lvl="0">
              <a:buNone/>
            </a:pPr>
            <a:r>
              <a:rPr lang="ru-RU" sz="7200" b="1" dirty="0" smtClean="0">
                <a:solidFill>
                  <a:schemeClr val="accent2"/>
                </a:solidFill>
              </a:rPr>
              <a:t>Организационный момент</a:t>
            </a:r>
          </a:p>
          <a:p>
            <a:pPr lvl="0">
              <a:buNone/>
            </a:pPr>
            <a:r>
              <a:rPr lang="ru-RU" sz="6400" dirty="0" smtClean="0"/>
              <a:t>  </a:t>
            </a:r>
            <a:r>
              <a:rPr lang="ru-RU" sz="7200" dirty="0" smtClean="0"/>
              <a:t>Развитие зрительного восприятия и памяти.</a:t>
            </a:r>
          </a:p>
          <a:p>
            <a:pPr lvl="0">
              <a:buNone/>
            </a:pPr>
            <a:r>
              <a:rPr lang="ru-RU" sz="7200" dirty="0" smtClean="0"/>
              <a:t>  Объяснение условий интеллектуальной игры «Что? Где? Когда?»</a:t>
            </a:r>
          </a:p>
          <a:p>
            <a:pPr lvl="0">
              <a:buNone/>
            </a:pPr>
            <a:r>
              <a:rPr lang="ru-RU" sz="7200" b="1" dirty="0" smtClean="0">
                <a:solidFill>
                  <a:schemeClr val="accent2"/>
                </a:solidFill>
              </a:rPr>
              <a:t>Основная часть</a:t>
            </a:r>
          </a:p>
          <a:p>
            <a:pPr lvl="0">
              <a:buNone/>
            </a:pPr>
            <a:r>
              <a:rPr lang="ru-RU" sz="7200" dirty="0" smtClean="0"/>
              <a:t>Великие люди в российской истории.</a:t>
            </a:r>
          </a:p>
          <a:p>
            <a:pPr lvl="0">
              <a:buNone/>
            </a:pPr>
            <a:r>
              <a:rPr lang="ru-RU" sz="7200" dirty="0" smtClean="0"/>
              <a:t>1 раунд – Слава российского оружия (полководцы, флотоводцы, военачальники, военнослужащий, военнопленные).</a:t>
            </a:r>
          </a:p>
          <a:p>
            <a:pPr lvl="0">
              <a:buNone/>
            </a:pPr>
            <a:r>
              <a:rPr lang="ru-RU" sz="7200" dirty="0" smtClean="0"/>
              <a:t>Музыкально– динамическая пауза.</a:t>
            </a:r>
          </a:p>
          <a:p>
            <a:pPr lvl="0">
              <a:buNone/>
            </a:pPr>
            <a:r>
              <a:rPr lang="ru-RU" sz="7200" dirty="0" smtClean="0"/>
              <a:t>2 раунд – Географические открытия (путешественники,  мореплаватели, первооткрыватели, чужеземцы).</a:t>
            </a:r>
          </a:p>
          <a:p>
            <a:pPr lvl="0">
              <a:buNone/>
            </a:pPr>
            <a:r>
              <a:rPr lang="ru-RU" sz="7200" dirty="0" smtClean="0"/>
              <a:t>Музыкальная пауза – релаксация.</a:t>
            </a:r>
          </a:p>
          <a:p>
            <a:pPr lvl="0">
              <a:buNone/>
            </a:pPr>
            <a:r>
              <a:rPr lang="ru-RU" sz="7200" dirty="0" smtClean="0"/>
              <a:t>3 раунд – Наука и культура. (первопечатник, первооткрыватель, авиаконструктор)</a:t>
            </a:r>
          </a:p>
          <a:p>
            <a:pPr lvl="0">
              <a:buNone/>
            </a:pPr>
            <a:r>
              <a:rPr lang="ru-RU" sz="7200" dirty="0" smtClean="0"/>
              <a:t>Блицтурнир «Профессии»</a:t>
            </a:r>
          </a:p>
          <a:p>
            <a:pPr lvl="0">
              <a:buNone/>
            </a:pPr>
            <a:r>
              <a:rPr lang="ru-RU" sz="7200" b="1" dirty="0" smtClean="0">
                <a:solidFill>
                  <a:schemeClr val="accent2"/>
                </a:solidFill>
              </a:rPr>
              <a:t>Подведение итогов урока:</a:t>
            </a:r>
          </a:p>
          <a:p>
            <a:pPr lvl="0">
              <a:buNone/>
            </a:pPr>
            <a:r>
              <a:rPr lang="ru-RU" sz="7200" dirty="0" smtClean="0"/>
              <a:t>Награждение наиболее отличившихся знатоков.</a:t>
            </a:r>
          </a:p>
          <a:p>
            <a:pPr>
              <a:buNone/>
            </a:pPr>
            <a:r>
              <a:rPr lang="ru-RU" sz="7200" dirty="0" smtClean="0"/>
              <a:t>Домашнее задание.   Рефлексия.</a:t>
            </a:r>
          </a:p>
          <a:p>
            <a:pPr>
              <a:buNone/>
            </a:pPr>
            <a:r>
              <a:rPr lang="ru-RU" sz="6400" dirty="0" smtClean="0"/>
              <a:t> </a:t>
            </a:r>
          </a:p>
          <a:p>
            <a:pPr>
              <a:buNone/>
            </a:pPr>
            <a:r>
              <a:rPr lang="ru-RU" sz="6400" dirty="0" smtClean="0"/>
              <a:t> </a:t>
            </a:r>
          </a:p>
          <a:p>
            <a:pPr>
              <a:buNone/>
            </a:pPr>
            <a:r>
              <a:rPr lang="ru-RU" sz="6400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1905000"/>
            <a:ext cx="2191789" cy="244354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438400"/>
            <a:ext cx="2941320" cy="22634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1981200"/>
            <a:ext cx="2068643" cy="2438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6477000" y="4800600"/>
            <a:ext cx="220980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Александр Македонский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724400"/>
            <a:ext cx="228600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Михаил Илларионович Кутузов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29001" y="5181600"/>
            <a:ext cx="220980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Дмитрий Донской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1                        2                     3</a:t>
            </a:r>
            <a:endParaRPr lang="ru-RU" dirty="0"/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657600" y="3124200"/>
            <a:ext cx="2093392" cy="2049780"/>
          </a:xfrm>
        </p:spPr>
      </p:pic>
      <p:pic>
        <p:nvPicPr>
          <p:cNvPr id="6" name="Рисунок 5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2209800"/>
            <a:ext cx="2403894" cy="3352800"/>
          </a:xfrm>
          <a:prstGeom prst="rect">
            <a:avLst/>
          </a:prstGeom>
        </p:spPr>
      </p:pic>
      <p:pic>
        <p:nvPicPr>
          <p:cNvPr id="7" name="Рисунок 6" descr="ё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286000"/>
            <a:ext cx="2511364" cy="3352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86201" y="5715000"/>
            <a:ext cx="1828799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err="1" smtClean="0"/>
              <a:t>Васко</a:t>
            </a:r>
            <a:r>
              <a:rPr lang="ru-RU" sz="2000" b="1" dirty="0" smtClean="0"/>
              <a:t> да Гама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5867400"/>
            <a:ext cx="2667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Хайреддин</a:t>
            </a:r>
            <a:r>
              <a:rPr lang="ru-RU" sz="2000" b="1" dirty="0" smtClean="0"/>
              <a:t> Барбаросса 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1" y="5791200"/>
            <a:ext cx="2438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Фёдор Фёдорович Ушаков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4114800"/>
            <a:ext cx="1394460" cy="2095500"/>
          </a:xfrm>
        </p:spPr>
      </p:pic>
      <p:pic>
        <p:nvPicPr>
          <p:cNvPr id="5" name="Рисунок 4" descr="7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590800"/>
            <a:ext cx="1577340" cy="1356360"/>
          </a:xfrm>
          <a:prstGeom prst="rect">
            <a:avLst/>
          </a:prstGeom>
        </p:spPr>
      </p:pic>
      <p:pic>
        <p:nvPicPr>
          <p:cNvPr id="6" name="Рисунок 5" descr="7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4419600"/>
            <a:ext cx="1348740" cy="2164080"/>
          </a:xfrm>
          <a:prstGeom prst="rect">
            <a:avLst/>
          </a:prstGeom>
        </p:spPr>
      </p:pic>
      <p:pic>
        <p:nvPicPr>
          <p:cNvPr id="7" name="Рисунок 6" descr="8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7600" y="2133600"/>
            <a:ext cx="1424940" cy="2049780"/>
          </a:xfrm>
          <a:prstGeom prst="rect">
            <a:avLst/>
          </a:prstGeom>
        </p:spPr>
      </p:pic>
      <p:pic>
        <p:nvPicPr>
          <p:cNvPr id="8" name="Рисунок 7" descr="8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200" y="2209800"/>
            <a:ext cx="1828800" cy="1371600"/>
          </a:xfrm>
          <a:prstGeom prst="rect">
            <a:avLst/>
          </a:prstGeom>
        </p:spPr>
      </p:pic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1600200"/>
            <a:ext cx="1569720" cy="1866900"/>
          </a:xfrm>
          <a:prstGeom prst="rect">
            <a:avLst/>
          </a:prstGeom>
        </p:spPr>
      </p:pic>
      <p:pic>
        <p:nvPicPr>
          <p:cNvPr id="10" name="Рисунок 9" descr="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86200" y="1600200"/>
            <a:ext cx="1394460" cy="2095500"/>
          </a:xfrm>
          <a:prstGeom prst="rect">
            <a:avLst/>
          </a:prstGeom>
        </p:spPr>
      </p:pic>
      <p:pic>
        <p:nvPicPr>
          <p:cNvPr id="11" name="Рисунок 10" descr="7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34200" y="4495800"/>
            <a:ext cx="1394460" cy="2103120"/>
          </a:xfrm>
          <a:prstGeom prst="rect">
            <a:avLst/>
          </a:prstGeom>
        </p:spPr>
      </p:pic>
      <p:pic>
        <p:nvPicPr>
          <p:cNvPr id="12" name="Рисунок 11" descr="9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43400" y="4572000"/>
            <a:ext cx="2042160" cy="1432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38200" y="2209800"/>
            <a:ext cx="1905000" cy="1913504"/>
          </a:xfrm>
        </p:spPr>
      </p:pic>
      <p:pic>
        <p:nvPicPr>
          <p:cNvPr id="5" name="Рисунок 4" descr="9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981200"/>
            <a:ext cx="1600200" cy="2133600"/>
          </a:xfrm>
          <a:prstGeom prst="rect">
            <a:avLst/>
          </a:prstGeom>
        </p:spPr>
      </p:pic>
      <p:pic>
        <p:nvPicPr>
          <p:cNvPr id="6" name="Рисунок 5" descr="9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1660358"/>
            <a:ext cx="2819400" cy="19785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pic>
        <p:nvPicPr>
          <p:cNvPr id="7" name="Рисунок 6" descr="9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5105400"/>
            <a:ext cx="2620211" cy="152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4495800"/>
            <a:ext cx="22098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Дроздов Николай Николаевич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4114800"/>
            <a:ext cx="30480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Николай  Николаевич Миклухо-Маклай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4419600"/>
            <a:ext cx="24384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Николай Михайлович Пржевальский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77000" y="2590800"/>
            <a:ext cx="1684655" cy="2393983"/>
          </a:xfrm>
        </p:spPr>
      </p:pic>
      <p:sp>
        <p:nvSpPr>
          <p:cNvPr id="5" name="TextBox 4"/>
          <p:cNvSpPr txBox="1"/>
          <p:nvPr/>
        </p:nvSpPr>
        <p:spPr>
          <a:xfrm>
            <a:off x="1295400" y="2590800"/>
            <a:ext cx="37000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крестьянином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581400"/>
            <a:ext cx="41736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ремесленником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4958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купцом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337</TotalTime>
  <Words>333</Words>
  <PresentationFormat>Экран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  Презентация к  Интегрированному уроку для учащихся    4-ых классов по коррекции дизорфографии  по темам: «Правописание  сложных слов»  «Великие люди России» </vt:lpstr>
      <vt:lpstr>Слайд 2</vt:lpstr>
      <vt:lpstr>Задачи:</vt:lpstr>
      <vt:lpstr>Структура урока:</vt:lpstr>
      <vt:lpstr>Слайд 5</vt:lpstr>
      <vt:lpstr>     1                        2                     3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Презентация к уроку Интегрированный урок для учащихся    3-4-ых классов по коррекции дизорфографии с применением здоровье сберегающих технологий и ЭОР по темам: «Правописание  сложных слов»  «Великие люди России» </dc:title>
  <dc:creator>Надежда</dc:creator>
  <cp:lastModifiedBy>Надежда</cp:lastModifiedBy>
  <cp:revision>40</cp:revision>
  <dcterms:created xsi:type="dcterms:W3CDTF">2012-11-11T12:51:27Z</dcterms:created>
  <dcterms:modified xsi:type="dcterms:W3CDTF">2012-12-02T02:44:58Z</dcterms:modified>
</cp:coreProperties>
</file>