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8" r:id="rId5"/>
    <p:sldId id="269" r:id="rId6"/>
    <p:sldId id="257" r:id="rId7"/>
    <p:sldId id="258" r:id="rId8"/>
    <p:sldId id="259" r:id="rId9"/>
    <p:sldId id="260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67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81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jpeg"/><Relationship Id="rId4" Type="http://schemas.openxmlformats.org/officeDocument/2006/relationships/image" Target="../media/image5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jpeg"/><Relationship Id="rId4" Type="http://schemas.openxmlformats.org/officeDocument/2006/relationships/image" Target="../media/image5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jpeg"/><Relationship Id="rId4" Type="http://schemas.openxmlformats.org/officeDocument/2006/relationships/image" Target="../media/image62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3434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Презентация к уроку-экскурсии в зоопарк  учащихся    3-их классов по коррекции </a:t>
            </a:r>
            <a:r>
              <a:rPr lang="ru-RU" sz="3600" b="1" dirty="0" err="1" smtClean="0"/>
              <a:t>дизорфографии</a:t>
            </a:r>
            <a:r>
              <a:rPr lang="ru-RU" sz="3600" b="1" dirty="0" smtClean="0"/>
              <a:t> с применением здоровье сберегающих технологий и ЭОР </a:t>
            </a:r>
            <a:br>
              <a:rPr lang="ru-RU" sz="3600" b="1" dirty="0" smtClean="0"/>
            </a:br>
            <a:r>
              <a:rPr lang="ru-RU" sz="4400" b="1" dirty="0" smtClean="0"/>
              <a:t>«Правописание  сложных слов»</a:t>
            </a:r>
            <a:r>
              <a:rPr lang="ru-RU" sz="4400" b="1" i="1" dirty="0" smtClean="0"/>
              <a:t> </a:t>
            </a:r>
            <a:br>
              <a:rPr lang="ru-RU" sz="4400" b="1" i="1" dirty="0" smtClean="0"/>
            </a:br>
            <a:endParaRPr lang="ru-RU" sz="4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4419600"/>
            <a:ext cx="8610600" cy="1981200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Автор-составитель: учитель-логопед  высшей  квалификационной категории  ГБОУ ЦПМСС </a:t>
            </a:r>
          </a:p>
          <a:p>
            <a:r>
              <a:rPr lang="ru-RU" b="1" i="1" dirty="0" smtClean="0"/>
              <a:t> Калининского  района  Санкт-Петербурга   </a:t>
            </a:r>
          </a:p>
          <a:p>
            <a:r>
              <a:rPr lang="ru-RU" b="1" i="1" dirty="0" smtClean="0"/>
              <a:t>Горемыкина Ирина Николаевна</a:t>
            </a:r>
            <a:endParaRPr lang="ru-RU" b="1" dirty="0" smtClean="0"/>
          </a:p>
          <a:p>
            <a:r>
              <a:rPr lang="ru-RU" i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/>
              <a:t>Седлоклювый</a:t>
            </a:r>
            <a:r>
              <a:rPr lang="ru-RU" sz="4400" b="1" dirty="0" smtClean="0"/>
              <a:t> аист</a:t>
            </a:r>
            <a:endParaRPr lang="ru-RU" sz="4400" b="1" dirty="0"/>
          </a:p>
        </p:txBody>
      </p:sp>
      <p:pic>
        <p:nvPicPr>
          <p:cNvPr id="4" name="Содержимое 3" descr="333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371600"/>
            <a:ext cx="2438400" cy="19019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33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4648200"/>
            <a:ext cx="2541539" cy="1981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" name="Рисунок 5" descr="33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486400" y="3505200"/>
            <a:ext cx="2133600" cy="30700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7" name="Рисунок 6" descr="3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1295400"/>
            <a:ext cx="2057400" cy="30917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/>
          <a:lstStyle/>
          <a:p>
            <a:pPr algn="ctr"/>
            <a:r>
              <a:rPr lang="ru-RU" b="1" dirty="0" err="1" smtClean="0"/>
              <a:t>Черномордая</a:t>
            </a:r>
            <a:r>
              <a:rPr lang="ru-RU" dirty="0" smtClean="0"/>
              <a:t>  </a:t>
            </a:r>
            <a:r>
              <a:rPr lang="ru-RU" b="1" dirty="0" err="1" smtClean="0"/>
              <a:t>верветка</a:t>
            </a:r>
            <a:endParaRPr lang="ru-RU" b="1" dirty="0"/>
          </a:p>
        </p:txBody>
      </p:sp>
      <p:pic>
        <p:nvPicPr>
          <p:cNvPr id="4" name="Содержимое 3" descr="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0800" y="1258128"/>
            <a:ext cx="2316480" cy="344954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5" name="Рисунок 4" descr="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4192361"/>
            <a:ext cx="2428917" cy="24397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6" name="Рисунок 5" descr="4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1371600"/>
            <a:ext cx="2539448" cy="2667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pPr algn="ctr"/>
            <a:r>
              <a:rPr lang="ru-RU" b="1" dirty="0" smtClean="0"/>
              <a:t>Броненосец</a:t>
            </a:r>
            <a:endParaRPr lang="ru-RU" b="1" dirty="0"/>
          </a:p>
        </p:txBody>
      </p:sp>
      <p:pic>
        <p:nvPicPr>
          <p:cNvPr id="4" name="Содержимое 3" descr="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2600" y="4114800"/>
            <a:ext cx="3238500" cy="2514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Рисунок 4" descr="7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1371600"/>
            <a:ext cx="2667000" cy="24286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6" name="Рисунок 5" descr="7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1295400"/>
            <a:ext cx="3429000" cy="2286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7" name="Рисунок 6" descr="5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200" y="3962400"/>
            <a:ext cx="2514600" cy="26884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191000"/>
            <a:ext cx="3601409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7" name="Рисунок 6" descr="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4191000"/>
            <a:ext cx="2479902" cy="2468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/>
          <a:lstStyle/>
          <a:p>
            <a:pPr algn="ctr"/>
            <a:r>
              <a:rPr lang="ru-RU" b="1" dirty="0" smtClean="0"/>
              <a:t>Венценосный</a:t>
            </a:r>
            <a:r>
              <a:rPr lang="ru-RU" dirty="0" smtClean="0"/>
              <a:t> </a:t>
            </a:r>
            <a:r>
              <a:rPr lang="ru-RU" b="1" dirty="0" smtClean="0"/>
              <a:t>журавль</a:t>
            </a:r>
            <a:endParaRPr lang="ru-RU" b="1" dirty="0"/>
          </a:p>
        </p:txBody>
      </p:sp>
      <p:pic>
        <p:nvPicPr>
          <p:cNvPr id="5" name="Рисунок 4" descr="11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3070" y="2438400"/>
            <a:ext cx="2848466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6" name="Рисунок 5" descr="111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0" y="1295400"/>
            <a:ext cx="274673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4" name="Содержимое 3" descr="121.jpg"/>
          <p:cNvPicPr>
            <a:picLocks noGrp="1" noChangeAspect="1"/>
          </p:cNvPicPr>
          <p:nvPr>
            <p:ph idx="1"/>
          </p:nvPr>
        </p:nvPicPr>
        <p:blipFill>
          <a:blip r:embed="rId6"/>
          <a:srcRect l="15385"/>
          <a:stretch>
            <a:fillRect/>
          </a:stretch>
        </p:blipFill>
        <p:spPr>
          <a:xfrm>
            <a:off x="6400800" y="1295400"/>
            <a:ext cx="2514600" cy="19775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829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УТКОНОС - водоплавающее млекопитающее, обитающее в Австралии.  Это уникальное животное является одним из символов Австралии; оно изображено на реверсе австралийской монеты в 20 центов.</a:t>
            </a:r>
            <a:br>
              <a:rPr lang="ru-RU" sz="3200" b="1" dirty="0" smtClean="0">
                <a:solidFill>
                  <a:schemeClr val="tx2"/>
                </a:solidFill>
              </a:rPr>
            </a:br>
            <a:endParaRPr lang="ru-RU" sz="3200" b="1" dirty="0">
              <a:solidFill>
                <a:schemeClr val="tx2"/>
              </a:solidFill>
            </a:endParaRPr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800" y="3886200"/>
            <a:ext cx="4194175" cy="24865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69716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ОСОЕД</a:t>
            </a:r>
            <a:r>
              <a:rPr lang="ru-RU" sz="2800" dirty="0" smtClean="0"/>
              <a:t> — дневной хищник </a:t>
            </a:r>
            <a:r>
              <a:rPr lang="ru-RU" sz="2800" dirty="0" smtClean="0"/>
              <a:t>семейства ястребиных</a:t>
            </a:r>
            <a:r>
              <a:rPr lang="ru-RU" sz="2800" dirty="0" smtClean="0"/>
              <a:t> </a:t>
            </a:r>
            <a:r>
              <a:rPr lang="ru-RU" sz="2800" dirty="0" smtClean="0"/>
              <a:t>отряда </a:t>
            </a:r>
            <a:r>
              <a:rPr lang="ru-RU" sz="2800" dirty="0" err="1" smtClean="0"/>
              <a:t>соколообразных</a:t>
            </a:r>
            <a:r>
              <a:rPr lang="ru-RU" sz="2800" dirty="0" smtClean="0"/>
              <a:t>. Птица средних размеров, размах крыльев около 1,2 м. Распространён на большей части Европы и на западе Азии, на Восток — до Алтая. В целом довольно редкая птица. Наиболее обычен в средней и южной тайге.</a:t>
            </a:r>
            <a:endParaRPr lang="ru-RU" sz="2800" dirty="0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5200" y="3200400"/>
            <a:ext cx="3138805" cy="318103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067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НОСОРОГОВЫЕ</a:t>
            </a:r>
            <a:r>
              <a:rPr lang="ru-RU" dirty="0" smtClean="0"/>
              <a:t> — семейство непарнокопытных млекопитающих, содержащее пять современных видов, распространённых в Африке и Азии.</a:t>
            </a:r>
            <a:endParaRPr lang="ru-RU" dirty="0"/>
          </a:p>
        </p:txBody>
      </p:sp>
      <p:pic>
        <p:nvPicPr>
          <p:cNvPr id="4" name="Содержимое 3" descr="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0" y="4038600"/>
            <a:ext cx="3509677" cy="23355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ДЛИННОШЕЕЕ,      ЗООПАРК</a:t>
            </a:r>
            <a:endParaRPr lang="ru-RU" b="1" dirty="0"/>
          </a:p>
        </p:txBody>
      </p:sp>
      <p:pic>
        <p:nvPicPr>
          <p:cNvPr id="4" name="Содержимое 3" descr="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6600" y="2514600"/>
            <a:ext cx="3424555" cy="30504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СОРОКОНОЖКА</a:t>
            </a:r>
            <a:endParaRPr lang="ru-RU" b="1" dirty="0"/>
          </a:p>
        </p:txBody>
      </p:sp>
      <p:pic>
        <p:nvPicPr>
          <p:cNvPr id="4" name="Содержимое 3" descr="1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0" y="2895600"/>
            <a:ext cx="3279775" cy="22001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МУРАВЬЕД</a:t>
            </a:r>
            <a:endParaRPr lang="ru-RU" b="1" dirty="0"/>
          </a:p>
        </p:txBody>
      </p:sp>
      <p:pic>
        <p:nvPicPr>
          <p:cNvPr id="4" name="Содержимое 3" descr="13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3800" y="3124200"/>
            <a:ext cx="3199765" cy="24090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14488" cy="5486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 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Форма урока: </a:t>
            </a:r>
            <a:r>
              <a:rPr lang="ru-RU" sz="2800" dirty="0" smtClean="0"/>
              <a:t>виртуальная экскурсия в зоопарк редких животных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b="1" dirty="0" smtClean="0"/>
              <a:t>Аудитория:</a:t>
            </a:r>
            <a:r>
              <a:rPr lang="ru-RU" sz="2800" dirty="0" smtClean="0"/>
              <a:t> учащиеся 3-го класса общеобразовательной школы с нарушением письменной речи, </a:t>
            </a:r>
            <a:r>
              <a:rPr lang="ru-RU" sz="2800" dirty="0" err="1" smtClean="0"/>
              <a:t>дизорфографией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b="1" dirty="0" smtClean="0"/>
              <a:t>Цель:</a:t>
            </a:r>
            <a:r>
              <a:rPr lang="ru-RU" sz="2800" dirty="0" smtClean="0"/>
              <a:t>  Совершенствовать навыки правописания сложных слов. </a:t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096000"/>
            <a:ext cx="8610600" cy="1524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066800"/>
            <a:ext cx="2670175" cy="19923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Рисунок 4" descr="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143000"/>
            <a:ext cx="2781759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" name="Рисунок 5" descr="7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669" y="3581400"/>
            <a:ext cx="2837311" cy="21252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Рисунок 6" descr="7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1134" y="3581400"/>
            <a:ext cx="2848466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2600" y="3581400"/>
            <a:ext cx="2887980" cy="216319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Рисунок 4" descr="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962400"/>
            <a:ext cx="3709270" cy="15697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" name="Рисунок 5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7048" y="1295400"/>
            <a:ext cx="2925912" cy="190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Рисунок 6" descr="2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1219200"/>
            <a:ext cx="2978826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1200" y="3352800"/>
            <a:ext cx="2590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Рисунок 4" descr="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496" y="1143000"/>
            <a:ext cx="2824264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" name="Рисунок 5" descr="2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3810000"/>
            <a:ext cx="3240582" cy="21564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Рисунок 6" descr="2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1066800"/>
            <a:ext cx="325539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6400" y="1219200"/>
            <a:ext cx="3302000" cy="198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Рисунок 4" descr="5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657600"/>
            <a:ext cx="3429000" cy="25684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" name="Рисунок 5" descr="1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3733800"/>
            <a:ext cx="3314700" cy="23765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Рисунок 6" descr="7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600" y="1143000"/>
            <a:ext cx="3657600" cy="21670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66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609600"/>
            <a:ext cx="2209800" cy="28716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3657600"/>
            <a:ext cx="2116667" cy="2667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" name="Рисунок 5" descr="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962400"/>
            <a:ext cx="4038600" cy="23927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Рисунок 6" descr="0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685800"/>
            <a:ext cx="326503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Книга  </a:t>
            </a:r>
            <a:br>
              <a:rPr lang="ru-RU" sz="4400" b="1" dirty="0" smtClean="0"/>
            </a:br>
            <a:r>
              <a:rPr lang="ru-RU" sz="4400" b="1" dirty="0" smtClean="0"/>
              <a:t>«Редкие сложные животные»</a:t>
            </a:r>
            <a:endParaRPr lang="ru-RU" dirty="0"/>
          </a:p>
        </p:txBody>
      </p:sp>
      <p:pic>
        <p:nvPicPr>
          <p:cNvPr id="4" name="Содержимое 3" descr="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832091"/>
            <a:ext cx="5280128" cy="3578109"/>
          </a:xfrm>
        </p:spPr>
      </p:pic>
      <p:sp>
        <p:nvSpPr>
          <p:cNvPr id="5" name="TextBox 4"/>
          <p:cNvSpPr txBox="1"/>
          <p:nvPr/>
        </p:nvSpPr>
        <p:spPr>
          <a:xfrm rot="20846841">
            <a:off x="2919675" y="2553799"/>
            <a:ext cx="16792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Носорог</a:t>
            </a:r>
          </a:p>
          <a:p>
            <a:r>
              <a:rPr lang="ru-RU" dirty="0" smtClean="0"/>
              <a:t>Землеройка</a:t>
            </a:r>
          </a:p>
          <a:p>
            <a:r>
              <a:rPr lang="ru-RU" dirty="0" smtClean="0"/>
              <a:t>Утконос</a:t>
            </a:r>
          </a:p>
          <a:p>
            <a:r>
              <a:rPr lang="ru-RU" dirty="0" smtClean="0"/>
              <a:t>Муравьед</a:t>
            </a:r>
          </a:p>
          <a:p>
            <a:r>
              <a:rPr lang="ru-RU" dirty="0" smtClean="0"/>
              <a:t>Осоед</a:t>
            </a:r>
          </a:p>
          <a:p>
            <a:r>
              <a:rPr lang="ru-RU" dirty="0" smtClean="0"/>
              <a:t>Сороконожка</a:t>
            </a:r>
          </a:p>
          <a:p>
            <a:r>
              <a:rPr lang="ru-RU" dirty="0" smtClean="0"/>
              <a:t>Броненосец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25962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rgbClr val="C00000"/>
                </a:solidFill>
              </a:rPr>
              <a:t>М О Л О Д Ц Ы !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1" y="6019800"/>
            <a:ext cx="3810000" cy="2286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457200"/>
            <a:ext cx="7943088" cy="6400800"/>
          </a:xfrm>
        </p:spPr>
        <p:txBody>
          <a:bodyPr>
            <a:noAutofit/>
          </a:bodyPr>
          <a:lstStyle/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-   развивать навыки словообразования с помощью двух корней;         </a:t>
            </a:r>
          </a:p>
          <a:p>
            <a:pPr>
              <a:buNone/>
            </a:pPr>
            <a:r>
              <a:rPr lang="ru-RU" sz="2000" dirty="0" smtClean="0"/>
              <a:t>-   развивать  слоговой анализ и синтез;                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-   учить воспринимать мир целостно, чувствовать взаимосвязь предметов и событий;</a:t>
            </a:r>
            <a:br>
              <a:rPr lang="ru-RU" sz="2000" dirty="0" smtClean="0"/>
            </a:br>
            <a:r>
              <a:rPr lang="ru-RU" sz="2000" dirty="0" smtClean="0"/>
              <a:t>-  развивать образное мышление,  внимание и память;</a:t>
            </a:r>
          </a:p>
          <a:p>
            <a:pPr>
              <a:buNone/>
            </a:pPr>
            <a:r>
              <a:rPr lang="ru-RU" sz="2000" dirty="0" smtClean="0"/>
              <a:t>-  развитие зрительно-пространственных представлений и ориентировки;</a:t>
            </a:r>
          </a:p>
          <a:p>
            <a:pPr>
              <a:buNone/>
            </a:pPr>
            <a:r>
              <a:rPr lang="ru-RU" sz="2000" dirty="0" smtClean="0"/>
              <a:t>-  развивать синтаксическую сторону речи;</a:t>
            </a:r>
          </a:p>
          <a:p>
            <a:pPr>
              <a:buNone/>
            </a:pPr>
            <a:r>
              <a:rPr lang="ru-RU" sz="2000" dirty="0" smtClean="0"/>
              <a:t>-  учить подбирать однокоренные слова;</a:t>
            </a:r>
            <a:br>
              <a:rPr lang="ru-RU" sz="2000" dirty="0" smtClean="0"/>
            </a:br>
            <a:r>
              <a:rPr lang="ru-RU" sz="2000" dirty="0" smtClean="0"/>
              <a:t>-  обогащать словарь за счет редко употребляемых слов; </a:t>
            </a:r>
            <a:br>
              <a:rPr lang="ru-RU" sz="2000" dirty="0" smtClean="0"/>
            </a:br>
            <a:r>
              <a:rPr lang="ru-RU" sz="2000" dirty="0" smtClean="0"/>
              <a:t>-  вызывать интерес к животному миру Земли;</a:t>
            </a:r>
          </a:p>
          <a:p>
            <a:pPr>
              <a:buNone/>
            </a:pPr>
            <a:r>
              <a:rPr lang="ru-RU" sz="2000" dirty="0" smtClean="0"/>
              <a:t>-  воспитывать чувство ответственности перед природой;</a:t>
            </a:r>
          </a:p>
          <a:p>
            <a:pPr>
              <a:buNone/>
            </a:pPr>
            <a:r>
              <a:rPr lang="ru-RU" sz="2000" dirty="0" smtClean="0"/>
              <a:t>-  развивать познавательные способности, навыки контроля и самоконтроля;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840162"/>
          </a:xfrm>
        </p:spPr>
        <p:txBody>
          <a:bodyPr>
            <a:noAutofit/>
          </a:bodyPr>
          <a:lstStyle/>
          <a:p>
            <a:r>
              <a:rPr lang="ru-RU" sz="2400" dirty="0" smtClean="0"/>
              <a:t>    Мысль о создании Красной книги появилась в конце пятидесятых годов в кругах ведущих ученых - </a:t>
            </a:r>
            <a:r>
              <a:rPr lang="ru-RU" sz="2400" b="1" dirty="0" err="1" smtClean="0"/>
              <a:t>природоохранителей</a:t>
            </a:r>
            <a:r>
              <a:rPr lang="ru-RU" sz="2400" b="1" dirty="0" smtClean="0"/>
              <a:t>,</a:t>
            </a:r>
            <a:r>
              <a:rPr lang="ru-RU" sz="2400" dirty="0" smtClean="0"/>
              <a:t> объединившихся в Международный союз охраны природы и природных ресурсов. </a:t>
            </a:r>
            <a:r>
              <a:rPr lang="ru-RU" sz="2400" b="1" dirty="0" smtClean="0"/>
              <a:t>Первоначально </a:t>
            </a:r>
            <a:r>
              <a:rPr lang="ru-RU" sz="2400" dirty="0" smtClean="0"/>
              <a:t>книга задумывалась как книга учета видов животных (позднее и растений), оказавшихся под угрозой исчезновения. Нужно было привлечь внимание </a:t>
            </a:r>
            <a:r>
              <a:rPr lang="ru-RU" sz="2400" b="1" dirty="0" smtClean="0"/>
              <a:t>международного </a:t>
            </a:r>
            <a:r>
              <a:rPr lang="ru-RU" sz="2400" dirty="0" smtClean="0"/>
              <a:t>сообщества и правительств отдельных стран к состоянию природы, сигнализировать о необходимости срочных мер по спасению исчезающих животных и растений, мест их обитания.</a:t>
            </a:r>
            <a:endParaRPr lang="ru-RU" sz="2400" dirty="0"/>
          </a:p>
        </p:txBody>
      </p:sp>
      <p:pic>
        <p:nvPicPr>
          <p:cNvPr id="4" name="Содержимое 3" descr="3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4215289"/>
            <a:ext cx="3523615" cy="26427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208756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                          Книга  </a:t>
            </a:r>
            <a:br>
              <a:rPr lang="ru-RU" sz="4800" b="1" dirty="0" smtClean="0"/>
            </a:br>
            <a:r>
              <a:rPr lang="ru-RU" sz="4800" b="1" dirty="0" smtClean="0"/>
              <a:t>«Редкие сложные животные»</a:t>
            </a:r>
            <a:endParaRPr lang="ru-RU" sz="4800" b="1" dirty="0"/>
          </a:p>
        </p:txBody>
      </p:sp>
      <p:pic>
        <p:nvPicPr>
          <p:cNvPr id="4" name="Содержимое 3" descr="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2514600"/>
            <a:ext cx="4953000" cy="33564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Красноглазая </a:t>
            </a:r>
            <a:br>
              <a:rPr lang="ru-RU" b="1" dirty="0" smtClean="0"/>
            </a:br>
            <a:r>
              <a:rPr lang="ru-RU" b="1" dirty="0" smtClean="0"/>
              <a:t>древесница-лягушка</a:t>
            </a:r>
            <a:endParaRPr lang="ru-RU" b="1" dirty="0"/>
          </a:p>
        </p:txBody>
      </p:sp>
      <p:pic>
        <p:nvPicPr>
          <p:cNvPr id="4" name="Содержимое 3" descr="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371600"/>
            <a:ext cx="3300088" cy="247188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pic>
        <p:nvPicPr>
          <p:cNvPr id="5" name="Рисунок 4" descr="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1371600"/>
            <a:ext cx="2590800" cy="2481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pic>
        <p:nvPicPr>
          <p:cNvPr id="6" name="Рисунок 5" descr="26.jpg"/>
          <p:cNvPicPr>
            <a:picLocks noChangeAspect="1"/>
          </p:cNvPicPr>
          <p:nvPr/>
        </p:nvPicPr>
        <p:blipFill>
          <a:blip r:embed="rId4"/>
          <a:srcRect t="5788"/>
          <a:stretch>
            <a:fillRect/>
          </a:stretch>
        </p:blipFill>
        <p:spPr>
          <a:xfrm>
            <a:off x="5105400" y="4114800"/>
            <a:ext cx="3360841" cy="24807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pic>
        <p:nvPicPr>
          <p:cNvPr id="7" name="Рисунок 6" descr="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0200" y="4114800"/>
            <a:ext cx="2514600" cy="2548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144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Плащеносная   ящерица</a:t>
            </a:r>
            <a:endParaRPr lang="ru-RU" sz="4400" b="1" dirty="0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4600" y="1752600"/>
            <a:ext cx="2574802" cy="1676400"/>
          </a:xfrm>
        </p:spPr>
      </p:pic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905000"/>
            <a:ext cx="2286000" cy="2362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7" name="Рисунок 6" descr="2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3276600"/>
            <a:ext cx="2331720" cy="21143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8" name="Рисунок 7" descr="3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9400" y="3962400"/>
            <a:ext cx="2315658" cy="2667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9" name="Рисунок 8" descr="3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6200" y="4495800"/>
            <a:ext cx="2590800" cy="19405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11" name="Рисунок 10" descr="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5400" y="1295400"/>
            <a:ext cx="2391569" cy="1752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944562"/>
          </a:xfrm>
        </p:spPr>
        <p:txBody>
          <a:bodyPr/>
          <a:lstStyle/>
          <a:p>
            <a:pPr algn="ctr"/>
            <a:r>
              <a:rPr lang="ru-RU" sz="4400" b="1" dirty="0" smtClean="0"/>
              <a:t>Орлан-рыболов</a:t>
            </a:r>
            <a:endParaRPr lang="ru-RU" sz="4400" b="1" dirty="0"/>
          </a:p>
        </p:txBody>
      </p:sp>
      <p:pic>
        <p:nvPicPr>
          <p:cNvPr id="4" name="Содержимое 3" descr="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1600" y="4114800"/>
            <a:ext cx="3543300" cy="235790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5" name="Рисунок 4" descr="2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447800"/>
            <a:ext cx="3549755" cy="2362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6" name="Рисунок 5" descr="2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1752600"/>
            <a:ext cx="2988070" cy="20248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7" name="Рисунок 6" descr="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4114800"/>
            <a:ext cx="2968917" cy="2019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94456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Одногорбый верблюд-дромадер</a:t>
            </a:r>
            <a:endParaRPr lang="ru-RU" sz="4000" b="1" dirty="0"/>
          </a:p>
        </p:txBody>
      </p:sp>
      <p:pic>
        <p:nvPicPr>
          <p:cNvPr id="4" name="Содержимое 3" descr="4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1200" y="1143000"/>
            <a:ext cx="2209800" cy="269319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5" name="Рисунок 4" descr="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810000"/>
            <a:ext cx="2743200" cy="275544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6" name="Рисунок 5" descr="5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1219200"/>
            <a:ext cx="304800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7" name="Рисунок 6" descr="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4114800"/>
            <a:ext cx="3276600" cy="24574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403</TotalTime>
  <Words>223</Words>
  <PresentationFormat>Экран (4:3)</PresentationFormat>
  <Paragraphs>43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Презентация к уроку-экскурсии в зоопарк  учащихся    3-их классов по коррекции дизорфографии с применением здоровье сберегающих технологий и ЭОР  «Правописание  сложных слов»  </vt:lpstr>
      <vt:lpstr>    Форма урока: виртуальная экскурсия в зоопарк редких животных    Аудитория: учащиеся 3-го класса общеобразовательной школы с нарушением письменной речи, дизорфографией.    Цель:  Совершенствовать навыки правописания сложных слов.    </vt:lpstr>
      <vt:lpstr>Задачи:</vt:lpstr>
      <vt:lpstr>    Мысль о создании Красной книги появилась в конце пятидесятых годов в кругах ведущих ученых - природоохранителей, объединившихся в Международный союз охраны природы и природных ресурсов. Первоначально книга задумывалась как книга учета видов животных (позднее и растений), оказавшихся под угрозой исчезновения. Нужно было привлечь внимание международного сообщества и правительств отдельных стран к состоянию природы, сигнализировать о необходимости срочных мер по спасению исчезающих животных и растений, мест их обитания.</vt:lpstr>
      <vt:lpstr>                          Книга   «Редкие сложные животные»</vt:lpstr>
      <vt:lpstr>Красноглазая  древесница-лягушка</vt:lpstr>
      <vt:lpstr>Плащеносная   ящерица</vt:lpstr>
      <vt:lpstr>Орлан-рыболов</vt:lpstr>
      <vt:lpstr>Одногорбый верблюд-дромадер</vt:lpstr>
      <vt:lpstr>Седлоклювый аист</vt:lpstr>
      <vt:lpstr>Черномордая  верветка</vt:lpstr>
      <vt:lpstr>Броненосец</vt:lpstr>
      <vt:lpstr>Венценосный журавль</vt:lpstr>
      <vt:lpstr>УТКОНОС - водоплавающее млекопитающее, обитающее в Австралии.  Это уникальное животное является одним из символов Австралии; оно изображено на реверсе австралийской монеты в 20 центов. </vt:lpstr>
      <vt:lpstr>ОСОЕД — дневной хищник семейства ястребиных отряда соколообразных. Птица средних размеров, размах крыльев около 1,2 м. Распространён на большей части Европы и на западе Азии, на Восток — до Алтая. В целом довольно редкая птица. Наиболее обычен в средней и южной тайге.</vt:lpstr>
      <vt:lpstr>НОСОРОГОВЫЕ — семейство непарнокопытных млекопитающих, содержащее пять современных видов, распространённых в Африке и Азии.</vt:lpstr>
      <vt:lpstr>ДЛИННОШЕЕЕ,      ЗООПАРК</vt:lpstr>
      <vt:lpstr>СОРОКОНОЖКА</vt:lpstr>
      <vt:lpstr>МУРАВЬЕД</vt:lpstr>
      <vt:lpstr>Слайд 20</vt:lpstr>
      <vt:lpstr>Слайд 21</vt:lpstr>
      <vt:lpstr>Слайд 22</vt:lpstr>
      <vt:lpstr>Слайд 23</vt:lpstr>
      <vt:lpstr>Слайд 24</vt:lpstr>
      <vt:lpstr>Книга   «Редкие сложные животные»</vt:lpstr>
      <vt:lpstr>М О Л О Д Ц Ы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интегрированному уроку для учащихся    3-их классов по коррекции дизорфографии с применением здоровье сберегающих технологий и ЭОР по темам: «Правописание  сложных слов» и  «Редкие животные из красной книги» </dc:title>
  <dc:creator>Надежда</dc:creator>
  <cp:lastModifiedBy>Надежда</cp:lastModifiedBy>
  <cp:revision>34</cp:revision>
  <dcterms:created xsi:type="dcterms:W3CDTF">2012-11-11T18:46:11Z</dcterms:created>
  <dcterms:modified xsi:type="dcterms:W3CDTF">2012-12-01T20:40:48Z</dcterms:modified>
</cp:coreProperties>
</file>