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36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1%80%D1%83%D0%B7" TargetMode="External"/><Relationship Id="rId2" Type="http://schemas.openxmlformats.org/officeDocument/2006/relationships/hyperlink" Target="http://ru.wikipedia.org/wiki/%D0%92%D0%B5%D0%B4%D1%80%D0%B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ru.wikipedia.org/wiki/%D0%9F%D0%BB%D0%B5%D1%87%D0%BE_(%D1%87%D0%B0%D1%81%D1%82%D1%8C_%D1%82%D0%B5%D0%BB%D0%B0)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50292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 к  уроку по предупреждению </a:t>
            </a:r>
            <a:r>
              <a:rPr lang="ru-RU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дисграфии</a:t>
            </a: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с применением здоровье сберегающих технологий, </a:t>
            </a:r>
            <a:b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ЭОР и приемов </a:t>
            </a:r>
            <a:r>
              <a:rPr lang="ru-RU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арт-терапии</a:t>
            </a: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теме: «Дифференциация звуков С-З»  </a:t>
            </a:r>
            <a:b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5105400"/>
            <a:ext cx="8686800" cy="12192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800" dirty="0" smtClean="0"/>
              <a:t>Автор: учитель-логопед высшей категории ГБОУ ЦПМСС</a:t>
            </a:r>
          </a:p>
          <a:p>
            <a:pPr algn="ctr"/>
            <a:r>
              <a:rPr lang="ru-RU" sz="2800" dirty="0" smtClean="0"/>
              <a:t> Калининского района Санкт-Петербурга</a:t>
            </a:r>
          </a:p>
          <a:p>
            <a:pPr algn="ctr"/>
            <a:r>
              <a:rPr lang="ru-RU" sz="2800" dirty="0" smtClean="0"/>
              <a:t> Горемыкина Ирина Николаевна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C000"/>
                </a:solidFill>
              </a:rPr>
              <a:t>Золотая  змейка</a:t>
            </a:r>
            <a:endParaRPr lang="ru-RU" b="1" i="1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3124200"/>
            <a:ext cx="4059115" cy="2667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5143500"/>
            <a:ext cx="1714500" cy="1714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2971800"/>
            <a:ext cx="2622431" cy="3657600"/>
          </a:xfrm>
        </p:spPr>
      </p:pic>
      <p:pic>
        <p:nvPicPr>
          <p:cNvPr id="5" name="Рисунок 4" descr="9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4871" y="685800"/>
            <a:ext cx="2999129" cy="3352800"/>
          </a:xfrm>
          <a:prstGeom prst="rect">
            <a:avLst/>
          </a:prstGeom>
        </p:spPr>
      </p:pic>
      <p:pic>
        <p:nvPicPr>
          <p:cNvPr id="6" name="Рисунок 5" descr="122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066800"/>
            <a:ext cx="1706880" cy="1714500"/>
          </a:xfrm>
          <a:prstGeom prst="rect">
            <a:avLst/>
          </a:prstGeom>
        </p:spPr>
      </p:pic>
      <p:pic>
        <p:nvPicPr>
          <p:cNvPr id="7" name="Рисунок 6" descr="121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7000" y="4899660"/>
            <a:ext cx="1493520" cy="1958340"/>
          </a:xfrm>
          <a:prstGeom prst="rect">
            <a:avLst/>
          </a:prstGeom>
        </p:spPr>
      </p:pic>
      <p:pic>
        <p:nvPicPr>
          <p:cNvPr id="9" name="Рисунок 8" descr="321.jpg"/>
          <p:cNvPicPr>
            <a:picLocks noChangeAspect="1"/>
          </p:cNvPicPr>
          <p:nvPr/>
        </p:nvPicPr>
        <p:blipFill>
          <a:blip r:embed="rId7"/>
          <a:srcRect l="22222" r="20000"/>
          <a:stretch>
            <a:fillRect/>
          </a:stretch>
        </p:blipFill>
        <p:spPr>
          <a:xfrm>
            <a:off x="2590800" y="838200"/>
            <a:ext cx="990600" cy="1714500"/>
          </a:xfrm>
          <a:prstGeom prst="rect">
            <a:avLst/>
          </a:prstGeom>
        </p:spPr>
      </p:pic>
      <p:pic>
        <p:nvPicPr>
          <p:cNvPr id="11" name="Рисунок 10" descr="12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3404722">
            <a:off x="1601594" y="2713057"/>
            <a:ext cx="2334737" cy="1082040"/>
          </a:xfrm>
          <a:prstGeom prst="rect">
            <a:avLst/>
          </a:prstGeom>
        </p:spPr>
      </p:pic>
      <p:pic>
        <p:nvPicPr>
          <p:cNvPr id="12" name="Рисунок 11" descr="111.jpg"/>
          <p:cNvPicPr>
            <a:picLocks noChangeAspect="1"/>
          </p:cNvPicPr>
          <p:nvPr/>
        </p:nvPicPr>
        <p:blipFill>
          <a:blip r:embed="rId9"/>
          <a:srcRect l="11776" r="17565"/>
          <a:stretch>
            <a:fillRect/>
          </a:stretch>
        </p:blipFill>
        <p:spPr>
          <a:xfrm>
            <a:off x="7772400" y="5257800"/>
            <a:ext cx="1371600" cy="1371600"/>
          </a:xfrm>
          <a:prstGeom prst="rect">
            <a:avLst/>
          </a:prstGeom>
        </p:spPr>
      </p:pic>
      <p:pic>
        <p:nvPicPr>
          <p:cNvPr id="14" name="Рисунок 13" descr="1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00600" y="762000"/>
            <a:ext cx="1905000" cy="1539240"/>
          </a:xfrm>
          <a:prstGeom prst="rect">
            <a:avLst/>
          </a:prstGeom>
        </p:spPr>
      </p:pic>
      <p:pic>
        <p:nvPicPr>
          <p:cNvPr id="15" name="Рисунок 14" descr="132.jpg"/>
          <p:cNvPicPr>
            <a:picLocks noChangeAspect="1"/>
          </p:cNvPicPr>
          <p:nvPr/>
        </p:nvPicPr>
        <p:blipFill>
          <a:blip r:embed="rId11"/>
          <a:srcRect l="17621" t="4505" r="20705" b="5405"/>
          <a:stretch>
            <a:fillRect/>
          </a:stretch>
        </p:blipFill>
        <p:spPr>
          <a:xfrm>
            <a:off x="3810000" y="2209800"/>
            <a:ext cx="1066800" cy="1524000"/>
          </a:xfrm>
          <a:prstGeom prst="rect">
            <a:avLst/>
          </a:prstGeom>
        </p:spPr>
      </p:pic>
      <p:pic>
        <p:nvPicPr>
          <p:cNvPr id="10" name="Рисунок 9" descr="123.jpg"/>
          <p:cNvPicPr>
            <a:picLocks noChangeAspect="1"/>
          </p:cNvPicPr>
          <p:nvPr/>
        </p:nvPicPr>
        <p:blipFill>
          <a:blip r:embed="rId12"/>
          <a:srcRect t="4274" b="10256"/>
          <a:stretch>
            <a:fillRect/>
          </a:stretch>
        </p:blipFill>
        <p:spPr>
          <a:xfrm>
            <a:off x="4343400" y="3886200"/>
            <a:ext cx="1638300" cy="1524000"/>
          </a:xfrm>
          <a:prstGeom prst="rect">
            <a:avLst/>
          </a:prstGeom>
        </p:spPr>
      </p:pic>
      <p:pic>
        <p:nvPicPr>
          <p:cNvPr id="8" name="Рисунок 7" descr="322.jpg"/>
          <p:cNvPicPr>
            <a:picLocks noChangeAspect="1"/>
          </p:cNvPicPr>
          <p:nvPr/>
        </p:nvPicPr>
        <p:blipFill>
          <a:blip r:embed="rId13"/>
          <a:srcRect l="17778" r="15556"/>
          <a:stretch>
            <a:fillRect/>
          </a:stretch>
        </p:blipFill>
        <p:spPr>
          <a:xfrm>
            <a:off x="6934200" y="4114800"/>
            <a:ext cx="11430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67 0.01204 C -0.06788 0.01042 -0.06753 0.00834 -0.06927 0.00764 C -0.07865 0.00324 -0.09844 0.00209 -0.11059 -3.33333E-6 C -0.12726 0.00023 -0.14427 -3.33333E-6 -0.16094 0.00116 C -0.16302 0.00139 -0.16372 0.00348 -0.16562 0.0044 C -0.17865 0.01042 -0.19132 0.01574 -0.20434 0.0213 C -0.2059 0.02292 -0.20729 0.02431 -0.20937 0.02593 C -0.21389 0.02917 -0.22361 0.03519 -0.22361 0.03542 C -0.22951 0.0463 -0.23368 0.04653 -0.24306 0.05648 C -0.25 0.07523 -0.25747 0.09375 -0.26458 0.11204 C -0.26233 0.16204 -0.26667 0.15811 -0.2526 0.19329 C -0.24965 0.20093 -0.2474 0.20926 -0.23819 0.21482 C -0.23403 0.22547 -0.23142 0.22315 -0.2191 0.22894 C -0.21632 0.22986 -0.21458 0.23218 -0.21181 0.23334 C -0.20799 0.23519 -0.20347 0.23658 -0.19965 0.23797 C -0.18611 0.25116 -0.16458 0.2588 -0.15156 0.27176 C -0.15069 0.27385 -0.15104 0.27616 -0.14896 0.27778 C -0.14653 0.27986 -0.14219 0.28079 -0.13924 0.28264 C -0.13507 0.28542 -0.12986 0.28982 -0.12726 0.29352 " pathEditMode="relative" rAng="0" ptsTypes="ffffffffffffffffff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5 0.025 C -0.02187 0.01736 -0.02465 0.0125 -0.03142 0.00949 C -0.04375 -0.00649 -0.05763 -0.01991 -0.07309 -0.03033 C -0.09149 -0.05556 -0.06597 -0.02246 -0.08975 -0.04607 C -0.09982 -0.05602 -0.10833 -0.07107 -0.11805 -0.08149 C -0.1368 -0.10162 -0.11041 -0.06412 -0.13316 -0.09491 C -0.14375 -0.10926 -0.12847 -0.09468 -0.14149 -0.10602 C -0.14427 -0.11783 -0.14722 -0.12824 -0.15138 -0.13936 C -0.16354 -0.20487 -0.17326 -0.28612 -0.15138 -0.34607 C -0.14791 -0.37107 -0.14114 -0.40278 -0.12309 -0.41482 C -0.12204 -0.41783 -0.12152 -0.42153 -0.11979 -0.42385 C -0.11857 -0.42547 -0.11614 -0.42454 -0.11475 -0.42593 C -0.11111 -0.42917 -0.10798 -0.43334 -0.10468 -0.43704 C -0.08836 -0.45533 -0.06718 -0.46991 -0.04635 -0.47709 C -0.03125 -0.49074 -0.00711 -0.49514 0.01025 -0.49699 C 0.02535 -0.50047 0.02587 -0.50162 0.04358 -0.49931 C 0.04844 -0.48936 0.05539 -0.48727 0.06355 -0.4838 C 0.07292 -0.4713 0.06355 -0.48195 0.07865 -0.47269 C 0.08646 -0.46783 0.09028 -0.46204 0.09862 -0.45926 C 0.1073 -0.45162 0.11615 -0.44699 0.12362 -0.43704 C 0.12622 -0.42616 0.13264 -0.42061 0.13855 -0.41274 C 0.1408 -0.40973 0.14532 -0.40371 0.14532 -0.40348 C 0.14636 -0.4007 0.14723 -0.39769 0.14862 -0.39491 C 0.15174 -0.38866 0.15851 -0.37709 0.15851 -0.37686 C 0.16042 -0.36274 0.16285 -0.36667 0.15851 -0.36158 " pathEditMode="relative" rAng="0" ptsTypes="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92593E-6 C 0.01302 -0.00602 0.0224 -0.02547 0.03507 -0.03126 C 0.0448 -0.04121 0.05799 -0.0419 0.07014 -0.04445 C 0.07778 -0.05533 0.06997 -0.0463 0.09011 -0.05116 C 0.09358 -0.05209 0.1 -0.05556 0.1 -0.05556 " pathEditMode="relative" ptsTypes="ffff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48 0.03703 C -0.075 0.02222 -0.07465 0.0074 -0.07604 -0.00741 C -0.07708 -0.01898 -0.08698 -0.02338 -0.09115 -0.03195 C -0.0967 -0.04329 -0.10278 -0.04468 -0.11111 -0.05186 C -0.11406 -0.0544 -0.11632 -0.0588 -0.11944 -0.06088 C -0.12569 -0.06505 -0.14028 -0.07176 -0.14774 -0.07408 C -0.1559 -0.0794 -0.16059 -0.0801 -0.16944 -0.08311 C -0.20139 -0.09422 -0.22187 -0.09885 -0.25434 -0.10301 C -0.27812 -0.11111 -0.30365 -0.10417 -0.32778 -0.1007 C -0.33542 -0.09792 -0.3434 -0.09723 -0.35104 -0.09422 C -0.35816 -0.09121 -0.36528 -0.08611 -0.37274 -0.08311 C -0.38437 -0.0713 -0.37413 -0.0794 -0.39271 -0.07408 C -0.40087 -0.07176 -0.4099 -0.06713 -0.41771 -0.06297 C -0.42431 -0.05417 -0.43142 -0.04306 -0.43611 -0.03195 C -0.43837 -0.02639 -0.43819 -0.01922 -0.44115 -0.01412 C -0.44844 -0.00139 -0.45747 0.00347 -0.46771 0.01041 C -0.475 0.01527 -0.47031 0.01481 -0.47448 0.01481 " pathEditMode="relative" rAng="0" ptsTypes="ffffffffffffffff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55556E-6 C 0.01093 -0.01458 0.02864 -0.02592 0.0434 -0.03333 C 0.05451 -0.03888 0.04566 -0.03171 0.05677 -0.04004 C 0.06545 -0.04652 0.07343 -0.05485 0.08333 -0.05786 C 0.09861 -0.06226 0.11562 -0.06203 0.13003 -0.07106 " pathEditMode="relative" ptsTypes="ffff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C -0.03229 0.00046 -0.07379 -0.0301 -0.09653 0.00324 " pathEditMode="relative" rAng="0" ptsTypes="f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Голубое  озеро</a:t>
            </a:r>
            <a:endParaRPr lang="ru-RU" b="1" dirty="0"/>
          </a:p>
        </p:txBody>
      </p:sp>
      <p:pic>
        <p:nvPicPr>
          <p:cNvPr id="5" name="Рисунок 4" descr="3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743200"/>
            <a:ext cx="4495800" cy="2853717"/>
          </a:xfrm>
          <a:prstGeom prst="rect">
            <a:avLst/>
          </a:prstGeom>
        </p:spPr>
      </p:pic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0" y="2286000"/>
            <a:ext cx="4724400" cy="353873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Синяя  долина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2513932"/>
            <a:ext cx="5257800" cy="35205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Фиолетовая гора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23.jpg"/>
          <p:cNvPicPr>
            <a:picLocks noGrp="1" noChangeAspect="1"/>
          </p:cNvPicPr>
          <p:nvPr>
            <p:ph idx="1"/>
          </p:nvPr>
        </p:nvPicPr>
        <p:blipFill>
          <a:blip r:embed="rId2"/>
          <a:srcRect b="10500"/>
          <a:stretch>
            <a:fillRect/>
          </a:stretch>
        </p:blipFill>
        <p:spPr>
          <a:xfrm>
            <a:off x="2819400" y="2286000"/>
            <a:ext cx="5376656" cy="2209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Рисунок 4" descr="3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81000"/>
            <a:ext cx="1821180" cy="16078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209800"/>
            <a:ext cx="1676400" cy="22875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" name="Рисунок 6" descr="4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0" y="4876800"/>
            <a:ext cx="2286000" cy="15976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8" name="Рисунок 7" descr="3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0400" y="457200"/>
            <a:ext cx="1950720" cy="15011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9" name="Рисунок 8" descr="7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5683" y="4953000"/>
            <a:ext cx="2579697" cy="1562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" name="Рисунок 9" descr="44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000" y="4795187"/>
            <a:ext cx="2286000" cy="17122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7030A0"/>
                </a:solidFill>
              </a:rPr>
              <a:t>МОЛОДЦЫ!</a:t>
            </a:r>
            <a:endParaRPr lang="ru-RU" sz="7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6400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/>
              </a:rPr>
              <a:t>Форма урока: урок-путешествие «Путешествие на радугу»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Аудитория: учащиеся 1-го класса общеобразовательной школы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 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Цель:  Совершенствование навыков правильного произношения и умения дифференцировать звуки С-З.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endParaRPr lang="ru-RU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477000"/>
            <a:ext cx="7854696" cy="762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Учить правильно произносить и различать звуки С-З;</a:t>
            </a:r>
          </a:p>
          <a:p>
            <a:pPr lvl="0"/>
            <a:r>
              <a:rPr lang="ru-RU" dirty="0" smtClean="0"/>
              <a:t>Учить различать звонкие и глухие согласные. Правописание сомнительных согласных в конце слова;</a:t>
            </a:r>
          </a:p>
          <a:p>
            <a:pPr lvl="0"/>
            <a:r>
              <a:rPr lang="ru-RU" dirty="0" smtClean="0"/>
              <a:t>Учить правильно употреблять предлоги ЗА, ИЗ-ЗА;</a:t>
            </a:r>
          </a:p>
          <a:p>
            <a:pPr lvl="0"/>
            <a:r>
              <a:rPr lang="ru-RU" dirty="0" smtClean="0"/>
              <a:t>Развивать фонематический слух;</a:t>
            </a:r>
          </a:p>
          <a:p>
            <a:pPr lvl="0"/>
            <a:r>
              <a:rPr lang="ru-RU" dirty="0" smtClean="0"/>
              <a:t>Развивать фонематические представления;</a:t>
            </a:r>
          </a:p>
          <a:p>
            <a:pPr lvl="0"/>
            <a:r>
              <a:rPr lang="ru-RU" dirty="0" smtClean="0"/>
              <a:t>Развивать </a:t>
            </a:r>
            <a:r>
              <a:rPr lang="ru-RU" dirty="0" err="1" smtClean="0"/>
              <a:t>звуко-слоговой</a:t>
            </a:r>
            <a:r>
              <a:rPr lang="ru-RU" dirty="0" smtClean="0"/>
              <a:t> анализ и синтез;</a:t>
            </a:r>
          </a:p>
          <a:p>
            <a:pPr lvl="0"/>
            <a:r>
              <a:rPr lang="ru-RU" dirty="0" smtClean="0"/>
              <a:t>Развивать внимание и память;</a:t>
            </a:r>
          </a:p>
          <a:p>
            <a:pPr lvl="0"/>
            <a:r>
              <a:rPr lang="ru-RU" dirty="0" smtClean="0"/>
              <a:t>Развивать творческие способности;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76400"/>
            <a:ext cx="6613056" cy="4400688"/>
          </a:xfrm>
          <a:prstGeom prst="rect">
            <a:avLst/>
          </a:prstGeom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667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/>
              <a:t>Коромы́сло</a:t>
            </a:r>
            <a:r>
              <a:rPr lang="ru-RU" sz="2800" dirty="0" smtClean="0"/>
              <a:t> — дугообразное деревянное приспособление для ручного ношения двух </a:t>
            </a:r>
            <a:r>
              <a:rPr lang="ru-RU" sz="2800" dirty="0" smtClean="0">
                <a:hlinkClick r:id="rId2" tooltip="Ведро"/>
              </a:rPr>
              <a:t>вёдер</a:t>
            </a:r>
            <a:r>
              <a:rPr lang="ru-RU" sz="2800" dirty="0" smtClean="0"/>
              <a:t> и других </a:t>
            </a:r>
            <a:r>
              <a:rPr lang="ru-RU" sz="2800" dirty="0" smtClean="0">
                <a:hlinkClick r:id="rId3" tooltip="Груз"/>
              </a:rPr>
              <a:t>грузов</a:t>
            </a:r>
            <a:r>
              <a:rPr lang="ru-RU" sz="2800" dirty="0" smtClean="0"/>
              <a:t>. Коромысло кладётся на </a:t>
            </a:r>
            <a:r>
              <a:rPr lang="ru-RU" sz="2800" dirty="0" smtClean="0">
                <a:hlinkClick r:id="rId4" tooltip="Плечо (часть тела)"/>
              </a:rPr>
              <a:t>плечи</a:t>
            </a:r>
            <a:r>
              <a:rPr lang="ru-RU" sz="2800" dirty="0" smtClean="0"/>
              <a:t> и верхнюю часть спины и распределяет вес носимого груза пропорционально по всей поверхности спины.</a:t>
            </a:r>
            <a:endParaRPr lang="ru-RU" sz="2800" dirty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2514600" y="3200400"/>
            <a:ext cx="4114800" cy="32657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Красная  полянка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057400"/>
            <a:ext cx="5987143" cy="33528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63622"/>
                </a:solidFill>
              </a:rPr>
              <a:t>Оранжевые  скалы</a:t>
            </a:r>
            <a:endParaRPr lang="ru-RU" b="1" dirty="0">
              <a:solidFill>
                <a:srgbClr val="F63622"/>
              </a:solidFill>
            </a:endParaRPr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2057400"/>
            <a:ext cx="5715000" cy="32004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Жёлтая  река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2667000"/>
            <a:ext cx="5116830" cy="2590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Изумрудный  лес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>
            <a:off x="2057400" y="2667000"/>
            <a:ext cx="5088008" cy="317104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110</Words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Презентация  к  уроку по предупреждению дисграфии  с применением здоровье сберегающих технологий,  ЭОР и приемов арт-терапии  по теме: «Дифференциация звуков С-З»   </vt:lpstr>
      <vt:lpstr>Форма урока: урок-путешествие «Путешествие на радугу»  Аудитория: учащиеся 1-го класса общеобразовательной школы    Цель:  Совершенствование навыков правильного произношения и умения дифференцировать звуки С-З. </vt:lpstr>
      <vt:lpstr>Задачи:</vt:lpstr>
      <vt:lpstr>Слайд 4</vt:lpstr>
      <vt:lpstr>Коромы́сло — дугообразное деревянное приспособление для ручного ношения двух вёдер и других грузов. Коромысло кладётся на плечи и верхнюю часть спины и распределяет вес носимого груза пропорционально по всей поверхности спины.</vt:lpstr>
      <vt:lpstr>Красная  полянка</vt:lpstr>
      <vt:lpstr>Оранжевые  скалы</vt:lpstr>
      <vt:lpstr>Жёлтая  река</vt:lpstr>
      <vt:lpstr>Изумрудный  лес</vt:lpstr>
      <vt:lpstr>Золотая  змейка</vt:lpstr>
      <vt:lpstr>Слайд 11</vt:lpstr>
      <vt:lpstr>Голубое  озеро</vt:lpstr>
      <vt:lpstr>Синяя  долина</vt:lpstr>
      <vt:lpstr>Фиолетовая гора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по теме: Дифференциация З-С</dc:title>
  <dc:creator>Надежда</dc:creator>
  <cp:lastModifiedBy>Надежда</cp:lastModifiedBy>
  <cp:revision>21</cp:revision>
  <dcterms:created xsi:type="dcterms:W3CDTF">2012-11-18T15:35:41Z</dcterms:created>
  <dcterms:modified xsi:type="dcterms:W3CDTF">2012-11-18T21:34:02Z</dcterms:modified>
</cp:coreProperties>
</file>