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DC9D0-3120-4908-98F9-898BF9B6FDA2}" type="datetimeFigureOut">
              <a:rPr lang="ru-RU" smtClean="0"/>
              <a:t>26.11.2012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71A5A3-0C0B-4F14-8BDA-B2C3FFF68902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://fotomastak.ru/wp-content/uploads/2012/04/sinij-kit-samyj-bolshoj-predstavitel-zhivotnogo-mira_2.jpg" TargetMode="External"/><Relationship Id="rId3" Type="http://schemas.openxmlformats.org/officeDocument/2006/relationships/hyperlink" Target="http://bmu.img.com.ua/photostorage/600x500/9/d2/dd666b42d719fa29d083079d0b003.jpg" TargetMode="External"/><Relationship Id="rId7" Type="http://schemas.openxmlformats.org/officeDocument/2006/relationships/hyperlink" Target="http://ukrashenijasvoimirukami.ru/wp-content/uploads/2011/09/%D0%BA%D0%B0%D1%80%D1%82%D0%B8%D0%BD%D0%B0-%D0%BD%D0%B0-%D1%81%D1%82%D0%B5%D0%BD%D0%B5.jpg" TargetMode="External"/><Relationship Id="rId12" Type="http://schemas.openxmlformats.org/officeDocument/2006/relationships/hyperlink" Target="http://go.imgsmail.ru/wallpapers/251112-2.jpg" TargetMode="External"/><Relationship Id="rId2" Type="http://schemas.openxmlformats.org/officeDocument/2006/relationships/hyperlink" Target="http://www.planetaskazok.ru/images/stories/suteev/vremena-goda/tmp1534-52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img0.liveinternet.ru/images/attach/c/5/88/419/88419408_21739699.jpg" TargetMode="External"/><Relationship Id="rId11" Type="http://schemas.openxmlformats.org/officeDocument/2006/relationships/hyperlink" Target="http://us.123rf.com/400wm/400/400/sergein/sergein1110/sergein111000028/10864786-oe----nf-n----n-n-n----noen---n--n-nf-n----n-n.jpg" TargetMode="External"/><Relationship Id="rId5" Type="http://schemas.openxmlformats.org/officeDocument/2006/relationships/hyperlink" Target="http://www.sololine.ru/images/1311.jpg" TargetMode="External"/><Relationship Id="rId10" Type="http://schemas.openxmlformats.org/officeDocument/2006/relationships/hyperlink" Target="http://kosmos.welt.de/wp-content/blogs.dir/64/files/katzen/dc_download_63bp7ayg42v14h3.jpg" TargetMode="External"/><Relationship Id="rId4" Type="http://schemas.openxmlformats.org/officeDocument/2006/relationships/hyperlink" Target="http://dabudettak.ru/public/files/images/Paints11Siniyov.png" TargetMode="External"/><Relationship Id="rId9" Type="http://schemas.openxmlformats.org/officeDocument/2006/relationships/hyperlink" Target="http://img-fotki.yandex.ru/get/3304/mina-r.3/0_48cf_529f80b0_XL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1772816"/>
            <a:ext cx="8424936" cy="2232248"/>
          </a:xfrm>
          <a:noFill/>
        </p:spPr>
        <p:txBody>
          <a:bodyPr>
            <a:normAutofit fontScale="90000"/>
            <a:scene3d>
              <a:camera prst="perspectiveLeft">
                <a:rot lat="0" lon="0" rev="21594000"/>
              </a:camera>
              <a:lightRig rig="threePt" dir="t"/>
            </a:scene3d>
          </a:bodyPr>
          <a:lstStyle/>
          <a:p>
            <a:r>
              <a:rPr lang="ru-RU" sz="9800" b="1" dirty="0" err="1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Чистоговорки</a:t>
            </a:r>
            <a:r>
              <a:rPr lang="ru-RU" sz="88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ru-RU" sz="88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03D4A8"/>
                    </a:gs>
                    <a:gs pos="25000">
                      <a:srgbClr val="21D6E0"/>
                    </a:gs>
                    <a:gs pos="75000">
                      <a:srgbClr val="0087E6"/>
                    </a:gs>
                    <a:gs pos="100000">
                      <a:srgbClr val="005CBF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ru-RU" sz="6000" b="1" dirty="0" smtClean="0">
                <a:ln>
                  <a:solidFill>
                    <a:schemeClr val="tx1"/>
                  </a:solidFill>
                </a:ln>
                <a:gradFill>
                  <a:gsLst>
                    <a:gs pos="0">
                      <a:srgbClr val="CCCCFF"/>
                    </a:gs>
                    <a:gs pos="17999">
                      <a:srgbClr val="99CCFF"/>
                    </a:gs>
                    <a:gs pos="36000">
                      <a:srgbClr val="9966FF"/>
                    </a:gs>
                    <a:gs pos="61000">
                      <a:srgbClr val="CC99FF"/>
                    </a:gs>
                    <a:gs pos="82001">
                      <a:srgbClr val="99CCFF"/>
                    </a:gs>
                    <a:gs pos="100000">
                      <a:srgbClr val="CCCCFF"/>
                    </a:gs>
                  </a:gsLst>
                  <a:lin ang="5400000" scaled="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автоматизация звука И</a:t>
            </a:r>
            <a:endParaRPr lang="ru-RU" sz="6000" b="1" dirty="0">
              <a:ln>
                <a:solidFill>
                  <a:schemeClr val="tx1"/>
                </a:solidFill>
              </a:ln>
              <a:gradFill>
                <a:gsLst>
                  <a:gs pos="0">
                    <a:srgbClr val="CCCCFF"/>
                  </a:gs>
                  <a:gs pos="17999">
                    <a:srgbClr val="99CCFF"/>
                  </a:gs>
                  <a:gs pos="36000">
                    <a:srgbClr val="9966FF"/>
                  </a:gs>
                  <a:gs pos="61000">
                    <a:srgbClr val="CC99FF"/>
                  </a:gs>
                  <a:gs pos="82001">
                    <a:srgbClr val="99CCFF"/>
                  </a:gs>
                  <a:gs pos="100000">
                    <a:srgbClr val="CCCCFF"/>
                  </a:gs>
                </a:gsLst>
                <a:lin ang="5400000" scaled="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75856" y="5229200"/>
            <a:ext cx="5576664" cy="1008112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>
                <a:solidFill>
                  <a:schemeClr val="tx1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</a:rPr>
              <a:t>Янина А.Я., учитель-дефектолог слухового кабинета ГКС(К)ОУ 1 вида г. Саратова</a:t>
            </a:r>
            <a:endParaRPr lang="ru-RU" dirty="0">
              <a:solidFill>
                <a:schemeClr val="tx1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Paints11Siniyov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2604" t="13592" r="13897" b="14909"/>
          <a:stretch>
            <a:fillRect/>
          </a:stretch>
        </p:blipFill>
        <p:spPr>
          <a:xfrm>
            <a:off x="2267744" y="396327"/>
            <a:ext cx="4536504" cy="4545406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71600" y="5367338"/>
            <a:ext cx="7200800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ПИТ-ПИТ-ПИТ – Чайник на плите кипит.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qZ5WZBiEdw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667" r="5667"/>
          <a:stretch>
            <a:fillRect/>
          </a:stretch>
        </p:blipFill>
        <p:spPr>
          <a:ln w="190500" cmpd="tri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73216"/>
            <a:ext cx="6768752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ТИТ-ТИТ-ТИТ – Птица высоко летит.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картина-на-стене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7805" b="7805"/>
          <a:stretch>
            <a:fillRect/>
          </a:stretch>
        </p:blipFill>
        <p:spPr>
          <a:ln w="190500" cmpd="tri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43608" y="5367338"/>
            <a:ext cx="7200800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СИТ-СИТ-СИТ  - Картина на стене висит.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Ссылки: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ru-RU" u="sng" dirty="0">
                <a:hlinkClick r:id="rId2"/>
              </a:rPr>
              <a:t>http://www.planetaskazok.ru/images/stories/suteev/vremena-goda/tmp1534-52.jpg</a:t>
            </a:r>
            <a:r>
              <a:rPr lang="ru-RU" dirty="0"/>
              <a:t> – дети собирают грибы</a:t>
            </a:r>
          </a:p>
          <a:p>
            <a:r>
              <a:rPr lang="ru-RU" u="sng" dirty="0">
                <a:hlinkClick r:id="rId3"/>
              </a:rPr>
              <a:t>http://bmu.img.com.ua/photostorage/600x500/9/d2/dd666b42d719fa29d083079d0b003.jpg</a:t>
            </a:r>
            <a:r>
              <a:rPr lang="ru-RU" dirty="0"/>
              <a:t> - дождик моросит</a:t>
            </a:r>
          </a:p>
          <a:p>
            <a:r>
              <a:rPr lang="ru-RU" u="sng" dirty="0">
                <a:hlinkClick r:id="rId4"/>
              </a:rPr>
              <a:t>http://dabudettak.ru/public/files/images/Paints11Siniyov.png</a:t>
            </a:r>
            <a:r>
              <a:rPr lang="ru-RU" dirty="0"/>
              <a:t> - чайник на плите</a:t>
            </a:r>
          </a:p>
          <a:p>
            <a:r>
              <a:rPr lang="ru-RU" u="sng" dirty="0">
                <a:hlinkClick r:id="rId5"/>
              </a:rPr>
              <a:t>http://www.sololine.ru/images/1311.jpg</a:t>
            </a:r>
            <a:r>
              <a:rPr lang="ru-RU" dirty="0"/>
              <a:t> - девочка чистит сапог</a:t>
            </a:r>
          </a:p>
          <a:p>
            <a:r>
              <a:rPr lang="ru-RU" u="sng" dirty="0">
                <a:hlinkClick r:id="rId6"/>
              </a:rPr>
              <a:t>http://img0.liveinternet.ru/images/attach/c/5/88/419/88419408_21739699.jpg</a:t>
            </a:r>
            <a:r>
              <a:rPr lang="ru-RU" dirty="0"/>
              <a:t> - девочка в магазине</a:t>
            </a:r>
          </a:p>
          <a:p>
            <a:r>
              <a:rPr lang="ru-RU" u="sng" dirty="0">
                <a:hlinkClick r:id="rId7"/>
              </a:rPr>
              <a:t>http://ukrashenijasvoimirukami.ru/wp-content/uploads/2011/09/%D0%BA%D0%B0%D1%80%D1%82%D0%B8%D0%BD%D0%B0-%D0%BD%D0%B0-%D1%81%D1%82%D0%B5%D0%BD%D0%B5.jpg</a:t>
            </a:r>
            <a:r>
              <a:rPr lang="ru-RU" dirty="0"/>
              <a:t> – картина на стене</a:t>
            </a:r>
          </a:p>
          <a:p>
            <a:r>
              <a:rPr lang="ru-RU" u="sng" dirty="0">
                <a:hlinkClick r:id="rId8"/>
              </a:rPr>
              <a:t>http://fotomastak.ru/wp-content/uploads/2012/04/sinij-kit-samyj-bolshoj-predstavitel-zhivotnogo-mira_2.jpg</a:t>
            </a:r>
            <a:r>
              <a:rPr lang="ru-RU" dirty="0"/>
              <a:t> - в синем море синий кит</a:t>
            </a:r>
          </a:p>
          <a:p>
            <a:r>
              <a:rPr lang="ru-RU" u="sng" dirty="0">
                <a:hlinkClick r:id="rId9"/>
              </a:rPr>
              <a:t>http://img-fotki.yandex.ru/get/3304/mina-r.3/0_48cf_529f80b0_XL</a:t>
            </a:r>
            <a:r>
              <a:rPr lang="ru-RU" dirty="0"/>
              <a:t> - в чистом поле васильки</a:t>
            </a:r>
          </a:p>
          <a:p>
            <a:r>
              <a:rPr lang="ru-RU" u="sng" dirty="0">
                <a:hlinkClick r:id="rId10"/>
              </a:rPr>
              <a:t>http://kosmos.welt.de/wp-content/blogs.dir/64/files/katzen/dc_download_63bp7ayg42v14h3.jpg</a:t>
            </a:r>
            <a:r>
              <a:rPr lang="ru-RU" dirty="0"/>
              <a:t> - черный кот сидит на диване</a:t>
            </a:r>
          </a:p>
          <a:p>
            <a:r>
              <a:rPr lang="ru-RU" u="sng" dirty="0">
                <a:hlinkClick r:id="rId11"/>
              </a:rPr>
              <a:t>http://us.123rf.com/400wm/400/400/sergein/sergein1110/sergein111000028/10864786-oe----nf-n----n-n-n----noen---n--n-nf-n----n-n.jpg</a:t>
            </a:r>
            <a:r>
              <a:rPr lang="ru-RU" dirty="0"/>
              <a:t> - мальчик рисует</a:t>
            </a:r>
          </a:p>
          <a:p>
            <a:r>
              <a:rPr lang="ru-RU" u="sng" dirty="0">
                <a:hlinkClick r:id="rId12"/>
              </a:rPr>
              <a:t>http://go.imgsmail.ru/wallpapers/251112-2.jpg</a:t>
            </a:r>
            <a:r>
              <a:rPr lang="ru-RU" dirty="0"/>
              <a:t> - птица летит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87624" y="5517232"/>
            <a:ext cx="7200800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ИН-ИН-ИН – Пришла Нина в магазин.</a:t>
            </a:r>
            <a:endParaRPr lang="ru-RU" sz="3200" b="1" dirty="0"/>
          </a:p>
        </p:txBody>
      </p:sp>
      <p:sp>
        <p:nvSpPr>
          <p:cNvPr id="6" name="Рисунок 5"/>
          <p:cNvSpPr>
            <a:spLocks noGrp="1"/>
          </p:cNvSpPr>
          <p:nvPr>
            <p:ph type="pic" idx="1"/>
          </p:nvPr>
        </p:nvSpPr>
        <p:spPr/>
      </p:sp>
      <p:pic>
        <p:nvPicPr>
          <p:cNvPr id="7" name="Рисунок 6" descr="88419408_2173969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67744" y="764704"/>
            <a:ext cx="4464496" cy="4464496"/>
          </a:xfrm>
          <a:prstGeom prst="rect">
            <a:avLst/>
          </a:prstGeom>
          <a:ln w="190500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sinij-kit-samyj-bolshoj-predstavitel-zhivotnogo-mira_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56" r="5556"/>
          <a:stretch>
            <a:fillRect/>
          </a:stretch>
        </p:blipFill>
        <p:spPr>
          <a:ln w="190500" cmpd="tri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01208"/>
            <a:ext cx="6624736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ИТ-ИТ-ИТ – В синем море синий кит.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0_48cf_529f80b0_XL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/>
          <a:stretch>
            <a:fillRect/>
          </a:stretch>
        </p:blipFill>
        <p:spPr>
          <a:ln w="190500" cmpd="tri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403648" y="5367338"/>
            <a:ext cx="6768752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КИ-КИ-КИ – В чистом поле васильки.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tmp1534-5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1570" r="1570"/>
          <a:stretch>
            <a:fillRect/>
          </a:stretch>
        </p:blipFill>
        <p:spPr>
          <a:xfrm>
            <a:off x="1763688" y="612775"/>
            <a:ext cx="5515000" cy="4136250"/>
          </a:xfrm>
          <a:ln w="190500" cmpd="tri">
            <a:solidFill>
              <a:schemeClr val="tx1"/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115616" y="5367338"/>
            <a:ext cx="7128792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ЛИ-ЛИ-ЛИ – Мила с Витей гриб нашли.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/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35696" y="5517232"/>
            <a:ext cx="6092080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ГИ-ГИ-ГИ – Лида чистит сапоги.</a:t>
            </a:r>
            <a:endParaRPr lang="ru-RU" sz="3200" b="1" dirty="0"/>
          </a:p>
        </p:txBody>
      </p:sp>
      <p:pic>
        <p:nvPicPr>
          <p:cNvPr id="5" name="Рисунок 4" descr="1311.jpg"/>
          <p:cNvPicPr>
            <a:picLocks noChangeAspect="1"/>
          </p:cNvPicPr>
          <p:nvPr/>
        </p:nvPicPr>
        <p:blipFill>
          <a:blip r:embed="rId2" cstate="print"/>
          <a:srcRect t="11151" b="11150"/>
          <a:stretch>
            <a:fillRect/>
          </a:stretch>
        </p:blipFill>
        <p:spPr>
          <a:xfrm>
            <a:off x="2699792" y="404664"/>
            <a:ext cx="3673243" cy="4851919"/>
          </a:xfrm>
          <a:prstGeom prst="rect">
            <a:avLst/>
          </a:prstGeom>
          <a:ln w="190500" cmpd="tri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" name="Рисунок 10" descr="10864786-oe----nf-n----n-n-n----noen---n--n-nf-n----n-n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00" r="5500"/>
          <a:stretch>
            <a:fillRect/>
          </a:stretch>
        </p:blipFill>
        <p:spPr>
          <a:ln w="190500" cmpd="tri">
            <a:solidFill>
              <a:schemeClr val="tx1"/>
            </a:solidFill>
          </a:ln>
        </p:spPr>
      </p:pic>
      <p:sp>
        <p:nvSpPr>
          <p:cNvPr id="10" name="Текст 9"/>
          <p:cNvSpPr>
            <a:spLocks noGrp="1"/>
          </p:cNvSpPr>
          <p:nvPr>
            <p:ph type="body" sz="half" idx="2"/>
          </p:nvPr>
        </p:nvSpPr>
        <p:spPr>
          <a:xfrm>
            <a:off x="1403648" y="5373216"/>
            <a:ext cx="7056784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ВИК-ВИК-ВИК – Тим рисует грузовик.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c_download_63bp7ayg42v14h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583" r="5583"/>
          <a:stretch>
            <a:fillRect/>
          </a:stretch>
        </p:blipFill>
        <p:spPr>
          <a:ln w="165100" cmpd="tri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259632" y="5373216"/>
            <a:ext cx="6912768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ДИТ-ДИТ-ДИТ – На диване кот сидит.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 descr="dd666b42d719fa29d083079d0b003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778" r="5778"/>
          <a:stretch>
            <a:fillRect/>
          </a:stretch>
        </p:blipFill>
        <p:spPr>
          <a:ln w="190500" cmpd="tri">
            <a:solidFill>
              <a:schemeClr val="tx1"/>
            </a:solidFill>
          </a:ln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27584" y="5373216"/>
            <a:ext cx="7560840" cy="804862"/>
          </a:xfrm>
        </p:spPr>
        <p:txBody>
          <a:bodyPr>
            <a:noAutofit/>
          </a:bodyPr>
          <a:lstStyle/>
          <a:p>
            <a:r>
              <a:rPr lang="ru-RU" sz="3200" b="1" dirty="0" smtClean="0"/>
              <a:t>СИТ-СИТ-СИТ – Мелкий дождик моросит.</a:t>
            </a:r>
            <a:endParaRPr lang="ru-RU" sz="32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</TotalTime>
  <Words>187</Words>
  <Application>Microsoft Office PowerPoint</Application>
  <PresentationFormat>Экран (4:3)</PresentationFormat>
  <Paragraphs>25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Чистоговорки автоматизация звука 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Ссылки: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21</cp:revision>
  <dcterms:created xsi:type="dcterms:W3CDTF">2012-11-26T17:47:05Z</dcterms:created>
  <dcterms:modified xsi:type="dcterms:W3CDTF">2012-11-26T19:11:30Z</dcterms:modified>
</cp:coreProperties>
</file>