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81" r:id="rId17"/>
    <p:sldId id="272" r:id="rId18"/>
    <p:sldId id="275" r:id="rId19"/>
    <p:sldId id="277" r:id="rId20"/>
    <p:sldId id="283" r:id="rId21"/>
    <p:sldId id="282" r:id="rId2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E3D13-67EA-4625-86E0-7DE1C595F0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71CED-9FAC-46AF-9F93-A2A61BFB6A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1C77B-DEC1-4F8E-85E8-D3252BA224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52E9D-5512-470E-A57A-65DC1191C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79590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2C232-E5F4-45E2-96CE-F180187680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8903-B81B-4F9D-BAC1-B2EC2BDFD4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910FC-ABA9-4AB6-B5FF-F76AFA0E06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128B5-EDAF-4973-9E2A-30344F89A9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6CFF-BC09-46EB-B352-ED2A587361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59FE2-DBD3-43C2-B555-014BD5894C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70D97-DAFE-4BFB-9CAC-C10E301892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5E8D2-AEE8-4536-9FFA-19133F438D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2880FED-81E1-44BC-839A-6EB35138E1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&#1076;&#1077;&#1083;&#1086;&#1074;&#1086;&#1081;%20&#1089;&#1090;&#1080;&#1083;&#1100;%20&#1086;&#1076;&#1077;&#1078;&#1076;&#1099;%20&#1082;&#1083;.&#1088;&#1091;&#1082;%20&#1052;&#1077;&#1076;&#1083;&#1103;&#1088;&#1089;&#1082;&#1072;&#1103;%20&#1048;.&#1052;\iz_chego_ge.mp3" TargetMode="External"/><Relationship Id="rId1" Type="http://schemas.microsoft.com/office/2007/relationships/media" Target="file:///E:\&#1076;&#1077;&#1083;&#1086;&#1074;&#1086;&#1081;%20&#1089;&#1090;&#1080;&#1083;&#1100;%20&#1086;&#1076;&#1077;&#1078;&#1076;&#1099;%20&#1082;&#1083;.&#1088;&#1091;&#1082;%20&#1052;&#1077;&#1076;&#1083;&#1103;&#1088;&#1089;&#1082;&#1072;&#1103;%20&#1048;.&#1052;\iz_chego_ge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30475" y="427038"/>
            <a:ext cx="4103688" cy="24479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Деловой </a:t>
            </a:r>
            <a:br>
              <a:rPr lang="ru-RU" alt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alt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стиль</a:t>
            </a:r>
            <a:br>
              <a:rPr lang="ru-RU" alt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alt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одежды</a:t>
            </a:r>
          </a:p>
        </p:txBody>
      </p:sp>
      <p:pic>
        <p:nvPicPr>
          <p:cNvPr id="2053" name="iz_chego_ge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E:\Новая папка\Изображение 4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02"/>
          <a:stretch>
            <a:fillRect/>
          </a:stretch>
        </p:blipFill>
        <p:spPr bwMode="auto">
          <a:xfrm>
            <a:off x="539750" y="404813"/>
            <a:ext cx="1990725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E:\Новая папка\Изображение 41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2098005"/>
            <a:ext cx="3627516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404813"/>
            <a:ext cx="4038600" cy="5721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smtClean="0"/>
              <a:t>        Для юношей</a:t>
            </a:r>
          </a:p>
          <a:p>
            <a:pPr eaLnBrk="1" hangingPunct="1">
              <a:buFontTx/>
              <a:buNone/>
            </a:pPr>
            <a:r>
              <a:rPr lang="ru-RU" altLang="ru-RU" sz="2400" smtClean="0"/>
              <a:t>    так же предлагается одежда классического стиля или современного строгого покроя: гражданский костюм,</a:t>
            </a:r>
          </a:p>
          <a:p>
            <a:pPr eaLnBrk="1" hangingPunct="1"/>
            <a:r>
              <a:rPr lang="ru-RU" altLang="ru-RU" sz="2400" smtClean="0"/>
              <a:t> пиджак, </a:t>
            </a:r>
          </a:p>
          <a:p>
            <a:pPr eaLnBrk="1" hangingPunct="1"/>
            <a:r>
              <a:rPr lang="ru-RU" altLang="ru-RU" sz="2400" smtClean="0"/>
              <a:t>жилет, </a:t>
            </a:r>
          </a:p>
          <a:p>
            <a:pPr eaLnBrk="1" hangingPunct="1"/>
            <a:r>
              <a:rPr lang="ru-RU" altLang="ru-RU" sz="2400" smtClean="0"/>
              <a:t>джемпер, </a:t>
            </a:r>
          </a:p>
          <a:p>
            <a:pPr eaLnBrk="1" hangingPunct="1"/>
            <a:r>
              <a:rPr lang="ru-RU" altLang="ru-RU" sz="2400" smtClean="0"/>
              <a:t>брюки, </a:t>
            </a:r>
          </a:p>
          <a:p>
            <a:pPr eaLnBrk="1" hangingPunct="1"/>
            <a:r>
              <a:rPr lang="ru-RU" altLang="ru-RU" sz="2400" smtClean="0"/>
              <a:t>рубашка, </a:t>
            </a:r>
          </a:p>
          <a:p>
            <a:pPr eaLnBrk="1" hangingPunct="1"/>
            <a:r>
              <a:rPr lang="ru-RU" altLang="ru-RU" sz="2400" smtClean="0"/>
              <a:t>галстук в различном сочетании. </a:t>
            </a:r>
          </a:p>
        </p:txBody>
      </p:sp>
      <p:pic>
        <p:nvPicPr>
          <p:cNvPr id="11268" name="Picture 4" descr="E:\Новая папка\Изображение 4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36240"/>
            <a:ext cx="2917473" cy="3857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E:\Новая папка\Изображение 42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5360" y="2420888"/>
            <a:ext cx="2228640" cy="4437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1008063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>Цветовая гамма делового стиля одежды: </a:t>
            </a:r>
            <a:br>
              <a:rPr lang="ru-RU" altLang="ru-RU" sz="3600" b="1" smtClean="0"/>
            </a:br>
            <a:endParaRPr lang="ru-RU" altLang="ru-RU" sz="3600" b="1" smtClean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23850" y="1557338"/>
            <a:ext cx="8496300" cy="51847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mtClean="0"/>
              <a:t>однотонные, спокойные тона, без надписей и рисунков. Предпочтительными считаются сочетания – светлый верх, тёмный низ.</a:t>
            </a:r>
          </a:p>
        </p:txBody>
      </p:sp>
      <p:pic>
        <p:nvPicPr>
          <p:cNvPr id="12294" name="Picture 6" descr="E:\Новая папка\Изображение 32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140968"/>
            <a:ext cx="3933963" cy="3456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E:\Новая папка\Изображение 32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2510" y="2924943"/>
            <a:ext cx="2325144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Деловой стиль исключает:</a:t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388" y="1052513"/>
            <a:ext cx="4038600" cy="3962400"/>
          </a:xfrm>
        </p:spPr>
        <p:txBody>
          <a:bodyPr/>
          <a:lstStyle/>
          <a:p>
            <a:pPr eaLnBrk="1" hangingPunct="1"/>
            <a:r>
              <a:rPr lang="ru-RU" altLang="ru-RU" smtClean="0"/>
              <a:t>спортивную одежду,</a:t>
            </a:r>
          </a:p>
          <a:p>
            <a:pPr eaLnBrk="1" hangingPunct="1"/>
            <a:r>
              <a:rPr lang="ru-RU" altLang="ru-RU" smtClean="0"/>
              <a:t> толстовки, </a:t>
            </a:r>
          </a:p>
          <a:p>
            <a:pPr eaLnBrk="1" hangingPunct="1"/>
            <a:r>
              <a:rPr lang="ru-RU" altLang="ru-RU" smtClean="0"/>
              <a:t>майки, </a:t>
            </a:r>
          </a:p>
          <a:p>
            <a:pPr eaLnBrk="1" hangingPunct="1"/>
            <a:r>
              <a:rPr lang="ru-RU" altLang="ru-RU" smtClean="0"/>
              <a:t>футболки, </a:t>
            </a:r>
          </a:p>
          <a:p>
            <a:pPr eaLnBrk="1" hangingPunct="1"/>
            <a:r>
              <a:rPr lang="ru-RU" altLang="ru-RU" smtClean="0"/>
              <a:t>свитера, </a:t>
            </a:r>
          </a:p>
          <a:p>
            <a:pPr eaLnBrk="1" hangingPunct="1"/>
            <a:r>
              <a:rPr lang="ru-RU" altLang="ru-RU" smtClean="0"/>
              <a:t>короткие топы,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 </a:t>
            </a:r>
          </a:p>
        </p:txBody>
      </p:sp>
      <p:pic>
        <p:nvPicPr>
          <p:cNvPr id="13316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1685" y="3423661"/>
            <a:ext cx="2214562" cy="2951163"/>
          </a:xfrm>
          <a:noFill/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20964"/>
            <a:ext cx="19970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342" y="1368425"/>
            <a:ext cx="227488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0438"/>
            <a:ext cx="26003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55" y="4292600"/>
            <a:ext cx="1819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Деловой стиль исключает: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771775" y="765175"/>
            <a:ext cx="4038600" cy="3240088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блузы с глубокими вырезами, </a:t>
            </a:r>
          </a:p>
          <a:p>
            <a:pPr eaLnBrk="1" hangingPunct="1"/>
            <a:r>
              <a:rPr lang="ru-RU" altLang="ru-RU" sz="2400" smtClean="0"/>
              <a:t>брюки и юбки на бёдрах,</a:t>
            </a:r>
          </a:p>
          <a:p>
            <a:pPr eaLnBrk="1" hangingPunct="1"/>
            <a:r>
              <a:rPr lang="ru-RU" altLang="ru-RU" sz="2400" smtClean="0"/>
              <a:t> юбки длиной менее 40см, </a:t>
            </a:r>
          </a:p>
          <a:p>
            <a:pPr eaLnBrk="1" hangingPunct="1"/>
            <a:r>
              <a:rPr lang="ru-RU" altLang="ru-RU" sz="2400" smtClean="0"/>
              <a:t>прозрачную и яркую одежду, </a:t>
            </a:r>
          </a:p>
          <a:p>
            <a:pPr eaLnBrk="1" hangingPunct="1"/>
            <a:endParaRPr lang="ru-RU" altLang="ru-RU" sz="2400" smtClean="0"/>
          </a:p>
        </p:txBody>
      </p:sp>
      <p:pic>
        <p:nvPicPr>
          <p:cNvPr id="14340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3933825"/>
            <a:ext cx="1728787" cy="2665413"/>
          </a:xfrm>
          <a:noFill/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2016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292600"/>
            <a:ext cx="1722438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92150"/>
            <a:ext cx="18240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573463"/>
            <a:ext cx="2043113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Деловой стиль исключает: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600200"/>
            <a:ext cx="4038600" cy="3052763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кеды и другую спортивную обувь, </a:t>
            </a:r>
          </a:p>
          <a:p>
            <a:pPr eaLnBrk="1" hangingPunct="1"/>
            <a:r>
              <a:rPr lang="ru-RU" altLang="ru-RU" sz="3200" smtClean="0"/>
              <a:t>шлёпанцы. </a:t>
            </a:r>
          </a:p>
          <a:p>
            <a:pPr eaLnBrk="1" hangingPunct="1">
              <a:buFontTx/>
              <a:buNone/>
            </a:pPr>
            <a:endParaRPr lang="ru-RU" altLang="ru-RU" sz="3200" smtClean="0"/>
          </a:p>
        </p:txBody>
      </p:sp>
      <p:pic>
        <p:nvPicPr>
          <p:cNvPr id="15364" name="Picture 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259263"/>
            <a:ext cx="3163887" cy="2374900"/>
          </a:xfrm>
          <a:noFill/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4954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239712"/>
            <a:ext cx="31686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6368"/>
            <a:ext cx="264795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4372168"/>
            <a:ext cx="7982272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3200" dirty="0" smtClean="0"/>
              <a:t>Требования к внешнему виду учащихся, обучающихся в учреждении</a:t>
            </a:r>
          </a:p>
        </p:txBody>
      </p:sp>
      <p:pic>
        <p:nvPicPr>
          <p:cNvPr id="16390" name="Picture 6" descr="E:\Новая папка\Изображение 26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221802"/>
            <a:ext cx="2946679" cy="4410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887538"/>
            <a:ext cx="8229600" cy="37020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Определяются Уставом </a:t>
            </a:r>
            <a:r>
              <a:rPr lang="ru-RU" dirty="0" smtClean="0"/>
              <a:t>учреждения</a:t>
            </a:r>
            <a:endParaRPr lang="en-US" dirty="0" smtClean="0"/>
          </a:p>
          <a:p>
            <a:pPr marL="45720" indent="0" eaLnBrk="1" hangingPunct="1">
              <a:buNone/>
              <a:defRPr/>
            </a:pPr>
            <a:r>
              <a:rPr lang="ru-RU" dirty="0" smtClean="0"/>
              <a:t> </a:t>
            </a:r>
            <a:r>
              <a:rPr lang="ru-RU" dirty="0" smtClean="0"/>
              <a:t>образования.</a:t>
            </a:r>
          </a:p>
          <a:p>
            <a:pPr eaLnBrk="1" hangingPunct="1">
              <a:defRPr/>
            </a:pPr>
            <a:r>
              <a:rPr lang="ru-RU" dirty="0" smtClean="0"/>
              <a:t>Фиксируются в Правилах</a:t>
            </a: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поведения учащихся</a:t>
            </a: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и в Договоре с родителями.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0063" y="23574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Образцы школьной </a:t>
            </a:r>
            <a:br>
              <a:rPr lang="ru-RU" altLang="ru-RU" b="1" smtClean="0"/>
            </a:br>
            <a:r>
              <a:rPr lang="ru-RU" altLang="ru-RU" b="1" smtClean="0"/>
              <a:t>одежды</a:t>
            </a:r>
          </a:p>
        </p:txBody>
      </p:sp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for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7_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0825" y="620713"/>
            <a:ext cx="8569325" cy="59039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500" smtClean="0"/>
              <a:t>Министерство образования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500" smtClean="0"/>
              <a:t>проводит постоянную работу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500" smtClean="0"/>
              <a:t>по введению одежды делового стиля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500" smtClean="0"/>
              <a:t>для учащихся учреждений,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500" smtClean="0"/>
              <a:t>обеспечивающих получение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500" smtClean="0"/>
              <a:t>общего среднего образования.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5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 </a:t>
            </a:r>
            <a:r>
              <a:rPr lang="ru-RU" altLang="ru-RU" sz="2900" smtClean="0"/>
              <a:t>С этой целью принято постановление министерств образования, торговли, здравоохранения </a:t>
            </a:r>
            <a:r>
              <a:rPr lang="ru-RU" altLang="ru-RU" sz="2900" smtClean="0">
                <a:solidFill>
                  <a:srgbClr val="FF0000"/>
                </a:solidFill>
              </a:rPr>
              <a:t>«О некоторых вопросах введения одежды делового стиля для учащихся учреждений, обеспечивающих получение общего среднего образования»</a:t>
            </a:r>
            <a:r>
              <a:rPr lang="ru-RU" altLang="ru-RU" sz="29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900" smtClean="0"/>
              <a:t>   от 29 декабря 2005 года. </a:t>
            </a:r>
          </a:p>
        </p:txBody>
      </p:sp>
      <p:pic>
        <p:nvPicPr>
          <p:cNvPr id="3076" name="Picture 4" descr="E:\Новая папка\Изображение 41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288" y="116632"/>
            <a:ext cx="1779022" cy="3528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428625" y="500063"/>
            <a:ext cx="842962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ru-RU" altLang="ru-RU" sz="2800">
                <a:solidFill>
                  <a:schemeClr val="tx2"/>
                </a:solidFill>
                <a:latin typeface="Comic Sans MS" pitchFamily="66" charset="0"/>
              </a:rPr>
              <a:t>   Что бы там ни говорили о свободе самовыражения и фантазии, а максимально универсальная школьная форма воспитывает с юного возраста привычку к порядку и такту и сильно дисциплинирует молодой необузданный нрав.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2800">
                <a:solidFill>
                  <a:schemeClr val="tx2"/>
                </a:solidFill>
                <a:latin typeface="Comic Sans MS" pitchFamily="66" charset="0"/>
              </a:rPr>
              <a:t>   Несмотря на то, что обязательное ношение учениками школьной формы в России было отменено еще в 1992 году, в последнее время все больше школ стараются привить своим ученикам определенный гардероб во благо их эстетического воспитания.</a:t>
            </a:r>
          </a:p>
        </p:txBody>
      </p:sp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785813" y="2643188"/>
            <a:ext cx="77866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>
                <a:solidFill>
                  <a:schemeClr val="tx2"/>
                </a:solidFill>
              </a:rPr>
              <a:t>Спасибо!</a:t>
            </a:r>
          </a:p>
        </p:txBody>
      </p:sp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Новая папка\Изображение 42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116632"/>
            <a:ext cx="2357651" cy="3888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0825" y="476250"/>
            <a:ext cx="8229600" cy="6183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Решением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 smtClean="0"/>
              <a:t>Координационного совета</a:t>
            </a:r>
            <a:r>
              <a:rPr lang="ru-RU" sz="28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/>
              <a:t>по вопросам введения одежды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/>
              <a:t>делового стиля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/>
              <a:t>в </a:t>
            </a:r>
            <a:r>
              <a:rPr lang="ru-RU" sz="2800" b="1" dirty="0" smtClean="0"/>
              <a:t>2006/2007</a:t>
            </a:r>
            <a:r>
              <a:rPr lang="ru-RU" sz="2800" dirty="0" smtClean="0"/>
              <a:t> учебном году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/>
              <a:t>для учащихся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/>
              <a:t>1-4 классов общеобразовательных уч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реждений</a:t>
            </a:r>
            <a:r>
              <a:rPr lang="ru-RU" sz="28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 smtClean="0"/>
              <a:t>введен деловой стиль одежды</a:t>
            </a:r>
            <a:r>
              <a:rPr lang="ru-RU" sz="2800" dirty="0" smtClean="0"/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Рекомендовано придерживаться делового стиля одежды и учащимся 5-11 классов. </a:t>
            </a:r>
            <a:br>
              <a:rPr lang="ru-RU" sz="28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9588" y="274638"/>
            <a:ext cx="5986462" cy="114300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Письмо Министерства образования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288" y="1628775"/>
            <a:ext cx="8229600" cy="5102225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                Содержание понятия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>
                <a:solidFill>
                  <a:srgbClr val="FF0000"/>
                </a:solidFill>
              </a:rPr>
              <a:t>             </a:t>
            </a:r>
            <a:r>
              <a:rPr lang="ru-RU" altLang="ru-RU" sz="2800" b="1" smtClean="0">
                <a:solidFill>
                  <a:srgbClr val="FF0000"/>
                </a:solidFill>
              </a:rPr>
              <a:t>«деловой стиль одежды»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   раскрывается в письме Министерства образования «О некоторых вопросах введения одежды делового стиля для учащихся учреждений, обеспечивающих получение общего среднего образования» от </a:t>
            </a:r>
            <a:r>
              <a:rPr lang="ru-RU" altLang="ru-RU" sz="2800" smtClean="0">
                <a:solidFill>
                  <a:srgbClr val="FF0000"/>
                </a:solidFill>
              </a:rPr>
              <a:t>23 мая 2006 года</a:t>
            </a:r>
            <a:r>
              <a:rPr lang="ru-RU" altLang="ru-RU" sz="2800" smtClean="0"/>
              <a:t>. В нём говорится: </a:t>
            </a:r>
            <a:br>
              <a:rPr lang="ru-RU" altLang="ru-RU" sz="2800" smtClean="0"/>
            </a:br>
            <a:endParaRPr lang="ru-RU" altLang="ru-RU" sz="2800" smtClean="0"/>
          </a:p>
        </p:txBody>
      </p:sp>
      <p:pic>
        <p:nvPicPr>
          <p:cNvPr id="5126" name="Picture 6" descr="E:\Новая папка\Изображение 29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39" y="0"/>
            <a:ext cx="2171297" cy="4032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5516563"/>
            <a:ext cx="4824413" cy="504825"/>
          </a:xfrm>
          <a:noFill/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chemeClr val="accent2"/>
                </a:solidFill>
              </a:rPr>
              <a:t>Из Письма Министерства образования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188913"/>
            <a:ext cx="5329238" cy="59372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«деловой стиль одежды</a:t>
            </a:r>
            <a:r>
              <a:rPr lang="ru-RU" sz="2800" dirty="0" smtClean="0"/>
              <a:t> – это строгий выдержанный стиль одежды, предназначенный для посещения учащимися учебных занятий в общеобразовательных учреждениях </a:t>
            </a:r>
          </a:p>
          <a:p>
            <a:pPr eaLnBrk="1" hangingPunct="1">
              <a:defRPr/>
            </a:pPr>
            <a:endParaRPr lang="ru-RU" sz="2800" dirty="0" smtClean="0"/>
          </a:p>
        </p:txBody>
      </p:sp>
      <p:pic>
        <p:nvPicPr>
          <p:cNvPr id="6150" name="Picture 6" descr="E:\Новая папка\Изображение 40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80113"/>
            <a:ext cx="3240360" cy="3772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E:\Новая папка\Изображение 40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3768687"/>
            <a:ext cx="3354644" cy="3089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4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4824413" cy="504825"/>
          </a:xfrm>
          <a:noFill/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chemeClr val="accent2"/>
                </a:solidFill>
              </a:rPr>
              <a:t>Из Письма Министерства образования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950" y="1196975"/>
            <a:ext cx="4038600" cy="4968875"/>
          </a:xfrm>
        </p:spPr>
        <p:txBody>
          <a:bodyPr/>
          <a:lstStyle/>
          <a:p>
            <a:pPr eaLnBrk="1" hangingPunct="1"/>
            <a:r>
              <a:rPr lang="ru-RU" altLang="ru-RU" smtClean="0"/>
              <a:t>Введение делового стиля одежды предполагает воспитание чувства этикета у подрастающего поколения, умение ранжировать одежду на разные стили и понимать значение по ее применению </a:t>
            </a:r>
          </a:p>
        </p:txBody>
      </p:sp>
      <p:pic>
        <p:nvPicPr>
          <p:cNvPr id="7175" name="Picture 7" descr="E:\Новая папка\Изображение 40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97681"/>
            <a:ext cx="3046686" cy="3866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E:\Новая папка\Изображение 3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003798" cy="4005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4824413" cy="1079500"/>
          </a:xfrm>
          <a:noFill/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chemeClr val="accent2"/>
                </a:solidFill>
              </a:rPr>
              <a:t>Из Письма Министерства образования</a:t>
            </a:r>
          </a:p>
        </p:txBody>
      </p:sp>
      <p:sp>
        <p:nvSpPr>
          <p:cNvPr id="8196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107950" y="476250"/>
            <a:ext cx="8928100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Одежда делового стиля может быть выполнена из тканей разной структуры: шерсти, полушерсти, хлопка, комбинированных тканей.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FF0000"/>
                </a:solidFill>
              </a:rPr>
              <a:t>В учебное время не допускается ношение</a:t>
            </a:r>
            <a:r>
              <a:rPr lang="en-US" altLang="ru-RU" smtClean="0">
                <a:solidFill>
                  <a:srgbClr val="FF0000"/>
                </a:solidFill>
              </a:rPr>
              <a:t> </a:t>
            </a:r>
            <a:r>
              <a:rPr lang="ru-RU" altLang="ru-RU" smtClean="0">
                <a:solidFill>
                  <a:srgbClr val="FF0000"/>
                </a:solidFill>
              </a:rPr>
              <a:t>одежды</a:t>
            </a:r>
            <a:r>
              <a:rPr lang="en-US" altLang="ru-RU" smtClean="0">
                <a:solidFill>
                  <a:srgbClr val="FF0000"/>
                </a:solidFill>
              </a:rPr>
              <a:t> </a:t>
            </a:r>
            <a:r>
              <a:rPr lang="ru-RU" altLang="ru-RU" smtClean="0">
                <a:solidFill>
                  <a:srgbClr val="FF0000"/>
                </a:solidFill>
              </a:rPr>
              <a:t> из джинсовой ткани.</a:t>
            </a:r>
          </a:p>
        </p:txBody>
      </p:sp>
      <p:pic>
        <p:nvPicPr>
          <p:cNvPr id="8198" name="Picture 6" descr="E:\Новая папка\Изображение 3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1894" y="2708920"/>
            <a:ext cx="5532106" cy="414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>
          <a:xfrm>
            <a:off x="252413" y="547688"/>
            <a:ext cx="4824412" cy="504825"/>
          </a:xfrm>
          <a:noFill/>
        </p:spPr>
        <p:txBody>
          <a:bodyPr/>
          <a:lstStyle/>
          <a:p>
            <a:pPr algn="l" eaLnBrk="1" hangingPunct="1"/>
            <a:r>
              <a:rPr lang="ru-RU" altLang="ru-RU" sz="2000" smtClean="0">
                <a:solidFill>
                  <a:schemeClr val="accent2"/>
                </a:solidFill>
              </a:rPr>
              <a:t>Из Письма Министерства</a:t>
            </a:r>
            <a:r>
              <a:rPr lang="en-US" altLang="ru-RU" sz="2000" smtClean="0">
                <a:solidFill>
                  <a:schemeClr val="accent2"/>
                </a:solidFill>
              </a:rPr>
              <a:t/>
            </a:r>
            <a:br>
              <a:rPr lang="en-US" altLang="ru-RU" sz="2000" smtClean="0">
                <a:solidFill>
                  <a:schemeClr val="accent2"/>
                </a:solidFill>
              </a:rPr>
            </a:br>
            <a:r>
              <a:rPr lang="ru-RU" altLang="ru-RU" sz="2000" smtClean="0">
                <a:solidFill>
                  <a:schemeClr val="accent2"/>
                </a:solidFill>
              </a:rPr>
              <a:t> образования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388" y="1484313"/>
            <a:ext cx="4038600" cy="45370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Одежда может быть выполнена в разной цветовой однотонной гамме, включать элементы из тканей в клетку, но быть не пестрой и не вызывающе яркой». </a:t>
            </a:r>
          </a:p>
        </p:txBody>
      </p:sp>
      <p:pic>
        <p:nvPicPr>
          <p:cNvPr id="9221" name="Picture 5" descr="E:\Новая папка\Изображение 40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2945" y="188640"/>
            <a:ext cx="4281055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latin typeface="Monotype Corsiva" pitchFamily="66" charset="0"/>
              </a:rPr>
              <a:t>Комплект одежды делового стиля</a:t>
            </a:r>
            <a:r>
              <a:rPr lang="ru-RU" altLang="ru-RU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388" y="981075"/>
            <a:ext cx="8713787" cy="51450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dirty="0" smtClean="0"/>
              <a:t> </a:t>
            </a:r>
            <a:r>
              <a:rPr lang="en-US" sz="2400" b="1" dirty="0" smtClean="0"/>
              <a:t>	</a:t>
            </a:r>
            <a:r>
              <a:rPr lang="ru-RU" sz="2400" b="1" dirty="0" smtClean="0"/>
              <a:t>Для девушек </a:t>
            </a:r>
            <a:r>
              <a:rPr lang="ru-RU" sz="2400" dirty="0" smtClean="0"/>
              <a:t>одежда должна быть</a:t>
            </a:r>
            <a:r>
              <a:rPr lang="en-US" sz="2400" dirty="0" smtClean="0"/>
              <a:t> </a:t>
            </a:r>
            <a:r>
              <a:rPr lang="ru-RU" sz="2400" dirty="0" smtClean="0"/>
              <a:t>классического стиля</a:t>
            </a:r>
            <a:r>
              <a:rPr lang="en-US" sz="2400" dirty="0" smtClean="0"/>
              <a:t> </a:t>
            </a:r>
            <a:r>
              <a:rPr lang="ru-RU" sz="2400" dirty="0" smtClean="0"/>
              <a:t>или современного строгого покроя:</a:t>
            </a:r>
            <a:r>
              <a:rPr lang="en-US" sz="2400" dirty="0" smtClean="0"/>
              <a:t> </a:t>
            </a:r>
            <a:r>
              <a:rPr lang="ru-RU" sz="2400" dirty="0" smtClean="0"/>
              <a:t>костюм, жилет,</a:t>
            </a:r>
            <a:r>
              <a:rPr lang="en-US" sz="2400" dirty="0" smtClean="0"/>
              <a:t> </a:t>
            </a:r>
            <a:r>
              <a:rPr lang="ru-RU" sz="2400" dirty="0" smtClean="0"/>
              <a:t> юбка, брюки,</a:t>
            </a:r>
            <a:r>
              <a:rPr lang="en-US" sz="2400" dirty="0" smtClean="0"/>
              <a:t> </a:t>
            </a:r>
            <a:r>
              <a:rPr lang="ru-RU" sz="2400" dirty="0" smtClean="0"/>
              <a:t> блузка,</a:t>
            </a:r>
            <a:r>
              <a:rPr lang="en-US" sz="2400" dirty="0" smtClean="0"/>
              <a:t> </a:t>
            </a:r>
            <a:r>
              <a:rPr lang="ru-RU" sz="2400" dirty="0" smtClean="0"/>
              <a:t> водолазка, платье в различном </a:t>
            </a:r>
            <a:endParaRPr lang="en-US" sz="2400" dirty="0" smtClean="0"/>
          </a:p>
          <a:p>
            <a:pPr marL="0" indent="0" eaLnBrk="1" hangingPunct="1">
              <a:buFontTx/>
              <a:buNone/>
              <a:defRPr/>
            </a:pPr>
            <a:r>
              <a:rPr lang="ru-RU" sz="2400" dirty="0" smtClean="0"/>
              <a:t>сочетании.</a:t>
            </a:r>
          </a:p>
        </p:txBody>
      </p:sp>
      <p:pic>
        <p:nvPicPr>
          <p:cNvPr id="10246" name="Picture 6" descr="E:\Новая папка\Изображение 4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2656582"/>
            <a:ext cx="4536504" cy="4091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643</TotalTime>
  <Words>455</Words>
  <Application>Microsoft Office PowerPoint</Application>
  <PresentationFormat>Экран (4:3)</PresentationFormat>
  <Paragraphs>72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Деловой  стиль одежды</vt:lpstr>
      <vt:lpstr>Презентация PowerPoint</vt:lpstr>
      <vt:lpstr>Презентация PowerPoint</vt:lpstr>
      <vt:lpstr>Письмо Министерства образования</vt:lpstr>
      <vt:lpstr>Из Письма Министерства образования</vt:lpstr>
      <vt:lpstr>Из Письма Министерства образования</vt:lpstr>
      <vt:lpstr>Из Письма Министерства образования</vt:lpstr>
      <vt:lpstr>Из Письма Министерства  образования</vt:lpstr>
      <vt:lpstr>Комплект одежды делового стиля </vt:lpstr>
      <vt:lpstr>Презентация PowerPoint</vt:lpstr>
      <vt:lpstr>Цветовая гамма делового стиля одежды:  </vt:lpstr>
      <vt:lpstr>Деловой стиль исключает: </vt:lpstr>
      <vt:lpstr>Деловой стиль исключает:</vt:lpstr>
      <vt:lpstr>Деловой стиль исключает:</vt:lpstr>
      <vt:lpstr>Требования к внешнему виду учащихся, обучающихся в учреждении</vt:lpstr>
      <vt:lpstr>Образцы школьной  одежды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Kontora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 стиль одежды</dc:title>
  <dc:creator>Admin</dc:creator>
  <cp:lastModifiedBy>Татьяна</cp:lastModifiedBy>
  <cp:revision>47</cp:revision>
  <dcterms:created xsi:type="dcterms:W3CDTF">2009-03-19T10:31:33Z</dcterms:created>
  <dcterms:modified xsi:type="dcterms:W3CDTF">2014-02-16T10:59:18Z</dcterms:modified>
</cp:coreProperties>
</file>