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5F2E3-A9DC-44B6-BB7D-EA7CFEAC4CA7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70BBC-2D9D-4FBB-84DC-DD3DF50624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xfrm>
            <a:off x="685316" y="4343216"/>
            <a:ext cx="5487370" cy="4115168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9268" name="Номер слайда 3"/>
          <p:cNvSpPr txBox="1">
            <a:spLocks noGrp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1225"/>
            <a:fld id="{A13DAD5B-F3FB-42E7-B215-810EBF29EF22}" type="slidenum">
              <a:rPr lang="ru-RU" sz="1200">
                <a:solidFill>
                  <a:srgbClr val="000000"/>
                </a:solidFill>
              </a:rPr>
              <a:pPr algn="r" defTabSz="911225"/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xfrm>
            <a:off x="685316" y="4343216"/>
            <a:ext cx="5487370" cy="4115168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Каким способом будут формироваться УУД?</a:t>
            </a:r>
          </a:p>
        </p:txBody>
      </p:sp>
      <p:sp>
        <p:nvSpPr>
          <p:cNvPr id="135172" name="Номер слайда 3"/>
          <p:cNvSpPr txBox="1">
            <a:spLocks noGrp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E11F10-DEAC-45B4-AB86-E1B54A4334B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9D18C-8150-405A-91A0-321BCC1481E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4BC6-0A81-438A-981D-BEEF17F5E396}" type="datetimeFigureOut">
              <a:rPr lang="ru-RU" smtClean="0"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822B-DF91-4457-AB82-208460DEC6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hyperlink" Target="&#1050;&#1086;&#1085;&#1092;&#1077;&#1088;&#1077;&#1085;&#1094;&#1080;&#1080;%202010/&#1052;&#1048;&#1044;_&#1050;&#1086;&#1085;&#1092;&#1077;&#1088;&#1077;&#1085;&#1094;&#1080;&#1103;/&#1055;&#1088;&#1077;&#1079;&#1077;&#1085;&#1090;&#1072;&#1094;&#1080;&#1080;/&#1062;&#1077;&#1085;&#1090;&#1088;%20&#1064;&#1082;&#1086;&#1083;&#1072;%202000_&#1084;&#1077;&#1090;&#1086;&#1076;&#1080;&#1089;&#1090;&#1099;%203.12.09/&#1055;&#1088;&#1077;&#1079;&#1077;&#1085;&#1090;&#1072;&#1094;&#1080;&#1103;%20&#1082;%20&#1091;&#1088;&#1086;&#1082;&#1091;%202.p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132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5133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57158" y="6000768"/>
            <a:ext cx="8424863" cy="396875"/>
          </a:xfrm>
          <a:prstGeom prst="rect">
            <a:avLst/>
          </a:prstGeom>
          <a:gradFill rotWithShape="1">
            <a:gsLst>
              <a:gs pos="0">
                <a:srgbClr val="FECF8A"/>
              </a:gs>
              <a:gs pos="50000">
                <a:srgbClr val="FFFFFF"/>
              </a:gs>
              <a:gs pos="100000">
                <a:srgbClr val="FECF8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latin typeface="Arial" charset="0"/>
            </a:endParaRPr>
          </a:p>
        </p:txBody>
      </p:sp>
      <p:pic>
        <p:nvPicPr>
          <p:cNvPr id="5125" name="Picture 6" descr="su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8588" y="139700"/>
            <a:ext cx="106521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285853" y="500043"/>
            <a:ext cx="6500858" cy="4264046"/>
            <a:chOff x="6840" y="11518"/>
            <a:chExt cx="3409" cy="2520"/>
          </a:xfrm>
        </p:grpSpPr>
        <p:pic>
          <p:nvPicPr>
            <p:cNvPr id="3084" name="Picture 12" descr="урок 23_Заставк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40" y="11518"/>
              <a:ext cx="3409" cy="25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sp>
          <p:nvSpPr>
            <p:cNvPr id="513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858" y="12294"/>
              <a:ext cx="1697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6000" b="1" kern="1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"/>
                  <a:cs typeface="Arial"/>
                </a:rPr>
                <a:t>МИР </a:t>
              </a:r>
            </a:p>
            <a:p>
              <a:pPr algn="ctr"/>
              <a:r>
                <a:rPr lang="ru-RU" sz="6000" b="1" kern="10"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"/>
                  <a:cs typeface="Arial"/>
                </a:rPr>
                <a:t>ДЕЯТЕЛЬНОСТИ</a:t>
              </a:r>
            </a:p>
          </p:txBody>
        </p:sp>
        <p:pic>
          <p:nvPicPr>
            <p:cNvPr id="3086" name="Picture 2" descr="Смайлик весёлый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4000"/>
            </a:blip>
            <a:srcRect/>
            <a:stretch>
              <a:fillRect/>
            </a:stretch>
          </p:blipFill>
          <p:spPr bwMode="auto">
            <a:xfrm>
              <a:off x="8133" y="12923"/>
              <a:ext cx="1011" cy="9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85750" y="4929188"/>
            <a:ext cx="84248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C00000"/>
                </a:solidFill>
                <a:latin typeface="Arial" charset="0"/>
              </a:rPr>
              <a:t>Надпредметный курс «Мир деятельности» –</a:t>
            </a:r>
          </a:p>
          <a:p>
            <a:pPr algn="ctr"/>
            <a:r>
              <a:rPr lang="ru-RU" sz="2200" b="1">
                <a:solidFill>
                  <a:srgbClr val="C00000"/>
                </a:solidFill>
                <a:latin typeface="Arial" charset="0"/>
              </a:rPr>
              <a:t> недостающее ключевое звено при формировании УУД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87052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7053" name="Rectangle 4"/>
            <p:cNvSpPr>
              <a:spLocks noChangeArrowheads="1"/>
            </p:cNvSpPr>
            <p:nvPr/>
          </p:nvSpPr>
          <p:spPr bwMode="auto">
            <a:xfrm>
              <a:off x="177" y="109"/>
              <a:ext cx="5425" cy="40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87047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0"/>
            <a:ext cx="226853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2"/>
          <p:cNvSpPr txBox="1">
            <a:spLocks noChangeArrowheads="1"/>
          </p:cNvSpPr>
          <p:nvPr/>
        </p:nvSpPr>
        <p:spPr bwMode="auto">
          <a:xfrm>
            <a:off x="9572660" y="-45719"/>
            <a:ext cx="142876" cy="5232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85728"/>
            <a:ext cx="329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3200" b="1" i="1" u="sng" dirty="0" smtClean="0">
                <a:solidFill>
                  <a:srgbClr val="C00000"/>
                </a:solidFill>
                <a:latin typeface="Arial" charset="0"/>
              </a:rPr>
              <a:t>ДЛЯ УЧЕНИКА:</a:t>
            </a:r>
            <a:endParaRPr lang="ru-RU" sz="3200" b="1" i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1142985"/>
            <a:ext cx="635795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Учебная тетрадь </a:t>
            </a:r>
          </a:p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Разрезной материал + Наклейки</a:t>
            </a:r>
          </a:p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solidFill>
                  <a:srgbClr val="0070C0"/>
                </a:solidFill>
              </a:rPr>
              <a:t>Эталоны + «Копилка моих достижений»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22320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643314"/>
            <a:ext cx="22383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643314"/>
            <a:ext cx="21478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макс\Мои документы\UIy 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643314"/>
            <a:ext cx="2286016" cy="29781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3027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43028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7088" y="4959350"/>
            <a:ext cx="1201737" cy="1433513"/>
            <a:chOff x="521" y="3044"/>
            <a:chExt cx="757" cy="931"/>
          </a:xfrm>
        </p:grpSpPr>
        <p:pic>
          <p:nvPicPr>
            <p:cNvPr id="43085" name="Picture 3" descr="Peterson11"/>
            <p:cNvPicPr>
              <a:picLocks noChangeAspect="1" noChangeArrowheads="1"/>
            </p:cNvPicPr>
            <p:nvPr/>
          </p:nvPicPr>
          <p:blipFill>
            <a:blip r:embed="rId2">
              <a:lum bright="-6000"/>
            </a:blip>
            <a:srcRect/>
            <a:stretch>
              <a:fillRect/>
            </a:stretch>
          </p:blipFill>
          <p:spPr bwMode="auto">
            <a:xfrm>
              <a:off x="521" y="3044"/>
              <a:ext cx="757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4" y="3777"/>
              <a:ext cx="272" cy="198"/>
              <a:chOff x="5239" y="254"/>
              <a:chExt cx="272" cy="198"/>
            </a:xfrm>
          </p:grpSpPr>
          <p:sp>
            <p:nvSpPr>
              <p:cNvPr id="43087" name="AutoShape 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88" name="Text Box 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b="1"/>
                  <a:t>1</a:t>
                </a:r>
                <a:r>
                  <a:rPr lang="en-GB" sz="1400" b="1"/>
                  <a:t>1</a:t>
                </a:r>
                <a:endParaRPr lang="ru-RU" sz="1400" b="1"/>
              </a:p>
            </p:txBody>
          </p:sp>
        </p:grp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397125" y="4943475"/>
            <a:ext cx="1201738" cy="1449388"/>
            <a:chOff x="1510" y="3035"/>
            <a:chExt cx="757" cy="947"/>
          </a:xfrm>
        </p:grpSpPr>
        <p:pic>
          <p:nvPicPr>
            <p:cNvPr id="43081" name="Picture 8" descr="Peterson12"/>
            <p:cNvPicPr>
              <a:picLocks noChangeAspect="1" noChangeArrowheads="1"/>
            </p:cNvPicPr>
            <p:nvPr/>
          </p:nvPicPr>
          <p:blipFill>
            <a:blip r:embed="rId3">
              <a:lum bright="-6000"/>
            </a:blip>
            <a:srcRect/>
            <a:stretch>
              <a:fillRect/>
            </a:stretch>
          </p:blipFill>
          <p:spPr bwMode="auto">
            <a:xfrm>
              <a:off x="1510" y="3035"/>
              <a:ext cx="757" cy="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752" y="3783"/>
              <a:ext cx="272" cy="199"/>
              <a:chOff x="5239" y="254"/>
              <a:chExt cx="272" cy="199"/>
            </a:xfrm>
          </p:grpSpPr>
          <p:sp>
            <p:nvSpPr>
              <p:cNvPr id="43083" name="AutoShape 10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84" name="Text Box 11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b="1"/>
                  <a:t>1</a:t>
                </a:r>
                <a:r>
                  <a:rPr lang="en-GB" sz="1400" b="1"/>
                  <a:t>2</a:t>
                </a:r>
                <a:endParaRPr lang="ru-RU" sz="1400" b="1"/>
              </a:p>
            </p:txBody>
          </p:sp>
        </p:grp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946525" y="4949825"/>
            <a:ext cx="1201738" cy="1452563"/>
            <a:chOff x="2486" y="3048"/>
            <a:chExt cx="757" cy="915"/>
          </a:xfrm>
        </p:grpSpPr>
        <p:pic>
          <p:nvPicPr>
            <p:cNvPr id="43077" name="Picture 13" descr="Peterson13"/>
            <p:cNvPicPr>
              <a:picLocks noChangeAspect="1" noChangeArrowheads="1"/>
            </p:cNvPicPr>
            <p:nvPr/>
          </p:nvPicPr>
          <p:blipFill>
            <a:blip r:embed="rId4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2486" y="3048"/>
              <a:ext cx="757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2740" y="3771"/>
              <a:ext cx="272" cy="192"/>
              <a:chOff x="5239" y="254"/>
              <a:chExt cx="272" cy="192"/>
            </a:xfrm>
          </p:grpSpPr>
          <p:sp>
            <p:nvSpPr>
              <p:cNvPr id="43079" name="AutoShape 1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80" name="Text Box 1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b="1"/>
                  <a:t>1</a:t>
                </a:r>
                <a:r>
                  <a:rPr lang="en-GB" sz="1400" b="1"/>
                  <a:t>3</a:t>
                </a:r>
                <a:endParaRPr lang="ru-RU" sz="1400" b="1"/>
              </a:p>
            </p:txBody>
          </p:sp>
        </p:grp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5614988" y="4948238"/>
            <a:ext cx="1163637" cy="1444625"/>
            <a:chOff x="3537" y="3017"/>
            <a:chExt cx="733" cy="910"/>
          </a:xfrm>
        </p:grpSpPr>
        <p:pic>
          <p:nvPicPr>
            <p:cNvPr id="43073" name="Picture 18" descr="Peterson14"/>
            <p:cNvPicPr>
              <a:picLocks noChangeAspect="1" noChangeArrowheads="1"/>
            </p:cNvPicPr>
            <p:nvPr/>
          </p:nvPicPr>
          <p:blipFill>
            <a:blip r:embed="rId5">
              <a:lum bright="-6000"/>
            </a:blip>
            <a:srcRect/>
            <a:stretch>
              <a:fillRect/>
            </a:stretch>
          </p:blipFill>
          <p:spPr bwMode="auto">
            <a:xfrm>
              <a:off x="3537" y="3017"/>
              <a:ext cx="733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3783" y="3735"/>
              <a:ext cx="272" cy="192"/>
              <a:chOff x="5239" y="254"/>
              <a:chExt cx="272" cy="192"/>
            </a:xfrm>
          </p:grpSpPr>
          <p:sp>
            <p:nvSpPr>
              <p:cNvPr id="43075" name="AutoShape 20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76" name="Text Box 21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b="1"/>
                  <a:t>1</a:t>
                </a:r>
                <a:r>
                  <a:rPr lang="en-GB" sz="1400" b="1"/>
                  <a:t>4</a:t>
                </a:r>
                <a:endParaRPr lang="ru-RU" sz="1400" b="1"/>
              </a:p>
            </p:txBody>
          </p:sp>
        </p:grp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7164388" y="4941888"/>
            <a:ext cx="1201737" cy="1450975"/>
            <a:chOff x="4513" y="3067"/>
            <a:chExt cx="757" cy="914"/>
          </a:xfrm>
        </p:grpSpPr>
        <p:pic>
          <p:nvPicPr>
            <p:cNvPr id="43069" name="Picture 23" descr="Peterson15"/>
            <p:cNvPicPr>
              <a:picLocks noChangeAspect="1" noChangeArrowheads="1"/>
            </p:cNvPicPr>
            <p:nvPr/>
          </p:nvPicPr>
          <p:blipFill>
            <a:blip r:embed="rId6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4513" y="3067"/>
              <a:ext cx="75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4772" y="3789"/>
              <a:ext cx="272" cy="192"/>
              <a:chOff x="5239" y="254"/>
              <a:chExt cx="272" cy="192"/>
            </a:xfrm>
          </p:grpSpPr>
          <p:sp>
            <p:nvSpPr>
              <p:cNvPr id="43071" name="AutoShape 2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72" name="Text Box 2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b="1"/>
                  <a:t>15</a:t>
                </a:r>
              </a:p>
            </p:txBody>
          </p:sp>
        </p:grp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827088" y="1412875"/>
            <a:ext cx="1201737" cy="1528763"/>
            <a:chOff x="521" y="799"/>
            <a:chExt cx="757" cy="907"/>
          </a:xfrm>
        </p:grpSpPr>
        <p:pic>
          <p:nvPicPr>
            <p:cNvPr id="43065" name="Picture 28" descr="Peterson"/>
            <p:cNvPicPr>
              <a:picLocks noChangeAspect="1" noChangeArrowheads="1"/>
            </p:cNvPicPr>
            <p:nvPr/>
          </p:nvPicPr>
          <p:blipFill>
            <a:blip r:embed="rId7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521" y="799"/>
              <a:ext cx="75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772" y="1522"/>
              <a:ext cx="244" cy="181"/>
              <a:chOff x="5216" y="224"/>
              <a:chExt cx="244" cy="181"/>
            </a:xfrm>
          </p:grpSpPr>
          <p:sp>
            <p:nvSpPr>
              <p:cNvPr id="43067" name="AutoShape 3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68" name="Text Box 3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b="1"/>
                  <a:t>1</a:t>
                </a:r>
              </a:p>
            </p:txBody>
          </p:sp>
        </p:grp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2389188" y="1412875"/>
            <a:ext cx="1201737" cy="1528763"/>
            <a:chOff x="1505" y="799"/>
            <a:chExt cx="757" cy="907"/>
          </a:xfrm>
        </p:grpSpPr>
        <p:pic>
          <p:nvPicPr>
            <p:cNvPr id="43061" name="Picture 33" descr="Peterson2"/>
            <p:cNvPicPr>
              <a:picLocks noChangeAspect="1" noChangeArrowheads="1"/>
            </p:cNvPicPr>
            <p:nvPr/>
          </p:nvPicPr>
          <p:blipFill>
            <a:blip r:embed="rId8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1505" y="799"/>
              <a:ext cx="75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1785" y="1522"/>
              <a:ext cx="244" cy="181"/>
              <a:chOff x="5216" y="224"/>
              <a:chExt cx="244" cy="181"/>
            </a:xfrm>
          </p:grpSpPr>
          <p:sp>
            <p:nvSpPr>
              <p:cNvPr id="43063" name="AutoShape 3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64" name="Text Box 3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2</a:t>
                </a:r>
                <a:endParaRPr lang="ru-RU" sz="1400" b="1"/>
              </a:p>
            </p:txBody>
          </p: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3951288" y="1412875"/>
            <a:ext cx="1201737" cy="1525588"/>
            <a:chOff x="2489" y="799"/>
            <a:chExt cx="757" cy="905"/>
          </a:xfrm>
        </p:grpSpPr>
        <p:pic>
          <p:nvPicPr>
            <p:cNvPr id="43057" name="Picture 38" descr="Peterson3"/>
            <p:cNvPicPr>
              <a:picLocks noChangeAspect="1" noChangeArrowheads="1"/>
            </p:cNvPicPr>
            <p:nvPr/>
          </p:nvPicPr>
          <p:blipFill>
            <a:blip r:embed="rId9">
              <a:lum bright="-6000"/>
            </a:blip>
            <a:srcRect/>
            <a:stretch>
              <a:fillRect/>
            </a:stretch>
          </p:blipFill>
          <p:spPr bwMode="auto">
            <a:xfrm>
              <a:off x="2489" y="799"/>
              <a:ext cx="757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2737" y="1515"/>
              <a:ext cx="244" cy="181"/>
              <a:chOff x="5216" y="224"/>
              <a:chExt cx="244" cy="181"/>
            </a:xfrm>
          </p:grpSpPr>
          <p:sp>
            <p:nvSpPr>
              <p:cNvPr id="43059" name="AutoShape 4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60" name="Text Box 4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3</a:t>
                </a:r>
                <a:endParaRPr lang="ru-RU" sz="1400" b="1"/>
              </a:p>
            </p:txBody>
          </p:sp>
        </p:grp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5513388" y="1412875"/>
            <a:ext cx="1181100" cy="1524000"/>
            <a:chOff x="3473" y="799"/>
            <a:chExt cx="744" cy="904"/>
          </a:xfrm>
        </p:grpSpPr>
        <p:pic>
          <p:nvPicPr>
            <p:cNvPr id="43053" name="Picture 43" descr="Peterson4"/>
            <p:cNvPicPr>
              <a:picLocks noChangeAspect="1" noChangeArrowheads="1"/>
            </p:cNvPicPr>
            <p:nvPr/>
          </p:nvPicPr>
          <p:blipFill>
            <a:blip r:embed="rId10">
              <a:lum bright="-6000"/>
            </a:blip>
            <a:srcRect/>
            <a:stretch>
              <a:fillRect/>
            </a:stretch>
          </p:blipFill>
          <p:spPr bwMode="auto">
            <a:xfrm>
              <a:off x="3473" y="799"/>
              <a:ext cx="744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44"/>
            <p:cNvGrpSpPr>
              <a:grpSpLocks/>
            </p:cNvGrpSpPr>
            <p:nvPr/>
          </p:nvGrpSpPr>
          <p:grpSpPr bwMode="auto">
            <a:xfrm>
              <a:off x="3725" y="1522"/>
              <a:ext cx="244" cy="181"/>
              <a:chOff x="5216" y="224"/>
              <a:chExt cx="244" cy="181"/>
            </a:xfrm>
          </p:grpSpPr>
          <p:sp>
            <p:nvSpPr>
              <p:cNvPr id="43055" name="AutoShape 4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56" name="Text Box 4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4</a:t>
                </a:r>
                <a:endParaRPr lang="ru-RU" sz="1400" b="1"/>
              </a:p>
            </p:txBody>
          </p:sp>
        </p:grpSp>
      </p:grpSp>
      <p:grpSp>
        <p:nvGrpSpPr>
          <p:cNvPr id="21" name="Group 47"/>
          <p:cNvGrpSpPr>
            <a:grpSpLocks/>
          </p:cNvGrpSpPr>
          <p:nvPr/>
        </p:nvGrpSpPr>
        <p:grpSpPr bwMode="auto">
          <a:xfrm>
            <a:off x="7054850" y="1412875"/>
            <a:ext cx="1201738" cy="1528763"/>
            <a:chOff x="4444" y="799"/>
            <a:chExt cx="757" cy="907"/>
          </a:xfrm>
        </p:grpSpPr>
        <p:pic>
          <p:nvPicPr>
            <p:cNvPr id="43049" name="Picture 48" descr="Peterson5"/>
            <p:cNvPicPr>
              <a:picLocks noChangeAspect="1" noChangeArrowheads="1"/>
            </p:cNvPicPr>
            <p:nvPr/>
          </p:nvPicPr>
          <p:blipFill>
            <a:blip r:embed="rId11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4444" y="799"/>
              <a:ext cx="75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4714" y="1522"/>
              <a:ext cx="244" cy="181"/>
              <a:chOff x="5216" y="224"/>
              <a:chExt cx="244" cy="181"/>
            </a:xfrm>
          </p:grpSpPr>
          <p:sp>
            <p:nvSpPr>
              <p:cNvPr id="43051" name="AutoShape 5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52" name="Text Box 5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5</a:t>
                </a:r>
                <a:endParaRPr lang="ru-RU" sz="1400" b="1"/>
              </a:p>
            </p:txBody>
          </p:sp>
        </p:grpSp>
      </p:grpSp>
      <p:grpSp>
        <p:nvGrpSpPr>
          <p:cNvPr id="23" name="Group 52"/>
          <p:cNvGrpSpPr>
            <a:grpSpLocks/>
          </p:cNvGrpSpPr>
          <p:nvPr/>
        </p:nvGrpSpPr>
        <p:grpSpPr bwMode="auto">
          <a:xfrm>
            <a:off x="7092950" y="3217863"/>
            <a:ext cx="1201738" cy="1455737"/>
            <a:chOff x="4468" y="1876"/>
            <a:chExt cx="757" cy="917"/>
          </a:xfrm>
        </p:grpSpPr>
        <p:pic>
          <p:nvPicPr>
            <p:cNvPr id="43045" name="Picture 53" descr="Peterson10"/>
            <p:cNvPicPr>
              <a:picLocks noChangeAspect="1" noChangeArrowheads="1"/>
            </p:cNvPicPr>
            <p:nvPr/>
          </p:nvPicPr>
          <p:blipFill>
            <a:blip r:embed="rId12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4468" y="1876"/>
              <a:ext cx="75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4742" y="2601"/>
              <a:ext cx="272" cy="192"/>
              <a:chOff x="5239" y="254"/>
              <a:chExt cx="272" cy="192"/>
            </a:xfrm>
          </p:grpSpPr>
          <p:sp>
            <p:nvSpPr>
              <p:cNvPr id="43047" name="AutoShape 55"/>
              <p:cNvSpPr>
                <a:spLocks noChangeArrowheads="1"/>
              </p:cNvSpPr>
              <p:nvPr/>
            </p:nvSpPr>
            <p:spPr bwMode="auto">
              <a:xfrm>
                <a:off x="5247" y="27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48" name="Text Box 56"/>
              <p:cNvSpPr txBox="1">
                <a:spLocks noChangeArrowheads="1"/>
              </p:cNvSpPr>
              <p:nvPr/>
            </p:nvSpPr>
            <p:spPr bwMode="auto">
              <a:xfrm>
                <a:off x="5239" y="254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b="1"/>
                  <a:t>1</a:t>
                </a:r>
                <a:r>
                  <a:rPr lang="en-GB" sz="1400" b="1"/>
                  <a:t>0</a:t>
                </a:r>
                <a:endParaRPr lang="ru-RU" sz="1400" b="1"/>
              </a:p>
            </p:txBody>
          </p:sp>
        </p:grpSp>
      </p:grpSp>
      <p:grpSp>
        <p:nvGrpSpPr>
          <p:cNvPr id="25" name="Group 57"/>
          <p:cNvGrpSpPr>
            <a:grpSpLocks/>
          </p:cNvGrpSpPr>
          <p:nvPr/>
        </p:nvGrpSpPr>
        <p:grpSpPr bwMode="auto">
          <a:xfrm>
            <a:off x="827088" y="3213100"/>
            <a:ext cx="1201737" cy="1479550"/>
            <a:chOff x="521" y="1873"/>
            <a:chExt cx="757" cy="932"/>
          </a:xfrm>
        </p:grpSpPr>
        <p:pic>
          <p:nvPicPr>
            <p:cNvPr id="43041" name="Picture 58" descr="Peterson6"/>
            <p:cNvPicPr>
              <a:picLocks noChangeAspect="1" noChangeArrowheads="1"/>
            </p:cNvPicPr>
            <p:nvPr/>
          </p:nvPicPr>
          <p:blipFill>
            <a:blip r:embed="rId13">
              <a:lum bright="-6000"/>
            </a:blip>
            <a:srcRect/>
            <a:stretch>
              <a:fillRect/>
            </a:stretch>
          </p:blipFill>
          <p:spPr bwMode="auto">
            <a:xfrm>
              <a:off x="521" y="1873"/>
              <a:ext cx="757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59"/>
            <p:cNvGrpSpPr>
              <a:grpSpLocks/>
            </p:cNvGrpSpPr>
            <p:nvPr/>
          </p:nvGrpSpPr>
          <p:grpSpPr bwMode="auto">
            <a:xfrm>
              <a:off x="760" y="2613"/>
              <a:ext cx="244" cy="192"/>
              <a:chOff x="5216" y="224"/>
              <a:chExt cx="244" cy="192"/>
            </a:xfrm>
          </p:grpSpPr>
          <p:sp>
            <p:nvSpPr>
              <p:cNvPr id="43043" name="AutoShape 6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44" name="Text Box 6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6</a:t>
                </a:r>
                <a:endParaRPr lang="ru-RU" sz="1400" b="1"/>
              </a:p>
            </p:txBody>
          </p:sp>
        </p:grpSp>
      </p:grp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2392363" y="3217863"/>
            <a:ext cx="1201737" cy="1455737"/>
            <a:chOff x="1507" y="1876"/>
            <a:chExt cx="757" cy="917"/>
          </a:xfrm>
        </p:grpSpPr>
        <p:pic>
          <p:nvPicPr>
            <p:cNvPr id="43037" name="Picture 63" descr="Peterson7"/>
            <p:cNvPicPr>
              <a:picLocks noChangeAspect="1" noChangeArrowheads="1"/>
            </p:cNvPicPr>
            <p:nvPr/>
          </p:nvPicPr>
          <p:blipFill>
            <a:blip r:embed="rId14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1507" y="1876"/>
              <a:ext cx="75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64"/>
            <p:cNvGrpSpPr>
              <a:grpSpLocks/>
            </p:cNvGrpSpPr>
            <p:nvPr/>
          </p:nvGrpSpPr>
          <p:grpSpPr bwMode="auto">
            <a:xfrm>
              <a:off x="1767" y="2601"/>
              <a:ext cx="244" cy="192"/>
              <a:chOff x="5216" y="224"/>
              <a:chExt cx="244" cy="192"/>
            </a:xfrm>
          </p:grpSpPr>
          <p:sp>
            <p:nvSpPr>
              <p:cNvPr id="43039" name="AutoShape 6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40" name="Text Box 6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7</a:t>
                </a:r>
                <a:endParaRPr lang="ru-RU" sz="1400" b="1"/>
              </a:p>
            </p:txBody>
          </p:sp>
        </p:grpSp>
      </p:grpSp>
      <p:grpSp>
        <p:nvGrpSpPr>
          <p:cNvPr id="29" name="Group 67"/>
          <p:cNvGrpSpPr>
            <a:grpSpLocks/>
          </p:cNvGrpSpPr>
          <p:nvPr/>
        </p:nvGrpSpPr>
        <p:grpSpPr bwMode="auto">
          <a:xfrm>
            <a:off x="3959225" y="3217863"/>
            <a:ext cx="1201738" cy="1446212"/>
            <a:chOff x="2494" y="1876"/>
            <a:chExt cx="757" cy="911"/>
          </a:xfrm>
        </p:grpSpPr>
        <p:pic>
          <p:nvPicPr>
            <p:cNvPr id="43033" name="Picture 68" descr="Peterson8"/>
            <p:cNvPicPr>
              <a:picLocks noChangeAspect="1" noChangeArrowheads="1"/>
            </p:cNvPicPr>
            <p:nvPr/>
          </p:nvPicPr>
          <p:blipFill>
            <a:blip r:embed="rId15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2494" y="1876"/>
              <a:ext cx="75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69"/>
            <p:cNvGrpSpPr>
              <a:grpSpLocks/>
            </p:cNvGrpSpPr>
            <p:nvPr/>
          </p:nvGrpSpPr>
          <p:grpSpPr bwMode="auto">
            <a:xfrm>
              <a:off x="2749" y="2595"/>
              <a:ext cx="244" cy="192"/>
              <a:chOff x="5216" y="224"/>
              <a:chExt cx="244" cy="192"/>
            </a:xfrm>
          </p:grpSpPr>
          <p:sp>
            <p:nvSpPr>
              <p:cNvPr id="43035" name="AutoShape 70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36" name="Text Box 71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8</a:t>
                </a:r>
                <a:endParaRPr lang="ru-RU" sz="1400" b="1"/>
              </a:p>
            </p:txBody>
          </p:sp>
        </p:grpSp>
      </p:grpSp>
      <p:grpSp>
        <p:nvGrpSpPr>
          <p:cNvPr id="31" name="Group 72"/>
          <p:cNvGrpSpPr>
            <a:grpSpLocks/>
          </p:cNvGrpSpPr>
          <p:nvPr/>
        </p:nvGrpSpPr>
        <p:grpSpPr bwMode="auto">
          <a:xfrm>
            <a:off x="5526088" y="3221038"/>
            <a:ext cx="1201737" cy="1452562"/>
            <a:chOff x="3481" y="1878"/>
            <a:chExt cx="757" cy="915"/>
          </a:xfrm>
        </p:grpSpPr>
        <p:pic>
          <p:nvPicPr>
            <p:cNvPr id="43029" name="Picture 73" descr="Peterson9"/>
            <p:cNvPicPr>
              <a:picLocks noChangeAspect="1" noChangeArrowheads="1"/>
            </p:cNvPicPr>
            <p:nvPr/>
          </p:nvPicPr>
          <p:blipFill>
            <a:blip r:embed="rId16">
              <a:lum bright="-6000"/>
            </a:blip>
            <a:srcRect/>
            <a:stretch>
              <a:fillRect/>
            </a:stretch>
          </p:blipFill>
          <p:spPr bwMode="auto">
            <a:xfrm>
              <a:off x="3481" y="1878"/>
              <a:ext cx="757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008" name="Group 74"/>
            <p:cNvGrpSpPr>
              <a:grpSpLocks/>
            </p:cNvGrpSpPr>
            <p:nvPr/>
          </p:nvGrpSpPr>
          <p:grpSpPr bwMode="auto">
            <a:xfrm>
              <a:off x="3749" y="2601"/>
              <a:ext cx="244" cy="192"/>
              <a:chOff x="5216" y="224"/>
              <a:chExt cx="244" cy="192"/>
            </a:xfrm>
          </p:grpSpPr>
          <p:sp>
            <p:nvSpPr>
              <p:cNvPr id="43031" name="AutoShape 75"/>
              <p:cNvSpPr>
                <a:spLocks noChangeArrowheads="1"/>
              </p:cNvSpPr>
              <p:nvPr/>
            </p:nvSpPr>
            <p:spPr bwMode="auto">
              <a:xfrm>
                <a:off x="5216" y="243"/>
                <a:ext cx="232" cy="16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4800" b="1"/>
                  <a:t> </a:t>
                </a:r>
                <a:endParaRPr lang="ru-RU"/>
              </a:p>
            </p:txBody>
          </p:sp>
          <p:sp>
            <p:nvSpPr>
              <p:cNvPr id="43032" name="Text Box 76"/>
              <p:cNvSpPr txBox="1">
                <a:spLocks noChangeArrowheads="1"/>
              </p:cNvSpPr>
              <p:nvPr/>
            </p:nvSpPr>
            <p:spPr bwMode="auto">
              <a:xfrm>
                <a:off x="5239" y="224"/>
                <a:ext cx="2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400" b="1"/>
                  <a:t>9</a:t>
                </a:r>
                <a:endParaRPr lang="ru-RU" sz="1400" b="1"/>
              </a:p>
            </p:txBody>
          </p:sp>
        </p:grpSp>
      </p:grpSp>
      <p:sp>
        <p:nvSpPr>
          <p:cNvPr id="43025" name="Rectangle 77"/>
          <p:cNvSpPr>
            <a:spLocks noChangeArrowheads="1"/>
          </p:cNvSpPr>
          <p:nvPr/>
        </p:nvSpPr>
        <p:spPr bwMode="auto">
          <a:xfrm>
            <a:off x="1258888" y="647700"/>
            <a:ext cx="66262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  <a:latin typeface="Arial" charset="0"/>
              </a:rPr>
              <a:t>Учебная деятельность, </a:t>
            </a:r>
            <a:r>
              <a:rPr lang="ru-RU" sz="2800" b="1" dirty="0" smtClean="0">
                <a:solidFill>
                  <a:srgbClr val="FF3300"/>
                </a:solidFill>
                <a:latin typeface="Arial" charset="0"/>
              </a:rPr>
              <a:t>1 </a:t>
            </a:r>
            <a:r>
              <a:rPr lang="ru-RU" sz="2800" b="1" dirty="0">
                <a:solidFill>
                  <a:srgbClr val="FF3300"/>
                </a:solidFill>
                <a:latin typeface="Arial" charset="0"/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акс\Рабочий стол\фоны к слайдам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ПРЕДЛОЖЕНИЕ: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643866" cy="43577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Учителям 4 – </a:t>
            </a:r>
            <a:r>
              <a:rPr lang="ru-RU" sz="5400" dirty="0" err="1" smtClean="0">
                <a:solidFill>
                  <a:srgbClr val="C00000"/>
                </a:solidFill>
              </a:rPr>
              <a:t>ых</a:t>
            </a:r>
            <a:r>
              <a:rPr lang="ru-RU" sz="5400" dirty="0" smtClean="0">
                <a:solidFill>
                  <a:srgbClr val="C00000"/>
                </a:solidFill>
              </a:rPr>
              <a:t> классов  запланировать введение </a:t>
            </a:r>
            <a:r>
              <a:rPr lang="ru-RU" sz="5400" dirty="0" err="1" smtClean="0">
                <a:solidFill>
                  <a:srgbClr val="C00000"/>
                </a:solidFill>
              </a:rPr>
              <a:t>надпредметого</a:t>
            </a:r>
            <a:r>
              <a:rPr lang="ru-RU" sz="5400" dirty="0" smtClean="0">
                <a:solidFill>
                  <a:srgbClr val="C00000"/>
                </a:solidFill>
              </a:rPr>
              <a:t> курса «Мир деятельности».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макс\Рабочий стол\фоны к слайдам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7965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Удачи  и творческих успехов!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2880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Мы вместе, значит, у нас все получится!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D:\My private\картинки\Школа\school\C41-17 копия.jpg"/>
          <p:cNvPicPr/>
          <p:nvPr/>
        </p:nvPicPr>
        <p:blipFill>
          <a:blip r:embed="rId3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Смайлик весёлый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143108" y="3786190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макс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30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8336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20000"/>
                </a:solidFill>
                <a:latin typeface="Arial" charset="0"/>
              </a:rPr>
              <a:t>«Мир деятельности»</a:t>
            </a:r>
            <a:r>
              <a:rPr lang="ru-RU" i="1" dirty="0" smtClean="0">
                <a:solidFill>
                  <a:srgbClr val="F20000"/>
                </a:solidFill>
                <a:latin typeface="Arial" charset="0"/>
              </a:rPr>
              <a:t/>
            </a:r>
            <a:br>
              <a:rPr lang="ru-RU" i="1" dirty="0" smtClean="0">
                <a:solidFill>
                  <a:srgbClr val="F20000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3333CC"/>
                </a:solidFill>
                <a:latin typeface="Arial" charset="0"/>
              </a:rPr>
              <a:t>Цель:</a:t>
            </a:r>
            <a:r>
              <a:rPr lang="ru-RU" dirty="0" smtClean="0">
                <a:latin typeface="Arial" charset="0"/>
              </a:rPr>
              <a:t>     создание теоретического фундамента для формирования </a:t>
            </a:r>
            <a:r>
              <a:rPr lang="ru-RU" dirty="0" err="1" smtClean="0">
                <a:latin typeface="Arial" charset="0"/>
              </a:rPr>
              <a:t>общеучебных</a:t>
            </a:r>
            <a:r>
              <a:rPr lang="ru-RU" dirty="0" smtClean="0">
                <a:latin typeface="Arial" charset="0"/>
              </a:rPr>
              <a:t> и </a:t>
            </a:r>
            <a:r>
              <a:rPr lang="ru-RU" dirty="0" err="1" smtClean="0">
                <a:latin typeface="Arial" charset="0"/>
              </a:rPr>
              <a:t>деятельностных</a:t>
            </a:r>
            <a:r>
              <a:rPr lang="ru-RU" dirty="0" smtClean="0">
                <a:latin typeface="Arial" charset="0"/>
              </a:rPr>
              <a:t> умений и связанных с ними способностей и личностных качеств.</a:t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643813" y="571500"/>
            <a:ext cx="1066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7188" y="357188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3333CC"/>
                </a:solidFill>
                <a:latin typeface="Arial" charset="0"/>
              </a:rPr>
              <a:t>Программа</a:t>
            </a:r>
            <a:r>
              <a:rPr lang="ru-RU" sz="3600" i="1">
                <a:solidFill>
                  <a:srgbClr val="3333CC"/>
                </a:solidFill>
                <a:latin typeface="Arial" charset="0"/>
              </a:rPr>
              <a:t> </a:t>
            </a:r>
          </a:p>
          <a:p>
            <a:pPr algn="ctr"/>
            <a:r>
              <a:rPr lang="ru-RU" sz="3600" b="1" i="1">
                <a:solidFill>
                  <a:srgbClr val="3333CC"/>
                </a:solidFill>
                <a:latin typeface="Arial" charset="0"/>
              </a:rPr>
              <a:t>надпредметного курса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43063" y="1500188"/>
            <a:ext cx="5903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>
                <a:solidFill>
                  <a:srgbClr val="F20000"/>
                </a:solidFill>
                <a:latin typeface="Arial" charset="0"/>
              </a:rPr>
              <a:t>«Мир деятельности»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-3175"/>
            <a:ext cx="9075738" cy="6861175"/>
            <a:chOff x="6" y="1"/>
            <a:chExt cx="5717" cy="4322"/>
          </a:xfrm>
        </p:grpSpPr>
        <p:sp>
          <p:nvSpPr>
            <p:cNvPr id="90119" name="Rectangle 1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120" name="Rectangle 1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71463" y="2565400"/>
            <a:ext cx="8496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008BBC"/>
                </a:solidFill>
                <a:latin typeface="Arial" pitchFamily="34" charset="0"/>
                <a:cs typeface="+mn-cs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+mn-cs"/>
              </a:rPr>
              <a:t>занятия проводятся </a:t>
            </a:r>
            <a:r>
              <a:rPr lang="ru-RU" sz="2800" b="1" i="1" u="sng" dirty="0">
                <a:solidFill>
                  <a:srgbClr val="002060"/>
                </a:solidFill>
                <a:latin typeface="Arial" pitchFamily="34" charset="0"/>
                <a:cs typeface="+mn-cs"/>
              </a:rPr>
              <a:t>1 раз в неделю</a:t>
            </a:r>
          </a:p>
          <a:p>
            <a:pPr marL="179388" indent="-17938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+mn-cs"/>
              </a:rPr>
              <a:t>надпредметные знания </a:t>
            </a:r>
            <a:r>
              <a:rPr lang="ru-RU" sz="2800" b="1" i="1" u="sng" dirty="0">
                <a:solidFill>
                  <a:srgbClr val="002060"/>
                </a:solidFill>
                <a:latin typeface="Arial" pitchFamily="34" charset="0"/>
                <a:cs typeface="+mn-cs"/>
              </a:rPr>
              <a:t>системно применяются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+mn-cs"/>
              </a:rPr>
              <a:t>       на предметных уроках</a:t>
            </a:r>
          </a:p>
          <a:p>
            <a:pPr marL="179388" indent="-179388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+mn-cs"/>
              </a:rPr>
              <a:t>возможно проведение открытых занятий              ДЛЯ родителей и ВМЕСТЕ </a:t>
            </a:r>
            <a:r>
              <a:rPr lang="ru-RU" sz="2800" b="1" i="1" u="sng" dirty="0">
                <a:solidFill>
                  <a:srgbClr val="002060"/>
                </a:solidFill>
                <a:latin typeface="Arial" pitchFamily="34" charset="0"/>
                <a:cs typeface="+mn-cs"/>
              </a:rPr>
              <a:t>с </a:t>
            </a:r>
            <a:r>
              <a:rPr lang="ru-RU" sz="2800" b="1" i="1" u="sng" dirty="0" smtClean="0">
                <a:solidFill>
                  <a:srgbClr val="002060"/>
                </a:solidFill>
                <a:latin typeface="Arial" pitchFamily="34" charset="0"/>
                <a:cs typeface="+mn-cs"/>
              </a:rPr>
              <a:t>родителями</a:t>
            </a:r>
            <a:endParaRPr lang="ru-RU" sz="2800" b="1" i="1" u="sng" dirty="0">
              <a:solidFill>
                <a:srgbClr val="002060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57166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33CC"/>
                </a:solidFill>
                <a:latin typeface="Arial" charset="0"/>
              </a:rPr>
              <a:t>Программа</a:t>
            </a:r>
            <a:r>
              <a:rPr lang="ru-RU" sz="3200" i="1" dirty="0" smtClean="0">
                <a:solidFill>
                  <a:srgbClr val="3333CC"/>
                </a:solidFill>
                <a:latin typeface="Arial" charset="0"/>
              </a:rPr>
              <a:t> </a:t>
            </a:r>
          </a:p>
          <a:p>
            <a:pPr algn="ctr"/>
            <a:r>
              <a:rPr lang="ru-RU" sz="3200" b="1" i="1" dirty="0" err="1" smtClean="0">
                <a:solidFill>
                  <a:srgbClr val="3333CC"/>
                </a:solidFill>
                <a:latin typeface="Arial" charset="0"/>
              </a:rPr>
              <a:t>надпредметного</a:t>
            </a:r>
            <a:r>
              <a:rPr lang="ru-RU" sz="3200" b="1" i="1" dirty="0" smtClean="0">
                <a:solidFill>
                  <a:srgbClr val="3333CC"/>
                </a:solidFill>
                <a:latin typeface="Arial" charset="0"/>
              </a:rPr>
              <a:t> курса</a:t>
            </a:r>
            <a:endParaRPr lang="ru-RU" sz="3200" b="1" i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1428736"/>
            <a:ext cx="5326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F20000"/>
                </a:solidFill>
                <a:latin typeface="Arial" charset="0"/>
              </a:rPr>
              <a:t>«Мир деятельности»</a:t>
            </a:r>
            <a:endParaRPr lang="ru-RU" sz="3600" b="1" i="1" dirty="0">
              <a:solidFill>
                <a:srgbClr val="F2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B2A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кс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Изменившиеся условия жизни нашего общества остро ставят перед школой, перед каждым педагогом и родителем проблему формирования у детей универсальных учебных умений и способностей, личностных качеств созидателя, творца как условие безопасности, успешной самореализации и благополучия каждого отдельного человека и развития общества в целом.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Именно поэтому новый Федеральный государственный образовательный стандарт выдвигает в качестве приоритета развития российского образования задачу формирования у учащихся не просто знаний и умений по различным предметам, а </a:t>
            </a:r>
            <a:r>
              <a:rPr lang="ru-RU" sz="24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2400" b="1" dirty="0">
                <a:solidFill>
                  <a:srgbClr val="002060"/>
                </a:solidFill>
              </a:rPr>
              <a:t> умений и способностей к самостоятельной учебной деятельности, готовности к </a:t>
            </a:r>
            <a:r>
              <a:rPr lang="ru-RU" sz="2400" b="1" dirty="0" err="1">
                <a:solidFill>
                  <a:srgbClr val="002060"/>
                </a:solidFill>
              </a:rPr>
              <a:t>самоизменению</a:t>
            </a:r>
            <a:r>
              <a:rPr lang="ru-RU" sz="2400" b="1" dirty="0">
                <a:solidFill>
                  <a:srgbClr val="002060"/>
                </a:solidFill>
              </a:rPr>
              <a:t>, самовоспитанию и </a:t>
            </a:r>
            <a:r>
              <a:rPr lang="ru-RU" sz="2400" b="1" dirty="0" smtClean="0">
                <a:solidFill>
                  <a:srgbClr val="002060"/>
                </a:solidFill>
              </a:rPr>
              <a:t>саморазвитию.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кс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Новый </a:t>
            </a:r>
            <a:r>
              <a:rPr lang="ru-RU" sz="4800" b="1" dirty="0" err="1">
                <a:solidFill>
                  <a:srgbClr val="C00000"/>
                </a:solidFill>
              </a:rPr>
              <a:t>надпредметный</a:t>
            </a:r>
            <a:r>
              <a:rPr lang="ru-RU" sz="4800" b="1" dirty="0">
                <a:solidFill>
                  <a:srgbClr val="C00000"/>
                </a:solidFill>
              </a:rPr>
              <a:t> курс «Мир деятельности» </a:t>
            </a:r>
            <a:r>
              <a:rPr lang="ru-RU" sz="4800" b="1" u="sng" dirty="0">
                <a:solidFill>
                  <a:srgbClr val="C00000"/>
                </a:solidFill>
              </a:rPr>
              <a:t>для учителя это</a:t>
            </a:r>
            <a:r>
              <a:rPr lang="ru-RU" sz="4800" b="1" dirty="0">
                <a:solidFill>
                  <a:srgbClr val="C00000"/>
                </a:solidFill>
              </a:rPr>
              <a:t>: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>
                <a:solidFill>
                  <a:srgbClr val="002060"/>
                </a:solidFill>
              </a:rPr>
              <a:t>Возможность вместе с детьми открыть все секреты успешной учебы и «научиться учиться».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78853" name="Rectangle 8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8854" name="Rectangle 9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8851" name="Text Box 19"/>
          <p:cNvSpPr txBox="1">
            <a:spLocks noChangeArrowheads="1"/>
          </p:cNvSpPr>
          <p:nvPr/>
        </p:nvSpPr>
        <p:spPr bwMode="auto">
          <a:xfrm>
            <a:off x="788988" y="903288"/>
            <a:ext cx="7553325" cy="2570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50000"/>
              </a:spcAft>
            </a:pPr>
            <a:r>
              <a:rPr lang="ru-RU" sz="2400" b="1">
                <a:solidFill>
                  <a:srgbClr val="DE0000"/>
                </a:solidFill>
                <a:latin typeface="Arial" charset="0"/>
              </a:rPr>
              <a:t>Курс «Мир деятельности»</a:t>
            </a:r>
          </a:p>
          <a:p>
            <a:pPr>
              <a:spcAft>
                <a:spcPct val="25000"/>
              </a:spcAft>
            </a:pPr>
            <a:r>
              <a:rPr lang="ru-RU" sz="2000">
                <a:solidFill>
                  <a:srgbClr val="000000"/>
                </a:solidFill>
                <a:latin typeface="Arial" charset="0"/>
              </a:rPr>
              <a:t>обеспечивает каждому ребенку возможность </a:t>
            </a:r>
            <a:r>
              <a:rPr lang="ru-RU" sz="2000" b="1">
                <a:solidFill>
                  <a:srgbClr val="C0504D"/>
                </a:solidFill>
                <a:latin typeface="Arial" charset="0"/>
              </a:rPr>
              <a:t>не просто получать знания </a:t>
            </a:r>
            <a:r>
              <a:rPr lang="ru-RU" sz="2000">
                <a:solidFill>
                  <a:srgbClr val="C0504D"/>
                </a:solidFill>
                <a:latin typeface="Arial" charset="0"/>
              </a:rPr>
              <a:t>о некоторых </a:t>
            </a:r>
            <a:r>
              <a:rPr lang="ru-RU" sz="2000" b="1">
                <a:solidFill>
                  <a:srgbClr val="C0504D"/>
                </a:solidFill>
                <a:latin typeface="Arial" charset="0"/>
              </a:rPr>
              <a:t>надпредметных умениях ,</a:t>
            </a:r>
            <a:endParaRPr lang="ru-RU" sz="2000">
              <a:solidFill>
                <a:srgbClr val="000000"/>
              </a:solidFill>
              <a:latin typeface="Arial" charset="0"/>
            </a:endParaRPr>
          </a:p>
          <a:p>
            <a:pPr algn="ctr">
              <a:spcAft>
                <a:spcPct val="25000"/>
              </a:spcAft>
            </a:pPr>
            <a:endParaRPr lang="ru-RU" sz="2400" b="1">
              <a:solidFill>
                <a:srgbClr val="DE0000"/>
              </a:solidFill>
              <a:latin typeface="Arial" charset="0"/>
            </a:endParaRPr>
          </a:p>
          <a:p>
            <a:pPr algn="ctr">
              <a:spcAft>
                <a:spcPct val="25000"/>
              </a:spcAft>
            </a:pPr>
            <a:r>
              <a:rPr lang="ru-RU" sz="2400" b="1">
                <a:solidFill>
                  <a:srgbClr val="DE0000"/>
                </a:solidFill>
                <a:latin typeface="Arial" charset="0"/>
              </a:rPr>
              <a:t> ГЛАВНОЕ − </a:t>
            </a:r>
          </a:p>
          <a:p>
            <a:r>
              <a:rPr lang="ru-RU" sz="2000" b="1">
                <a:solidFill>
                  <a:srgbClr val="0070C0"/>
                </a:solidFill>
                <a:latin typeface="Arial" charset="0"/>
              </a:rPr>
              <a:t>закладывает </a:t>
            </a:r>
            <a:r>
              <a:rPr lang="ru-RU" sz="2000" b="1">
                <a:solidFill>
                  <a:srgbClr val="C00000"/>
                </a:solidFill>
                <a:latin typeface="Arial" charset="0"/>
              </a:rPr>
              <a:t>систему знаний </a:t>
            </a:r>
            <a:r>
              <a:rPr lang="ru-RU" sz="2000" b="1">
                <a:solidFill>
                  <a:srgbClr val="0070C0"/>
                </a:solidFill>
                <a:latin typeface="Arial" charset="0"/>
              </a:rPr>
              <a:t>о всех УУД в комплексе.</a:t>
            </a:r>
          </a:p>
        </p:txBody>
      </p:sp>
      <p:pic>
        <p:nvPicPr>
          <p:cNvPr id="78852" name="Picture 20" descr="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3" y="4000504"/>
            <a:ext cx="4500594" cy="2428892"/>
          </a:xfrm>
          <a:prstGeom prst="rect">
            <a:avLst/>
          </a:prstGeom>
          <a:noFill/>
          <a:ln w="2222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00063" y="1857375"/>
            <a:ext cx="6713537" cy="1595438"/>
          </a:xfrm>
          <a:prstGeom prst="rect">
            <a:avLst/>
          </a:prstGeom>
          <a:solidFill>
            <a:srgbClr val="FFFF99">
              <a:alpha val="58823"/>
            </a:srgbClr>
          </a:solidFill>
          <a:ln w="9525">
            <a:solidFill>
              <a:srgbClr val="F0EA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tabLst>
                <a:tab pos="1482725" algn="l"/>
              </a:tabLst>
            </a:pPr>
            <a:endParaRPr lang="ru-RU" sz="800" b="1" dirty="0"/>
          </a:p>
          <a:p>
            <a:pPr marL="457200" indent="-457200" algn="ctr">
              <a:lnSpc>
                <a:spcPct val="130000"/>
              </a:lnSpc>
              <a:tabLst>
                <a:tab pos="1482725" algn="l"/>
              </a:tabLst>
            </a:pPr>
            <a:r>
              <a:rPr lang="en-US" sz="2500" b="1" i="1" dirty="0"/>
              <a:t>1</a:t>
            </a:r>
            <a:r>
              <a:rPr lang="ru-RU" sz="2500" b="1" i="1" dirty="0"/>
              <a:t>. Организационно-рефлексивная</a:t>
            </a:r>
          </a:p>
          <a:p>
            <a:pPr marL="457200" indent="-457200" algn="ctr">
              <a:lnSpc>
                <a:spcPct val="130000"/>
              </a:lnSpc>
              <a:tabLst>
                <a:tab pos="1482725" algn="l"/>
              </a:tabLst>
            </a:pPr>
            <a:r>
              <a:rPr lang="ru-RU" sz="2200" b="1" dirty="0">
                <a:solidFill>
                  <a:srgbClr val="FF0000"/>
                </a:solidFill>
              </a:rPr>
              <a:t>Основная цель:</a:t>
            </a:r>
          </a:p>
          <a:p>
            <a:pPr marL="457200" indent="-457200" algn="ctr">
              <a:lnSpc>
                <a:spcPct val="130000"/>
              </a:lnSpc>
              <a:tabLst>
                <a:tab pos="1482725" algn="l"/>
              </a:tabLst>
            </a:pPr>
            <a:r>
              <a:rPr lang="ru-RU" sz="2200" dirty="0"/>
              <a:t>знакомство с шагами учебной деятельности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277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32772" name="Picture 2" descr="Смайлик весёлы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429500" y="2071688"/>
            <a:ext cx="13255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357188" y="500063"/>
            <a:ext cx="84613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600" b="1">
                <a:solidFill>
                  <a:srgbClr val="0070C0"/>
                </a:solidFill>
              </a:rPr>
              <a:t>Курс </a:t>
            </a:r>
            <a:r>
              <a:rPr lang="ru-RU" sz="2600" b="1">
                <a:solidFill>
                  <a:srgbClr val="FF0000"/>
                </a:solidFill>
              </a:rPr>
              <a:t>«Мир деятельности» </a:t>
            </a:r>
            <a:r>
              <a:rPr lang="ru-RU" sz="2600" b="1">
                <a:solidFill>
                  <a:srgbClr val="0070C0"/>
                </a:solidFill>
              </a:rPr>
              <a:t>состоит </a:t>
            </a:r>
          </a:p>
          <a:p>
            <a:pPr algn="ctr"/>
            <a:r>
              <a:rPr lang="ru-RU" sz="2600" b="1">
                <a:solidFill>
                  <a:srgbClr val="0070C0"/>
                </a:solidFill>
              </a:rPr>
              <a:t>из </a:t>
            </a:r>
            <a:r>
              <a:rPr lang="ru-RU" sz="2600" b="1" u="sng">
                <a:solidFill>
                  <a:srgbClr val="0070C0"/>
                </a:solidFill>
              </a:rPr>
              <a:t>четырех</a:t>
            </a:r>
            <a:r>
              <a:rPr lang="ru-RU" sz="2600" b="1">
                <a:solidFill>
                  <a:srgbClr val="0070C0"/>
                </a:solidFill>
              </a:rPr>
              <a:t> содержательно-методических линий:</a:t>
            </a: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500063" y="3929063"/>
            <a:ext cx="7858125" cy="2352675"/>
          </a:xfrm>
          <a:prstGeom prst="rect">
            <a:avLst/>
          </a:prstGeom>
          <a:solidFill>
            <a:srgbClr val="FFE0C1">
              <a:alpha val="47842"/>
            </a:srgbClr>
          </a:solidFill>
          <a:ln w="9525">
            <a:solidFill>
              <a:srgbClr val="CCC7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ct val="130000"/>
              </a:lnSpc>
            </a:pPr>
            <a:r>
              <a:rPr lang="ru-RU" sz="2500" b="1" i="1"/>
              <a:t>2.  Коммуникативная</a:t>
            </a:r>
            <a:r>
              <a:rPr lang="ru-RU" sz="2400" b="1" i="1"/>
              <a:t>:</a:t>
            </a:r>
            <a:r>
              <a:rPr lang="ru-RU" sz="2400" i="1"/>
              <a:t> </a:t>
            </a:r>
          </a:p>
          <a:p>
            <a:pPr algn="ctr">
              <a:lnSpc>
                <a:spcPct val="130000"/>
              </a:lnSpc>
            </a:pPr>
            <a:r>
              <a:rPr lang="ru-RU" sz="2200" b="1">
                <a:solidFill>
                  <a:srgbClr val="FF0000"/>
                </a:solidFill>
              </a:rPr>
              <a:t>Основная цель:</a:t>
            </a:r>
          </a:p>
          <a:p>
            <a:pPr algn="ctr">
              <a:lnSpc>
                <a:spcPct val="130000"/>
              </a:lnSpc>
            </a:pPr>
            <a:r>
              <a:rPr lang="ru-RU" sz="2200" b="1">
                <a:solidFill>
                  <a:srgbClr val="FF0000"/>
                </a:solidFill>
              </a:rPr>
              <a:t> </a:t>
            </a:r>
            <a:r>
              <a:rPr lang="ru-RU" sz="2200"/>
              <a:t>формирование норм поведения в классе, норм общения, коммуникативного взаимодействия, </a:t>
            </a:r>
          </a:p>
          <a:p>
            <a:pPr algn="ctr">
              <a:lnSpc>
                <a:spcPct val="130000"/>
              </a:lnSpc>
            </a:pPr>
            <a:r>
              <a:rPr lang="ru-RU" sz="2200"/>
              <a:t>волевой саморегуляции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28688" y="3857625"/>
            <a:ext cx="7415212" cy="2352675"/>
          </a:xfrm>
          <a:prstGeom prst="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CCC7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ct val="130000"/>
              </a:lnSpc>
            </a:pPr>
            <a:r>
              <a:rPr lang="ru-RU" sz="2500" b="1" i="1"/>
              <a:t>4. Ценностная</a:t>
            </a:r>
            <a:r>
              <a:rPr lang="ru-RU" sz="2400" b="1"/>
              <a:t>:</a:t>
            </a:r>
          </a:p>
          <a:p>
            <a:pPr marL="457200" indent="-457200" algn="ctr">
              <a:lnSpc>
                <a:spcPct val="130000"/>
              </a:lnSpc>
            </a:pPr>
            <a:r>
              <a:rPr lang="ru-RU"/>
              <a:t> </a:t>
            </a:r>
            <a:r>
              <a:rPr lang="ru-RU" sz="2200" b="1">
                <a:solidFill>
                  <a:srgbClr val="FF0000"/>
                </a:solidFill>
              </a:rPr>
              <a:t>Основная цель:</a:t>
            </a:r>
          </a:p>
          <a:p>
            <a:pPr marL="457200" indent="-457200" algn="ctr">
              <a:lnSpc>
                <a:spcPct val="130000"/>
              </a:lnSpc>
            </a:pPr>
            <a:r>
              <a:rPr lang="ru-RU" sz="2200" b="1">
                <a:solidFill>
                  <a:srgbClr val="FF0000"/>
                </a:solidFill>
              </a:rPr>
              <a:t> </a:t>
            </a:r>
            <a:r>
              <a:rPr lang="ru-RU" sz="2200"/>
              <a:t>формирование нравственно-этических норм,</a:t>
            </a:r>
          </a:p>
          <a:p>
            <a:pPr marL="457200" indent="-457200" algn="ctr">
              <a:lnSpc>
                <a:spcPct val="130000"/>
              </a:lnSpc>
            </a:pPr>
            <a:r>
              <a:rPr lang="ru-RU" sz="2200"/>
              <a:t>ценностных ориентиров, норм самовоспитания,</a:t>
            </a:r>
          </a:p>
          <a:p>
            <a:pPr marL="457200" indent="-457200" algn="ctr">
              <a:lnSpc>
                <a:spcPct val="130000"/>
              </a:lnSpc>
            </a:pPr>
            <a:r>
              <a:rPr lang="ru-RU" sz="2200"/>
              <a:t>здорового образа жизни 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928688" y="785813"/>
            <a:ext cx="7429500" cy="2352675"/>
          </a:xfrm>
          <a:prstGeom prst="rect">
            <a:avLst/>
          </a:prstGeom>
          <a:solidFill>
            <a:srgbClr val="FFFF99">
              <a:alpha val="57001"/>
            </a:srgbClr>
          </a:solidFill>
          <a:ln>
            <a:solidFill>
              <a:srgbClr val="CCC700"/>
            </a:solidFill>
          </a:ln>
          <a:effectLst/>
          <a:extLst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i="1" dirty="0"/>
              <a:t>3. Познавательная: </a:t>
            </a:r>
          </a:p>
          <a:p>
            <a:pPr marL="457200" indent="-45720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Основная цель: </a:t>
            </a:r>
          </a:p>
          <a:p>
            <a:pPr marL="457200" indent="-45720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знакомство с методами познания,</a:t>
            </a:r>
          </a:p>
          <a:p>
            <a:pPr marL="457200" indent="-45720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 поиска информации, работы с текстами,</a:t>
            </a:r>
          </a:p>
          <a:p>
            <a:pPr marL="457200" indent="-45720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 организация саморазвития познавательных процессов</a:t>
            </a:r>
          </a:p>
        </p:txBody>
      </p:sp>
      <p:pic>
        <p:nvPicPr>
          <p:cNvPr id="33797" name="Picture 2" descr="Смайлик весёл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00938" y="428625"/>
            <a:ext cx="1316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3175"/>
            <a:ext cx="9075738" cy="6861175"/>
            <a:chOff x="6" y="1"/>
            <a:chExt cx="5717" cy="4322"/>
          </a:xfrm>
        </p:grpSpPr>
        <p:sp>
          <p:nvSpPr>
            <p:cNvPr id="87052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7053" name="Rectangle 4"/>
            <p:cNvSpPr>
              <a:spLocks noChangeArrowheads="1"/>
            </p:cNvSpPr>
            <p:nvPr/>
          </p:nvSpPr>
          <p:spPr bwMode="auto">
            <a:xfrm>
              <a:off x="177" y="109"/>
              <a:ext cx="5425" cy="40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87047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0"/>
            <a:ext cx="226853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2"/>
          <p:cNvSpPr txBox="1">
            <a:spLocks noChangeArrowheads="1"/>
          </p:cNvSpPr>
          <p:nvPr/>
        </p:nvSpPr>
        <p:spPr bwMode="auto">
          <a:xfrm>
            <a:off x="2357422" y="214290"/>
            <a:ext cx="6215106" cy="95410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Методическое обеспечение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курса «Мир деятельности», 1 класс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1214422"/>
            <a:ext cx="328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3200" b="1" i="1" u="sng" dirty="0" smtClean="0">
                <a:solidFill>
                  <a:srgbClr val="C00000"/>
                </a:solidFill>
                <a:latin typeface="Arial" charset="0"/>
              </a:rPr>
              <a:t>ДЛЯ УЧИТЕЛЯ:</a:t>
            </a:r>
            <a:endParaRPr lang="ru-RU" sz="3200" b="1" i="1" u="sng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428868"/>
            <a:ext cx="3786214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Программа курса</a:t>
            </a:r>
          </a:p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Сценарии уроков</a:t>
            </a:r>
          </a:p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Презентации к урокам</a:t>
            </a:r>
          </a:p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Демонстрационный  и  раздаточный материал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6" name="Picture 12" descr="v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195738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"/>
          </a:blip>
          <a:srcRect/>
          <a:stretch>
            <a:fillRect/>
          </a:stretch>
        </p:blipFill>
        <p:spPr bwMode="auto">
          <a:xfrm>
            <a:off x="4714876" y="4786322"/>
            <a:ext cx="1537506" cy="15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at" dir="t"/>
          </a:scene3d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14818"/>
            <a:ext cx="169386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571612"/>
            <a:ext cx="18319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355</Words>
  <Application>Microsoft Office PowerPoint</Application>
  <PresentationFormat>Экран (4:3)</PresentationFormat>
  <Paragraphs>91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«Мир деятельности» Цель:     создание теоретического фундамента для формирования общеучебных и деятельностных умений и связанных с ними способностей и личностных качеств. </vt:lpstr>
      <vt:lpstr>Слайд 3</vt:lpstr>
      <vt:lpstr>Изменившиеся условия жизни нашего общества остро ставят перед школой, перед каждым педагогом и родителем проблему формирования у детей универсальных учебных умений и способностей, личностных качеств созидателя, творца как условие безопасности, успешной самореализации и благополучия каждого отдельного человека и развития общества в целом. Именно поэтому новый Федеральный государственный образовательный стандарт выдвигает в качестве приоритета развития российского образования задачу формирования у учащихся не просто знаний и умений по различным предметам, а метапредметных умений и способностей к самостоятельной учебной деятельности, готовности к самоизменению, самовоспитанию и саморазвитию.</vt:lpstr>
      <vt:lpstr>Новый надпредметный курс «Мир деятельности» для учителя это: Возможность вместе с детьми открыть все секреты успешной учебы и «научиться учиться».  </vt:lpstr>
      <vt:lpstr>Слайд 6</vt:lpstr>
      <vt:lpstr>Слайд 7</vt:lpstr>
      <vt:lpstr>Слайд 8</vt:lpstr>
      <vt:lpstr>Слайд 9</vt:lpstr>
      <vt:lpstr>Слайд 10</vt:lpstr>
      <vt:lpstr>Слайд 11</vt:lpstr>
      <vt:lpstr>ПРЕДЛОЖЕНИЕ: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гузенко</dc:creator>
  <cp:lastModifiedBy>гузенко</cp:lastModifiedBy>
  <cp:revision>1</cp:revision>
  <dcterms:created xsi:type="dcterms:W3CDTF">2013-01-08T10:02:52Z</dcterms:created>
  <dcterms:modified xsi:type="dcterms:W3CDTF">2013-01-08T10:05:53Z</dcterms:modified>
</cp:coreProperties>
</file>