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336" r:id="rId3"/>
    <p:sldId id="297" r:id="rId4"/>
    <p:sldId id="256" r:id="rId5"/>
    <p:sldId id="324" r:id="rId6"/>
    <p:sldId id="289" r:id="rId7"/>
    <p:sldId id="325" r:id="rId8"/>
    <p:sldId id="298" r:id="rId9"/>
    <p:sldId id="308" r:id="rId10"/>
    <p:sldId id="290" r:id="rId11"/>
    <p:sldId id="332" r:id="rId12"/>
    <p:sldId id="327" r:id="rId13"/>
    <p:sldId id="299" r:id="rId14"/>
    <p:sldId id="309" r:id="rId15"/>
    <p:sldId id="300" r:id="rId16"/>
    <p:sldId id="282" r:id="rId17"/>
    <p:sldId id="302" r:id="rId18"/>
    <p:sldId id="310" r:id="rId19"/>
    <p:sldId id="295" r:id="rId20"/>
    <p:sldId id="328" r:id="rId21"/>
    <p:sldId id="311" r:id="rId22"/>
    <p:sldId id="312" r:id="rId23"/>
    <p:sldId id="293" r:id="rId24"/>
    <p:sldId id="315" r:id="rId25"/>
    <p:sldId id="316" r:id="rId26"/>
    <p:sldId id="337" r:id="rId27"/>
    <p:sldId id="273" r:id="rId28"/>
    <p:sldId id="274" r:id="rId29"/>
    <p:sldId id="275" r:id="rId30"/>
    <p:sldId id="276" r:id="rId31"/>
    <p:sldId id="329" r:id="rId32"/>
    <p:sldId id="286" r:id="rId33"/>
    <p:sldId id="278" r:id="rId34"/>
    <p:sldId id="330" r:id="rId35"/>
    <p:sldId id="331" r:id="rId36"/>
    <p:sldId id="306" r:id="rId37"/>
    <p:sldId id="313" r:id="rId38"/>
    <p:sldId id="333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FF"/>
    <a:srgbClr val="008000"/>
    <a:srgbClr val="F8F8F8"/>
    <a:srgbClr val="FF7C80"/>
    <a:srgbClr val="FF5050"/>
    <a:srgbClr val="00FF00"/>
    <a:srgbClr val="FF0066"/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1" autoAdjust="0"/>
    <p:restoredTop sz="94660"/>
  </p:normalViewPr>
  <p:slideViewPr>
    <p:cSldViewPr>
      <p:cViewPr varScale="1">
        <p:scale>
          <a:sx n="64" d="100"/>
          <a:sy n="64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93FA0-651F-4C7A-BFE3-DD8F5E859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FCE93-DF2A-4728-BC76-B907F9EEF8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41444-C8A4-418E-ABAC-9EFB79BCC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E9569-854F-46A2-8CD1-B3539E372E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7C446-1A60-4895-B613-5E145EBA3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6D64B-BA61-4779-BD25-44AC106103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4A801-8D70-497D-A76F-FF7B94757B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0AF6A-B872-4613-80A0-0185DC2C8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B22D4-3543-4176-8FCC-6894DF57D4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A19C9-780D-4616-95C4-50AED2EE6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3BC2E-CD74-4B2A-A045-473C872C2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B8C14FA-D671-4F6C-8A34-341DCA105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ver\Desktop\&#1064;&#1050;&#1054;&#1051;&#1040;\&#1064;&#1050;&#1054;&#1051;&#1040;\&#1052;&#1059;&#1047;&#1067;&#1050;&#1040;%20&#1082;%20&#1091;&#1088;&#1086;&#1082;&#1072;&#1084;\&#1084;&#1091;&#1079;&#1099;&#1082;&#1072;%20&#1076;&#1083;&#1103;%20&#1091;&#1088;&#1086;&#1082;&#1086;&#1074;\&#1044;&#1077;&#1090;&#1089;&#1082;&#1080;&#1077;%20&#1087;&#1077;&#1089;&#1085;&#1080;%20-%20&#1055;&#1077;&#1089;&#1085;&#1103;%20&#1087;&#1088;&#1086;%20&#1079;&#1072;&#1088;&#1103;&#1076;&#1082;&#1091;%20%20(audiopoisk.com).mp3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ver\Desktop\Kolokolchik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ver\Desktop\Kolokolchik.mp3" TargetMode="External"/><Relationship Id="rId5" Type="http://schemas.openxmlformats.org/officeDocument/2006/relationships/image" Target="../media/image18.wmf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ver\Desktop\Kolokolchik.mp3" TargetMode="External"/><Relationship Id="rId5" Type="http://schemas.openxmlformats.org/officeDocument/2006/relationships/image" Target="../media/image18.wmf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ver\Desktop\Kolokolchik.mp3" TargetMode="External"/><Relationship Id="rId6" Type="http://schemas.openxmlformats.org/officeDocument/2006/relationships/image" Target="../media/image9.w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ver\Desktop\Kolokolchik.mp3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2268538" y="549275"/>
            <a:ext cx="3887787" cy="719138"/>
          </a:xfrm>
        </p:spPr>
        <p:txBody>
          <a:bodyPr/>
          <a:lstStyle/>
          <a:p>
            <a:r>
              <a:rPr lang="ru-RU" sz="3600" b="1" smtClean="0">
                <a:solidFill>
                  <a:srgbClr val="FF0000"/>
                </a:solidFill>
              </a:rPr>
              <a:t>Цели урока: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00675"/>
          </a:xfrm>
          <a:solidFill>
            <a:schemeClr val="accent5"/>
          </a:solidFill>
          <a:ln>
            <a:solidFill>
              <a:schemeClr val="accent6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ru-RU" sz="2400" b="1" dirty="0" smtClean="0"/>
              <a:t> 1) </a:t>
            </a:r>
            <a:r>
              <a:rPr lang="ru-RU" sz="2400" b="1" dirty="0" smtClean="0">
                <a:solidFill>
                  <a:srgbClr val="FF0000"/>
                </a:solidFill>
              </a:rPr>
              <a:t>Учиться</a:t>
            </a:r>
            <a:r>
              <a:rPr lang="ru-RU" sz="2400" b="1" dirty="0" smtClean="0"/>
              <a:t> читать </a:t>
            </a:r>
            <a:r>
              <a:rPr lang="ru-RU" sz="2400" i="1" dirty="0" smtClean="0"/>
              <a:t>таблицы</a:t>
            </a:r>
            <a:r>
              <a:rPr lang="ru-RU" sz="2400" b="1" dirty="0" smtClean="0"/>
              <a:t>, составлять по ним </a:t>
            </a:r>
            <a:r>
              <a:rPr lang="ru-RU" sz="2400" i="1" dirty="0" smtClean="0"/>
              <a:t>задачи</a:t>
            </a:r>
            <a:r>
              <a:rPr lang="ru-RU" sz="2400" b="1" dirty="0" smtClean="0"/>
              <a:t> и решать их.</a:t>
            </a:r>
          </a:p>
          <a:p>
            <a:pPr>
              <a:buFontTx/>
              <a:buNone/>
              <a:defRPr/>
            </a:pPr>
            <a:r>
              <a:rPr lang="ru-RU" sz="2400" b="1" dirty="0" smtClean="0"/>
              <a:t>2) </a:t>
            </a:r>
            <a:r>
              <a:rPr lang="ru-RU" sz="2400" b="1" dirty="0" smtClean="0">
                <a:solidFill>
                  <a:srgbClr val="FF0000"/>
                </a:solidFill>
              </a:rPr>
              <a:t>Учиться</a:t>
            </a:r>
            <a:r>
              <a:rPr lang="ru-RU" sz="2400" b="1" dirty="0" smtClean="0"/>
              <a:t> решать </a:t>
            </a:r>
            <a:r>
              <a:rPr lang="ru-RU" sz="2400" i="1" dirty="0" smtClean="0"/>
              <a:t>составные</a:t>
            </a:r>
            <a:r>
              <a:rPr lang="ru-RU" sz="2400" b="1" dirty="0" smtClean="0"/>
              <a:t> задачи, записывая данные в таблицы.</a:t>
            </a:r>
          </a:p>
          <a:p>
            <a:pPr>
              <a:buFontTx/>
              <a:buNone/>
              <a:defRPr/>
            </a:pPr>
            <a:r>
              <a:rPr lang="ru-RU" sz="2400" b="1" dirty="0" smtClean="0"/>
              <a:t>3) </a:t>
            </a:r>
            <a:r>
              <a:rPr lang="ru-RU" sz="2400" b="1" dirty="0" smtClean="0">
                <a:solidFill>
                  <a:srgbClr val="FF0000"/>
                </a:solidFill>
              </a:rPr>
              <a:t>Учиться</a:t>
            </a:r>
            <a:r>
              <a:rPr lang="ru-RU" sz="2400" b="1" dirty="0" smtClean="0"/>
              <a:t> находить </a:t>
            </a:r>
            <a:r>
              <a:rPr lang="ru-RU" sz="2400" i="1" dirty="0" smtClean="0"/>
              <a:t>точные</a:t>
            </a:r>
            <a:r>
              <a:rPr lang="ru-RU" sz="2400" b="1" dirty="0" smtClean="0"/>
              <a:t> и </a:t>
            </a:r>
            <a:r>
              <a:rPr lang="ru-RU" sz="2400" i="1" dirty="0" smtClean="0"/>
              <a:t>приближённые</a:t>
            </a:r>
            <a:r>
              <a:rPr lang="ru-RU" sz="2400" b="1" dirty="0" smtClean="0"/>
              <a:t> значения площади фигур.</a:t>
            </a:r>
          </a:p>
          <a:p>
            <a:pPr>
              <a:buFontTx/>
              <a:buNone/>
              <a:defRPr/>
            </a:pPr>
            <a:r>
              <a:rPr lang="ru-RU" sz="2400" b="1" dirty="0" smtClean="0"/>
              <a:t>4) </a:t>
            </a:r>
            <a:r>
              <a:rPr lang="ru-RU" sz="2400" b="1" dirty="0" smtClean="0">
                <a:solidFill>
                  <a:srgbClr val="FF0000"/>
                </a:solidFill>
              </a:rPr>
              <a:t>Учиться</a:t>
            </a:r>
            <a:r>
              <a:rPr lang="ru-RU" sz="2400" b="1" dirty="0" smtClean="0"/>
              <a:t> </a:t>
            </a:r>
            <a:r>
              <a:rPr lang="ru-RU" sz="2400" i="1" dirty="0" smtClean="0"/>
              <a:t>устно</a:t>
            </a:r>
            <a:r>
              <a:rPr lang="ru-RU" sz="2400" b="1" dirty="0" smtClean="0"/>
              <a:t> складывать и вычитать многозначные числа.</a:t>
            </a:r>
          </a:p>
          <a:p>
            <a:pPr>
              <a:buFontTx/>
              <a:buNone/>
              <a:defRPr/>
            </a:pPr>
            <a:r>
              <a:rPr lang="ru-RU" sz="2400" b="1" dirty="0" smtClean="0"/>
              <a:t>5) </a:t>
            </a:r>
            <a:r>
              <a:rPr lang="ru-RU" sz="2400" b="1" dirty="0" smtClean="0">
                <a:solidFill>
                  <a:srgbClr val="FF0000"/>
                </a:solidFill>
              </a:rPr>
              <a:t>Учиться</a:t>
            </a:r>
            <a:r>
              <a:rPr lang="ru-RU" sz="2400" b="1" dirty="0" smtClean="0"/>
              <a:t> записывать выражения на знание</a:t>
            </a:r>
            <a:r>
              <a:rPr lang="ru-RU" sz="2400" i="1" dirty="0" smtClean="0"/>
              <a:t> компонентов и результатов </a:t>
            </a:r>
            <a:r>
              <a:rPr lang="ru-RU" sz="2400" b="1" dirty="0" smtClean="0"/>
              <a:t>арифметических действий.</a:t>
            </a:r>
          </a:p>
          <a:p>
            <a:pPr>
              <a:buFontTx/>
              <a:buNone/>
              <a:defRPr/>
            </a:pPr>
            <a:r>
              <a:rPr lang="ru-RU" sz="2400" b="1" dirty="0" smtClean="0"/>
              <a:t>6) </a:t>
            </a:r>
            <a:r>
              <a:rPr lang="ru-RU" sz="2400" b="1" dirty="0" smtClean="0">
                <a:solidFill>
                  <a:srgbClr val="FF0000"/>
                </a:solidFill>
              </a:rPr>
              <a:t>Учиться</a:t>
            </a:r>
            <a:r>
              <a:rPr lang="ru-RU" sz="2400" b="1" dirty="0" smtClean="0"/>
              <a:t> работать в </a:t>
            </a:r>
            <a:r>
              <a:rPr lang="ru-RU" sz="2400" i="1" dirty="0" smtClean="0"/>
              <a:t>группе</a:t>
            </a:r>
            <a:r>
              <a:rPr lang="ru-RU" sz="2400" b="1" dirty="0" smtClean="0"/>
              <a:t> по </a:t>
            </a:r>
            <a:r>
              <a:rPr lang="ru-RU" sz="2400" i="1" dirty="0" smtClean="0"/>
              <a:t>плану</a:t>
            </a:r>
            <a:r>
              <a:rPr lang="ru-RU" sz="2400" b="1" dirty="0" smtClean="0"/>
              <a:t>.</a:t>
            </a:r>
          </a:p>
          <a:p>
            <a:pPr>
              <a:buFontTx/>
              <a:buNone/>
              <a:defRPr/>
            </a:pPr>
            <a:r>
              <a:rPr lang="ru-RU" sz="2400" b="1" dirty="0" smtClean="0"/>
              <a:t>7) </a:t>
            </a:r>
            <a:r>
              <a:rPr lang="ru-RU" sz="2400" b="1" dirty="0" smtClean="0">
                <a:solidFill>
                  <a:srgbClr val="FF0000"/>
                </a:solidFill>
              </a:rPr>
              <a:t>Учиться</a:t>
            </a:r>
            <a:r>
              <a:rPr lang="ru-RU" sz="2400" b="1" dirty="0" smtClean="0"/>
              <a:t> находить </a:t>
            </a:r>
            <a:r>
              <a:rPr lang="ru-RU" sz="2400" i="1" dirty="0" smtClean="0"/>
              <a:t>ошибки</a:t>
            </a:r>
            <a:r>
              <a:rPr lang="ru-RU" sz="2400" b="1" dirty="0" smtClean="0"/>
              <a:t> и </a:t>
            </a:r>
            <a:r>
              <a:rPr lang="ru-RU" sz="2400" i="1" dirty="0" smtClean="0"/>
              <a:t>оценивать</a:t>
            </a:r>
            <a:r>
              <a:rPr lang="ru-RU" sz="2400" b="1" dirty="0" smtClean="0"/>
              <a:t> работу.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96552" y="0"/>
            <a:ext cx="849694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тема урока :  </a:t>
            </a: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Решение задач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4032250" cy="647700"/>
          </a:xfrm>
        </p:spPr>
        <p:txBody>
          <a:bodyPr/>
          <a:lstStyle/>
          <a:p>
            <a:r>
              <a:rPr lang="ru-RU" sz="4000" b="1" smtClean="0">
                <a:solidFill>
                  <a:srgbClr val="FF0000"/>
                </a:solidFill>
              </a:rPr>
              <a:t>Цели урока: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689600"/>
          </a:xfrm>
          <a:solidFill>
            <a:schemeClr val="accent5"/>
          </a:solidFill>
          <a:ln>
            <a:solidFill>
              <a:schemeClr val="accent6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0000FF"/>
                </a:solidFill>
              </a:rPr>
              <a:t>1) Учились читать таблицы, составлять по ним задачи и решать их.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2)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решать составные задачи, записывая данные в таблицы.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3)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находить точные и приближённые значения площади фигур.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4)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устно складывать и вычитать многозначные числа.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5)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записывать выражения </a:t>
            </a:r>
            <a:r>
              <a:rPr lang="ru-RU" sz="2400" i="1" dirty="0" smtClean="0"/>
              <a:t>на знание компонентов и результатов арифметических действий.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6)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работать в группе по плану.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7)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находить ошибки и оценивать работу.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Детские песни - Песня про зарядку 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17732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-612576" y="188640"/>
            <a:ext cx="1015312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Batang" pitchFamily="18" charset="-127"/>
                <a:cs typeface="MV Boli" pitchFamily="2" charset="0"/>
              </a:rPr>
              <a:t>Весёлая зарядка</a:t>
            </a:r>
          </a:p>
        </p:txBody>
      </p:sp>
      <p:pic>
        <p:nvPicPr>
          <p:cNvPr id="12292" name="Рисунок 5" descr="1293050323_zaryadka.dlya.hvosta.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052513"/>
            <a:ext cx="4321175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Рисунок 6" descr="1293050562_kak.lechit.udava.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463" y="3500438"/>
            <a:ext cx="42291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2" descr="C:\Users\Usver\AppData\Local\Microsoft\Windows\Temporary Internet Files\Content.IE5\XOM8SB9F\MC90043263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5825" y="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456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Содержимое 3" descr="10627_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43213" y="692150"/>
            <a:ext cx="3257550" cy="4249738"/>
          </a:xfrm>
        </p:spPr>
      </p:pic>
      <p:sp>
        <p:nvSpPr>
          <p:cNvPr id="5" name="Прямоугольник 4"/>
          <p:cNvSpPr/>
          <p:nvPr/>
        </p:nvSpPr>
        <p:spPr>
          <a:xfrm>
            <a:off x="2915816" y="5157192"/>
            <a:ext cx="334258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№6 (с.27)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6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1125538"/>
            <a:ext cx="2089150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179388" y="3213100"/>
            <a:ext cx="8785225" cy="3417888"/>
          </a:xfrm>
        </p:spPr>
        <p:txBody>
          <a:bodyPr/>
          <a:lstStyle/>
          <a:p>
            <a:pPr marL="514350" indent="-514350">
              <a:buFontTx/>
              <a:buAutoNum type="arabicParenR"/>
              <a:defRPr/>
            </a:pPr>
            <a:r>
              <a:rPr lang="ru-RU" sz="2800" dirty="0" smtClean="0"/>
              <a:t>Работайт</a:t>
            </a:r>
            <a:r>
              <a:rPr lang="ru-RU" sz="2800" b="1" dirty="0" smtClean="0"/>
              <a:t>е по заданию </a:t>
            </a:r>
            <a:r>
              <a:rPr lang="ru-RU" sz="2800" dirty="0" smtClean="0"/>
              <a:t>в учебнике.</a:t>
            </a:r>
          </a:p>
          <a:p>
            <a:pPr marL="514350" indent="-514350">
              <a:buFontTx/>
              <a:buNone/>
              <a:defRPr/>
            </a:pPr>
            <a:r>
              <a:rPr lang="ru-RU" sz="2800" dirty="0" smtClean="0"/>
              <a:t>2) </a:t>
            </a:r>
            <a:r>
              <a:rPr lang="ru-RU" sz="2800" b="1" dirty="0" smtClean="0"/>
              <a:t>Сравните</a:t>
            </a:r>
            <a:r>
              <a:rPr lang="ru-RU" sz="2800" dirty="0" smtClean="0"/>
              <a:t> свою работу с работами ребят из группы и </a:t>
            </a:r>
            <a:r>
              <a:rPr lang="ru-RU" sz="2800" b="1" dirty="0" smtClean="0"/>
              <a:t>исправьте</a:t>
            </a:r>
            <a:r>
              <a:rPr lang="ru-RU" sz="2800" dirty="0" smtClean="0"/>
              <a:t> ошибки. </a:t>
            </a:r>
          </a:p>
          <a:p>
            <a:pPr>
              <a:buFontTx/>
              <a:buNone/>
              <a:defRPr/>
            </a:pPr>
            <a:r>
              <a:rPr lang="ru-RU" sz="2800" dirty="0" smtClean="0"/>
              <a:t>3) </a:t>
            </a:r>
            <a:r>
              <a:rPr lang="ru-RU" sz="2800" b="1" dirty="0" smtClean="0"/>
              <a:t>Сколько способов </a:t>
            </a:r>
            <a:r>
              <a:rPr lang="ru-RU" sz="2800" dirty="0" smtClean="0"/>
              <a:t>нахождения площади этих фигур вы нашли?</a:t>
            </a:r>
          </a:p>
          <a:p>
            <a:pPr>
              <a:buFontTx/>
              <a:buNone/>
              <a:defRPr/>
            </a:pPr>
            <a:r>
              <a:rPr lang="ru-RU" sz="2800" dirty="0" smtClean="0"/>
              <a:t>4) </a:t>
            </a:r>
            <a:r>
              <a:rPr lang="ru-RU" sz="2800" b="1" dirty="0" smtClean="0"/>
              <a:t>Оцените</a:t>
            </a:r>
            <a:r>
              <a:rPr lang="ru-RU" sz="2800" dirty="0" smtClean="0"/>
              <a:t> работу своей группы.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476672"/>
            <a:ext cx="9144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Самостоятельная  Работа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300192" y="1412776"/>
            <a:ext cx="21194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мин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75856" y="1988840"/>
            <a:ext cx="182614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№6 (с.27)</a:t>
            </a:r>
          </a:p>
        </p:txBody>
      </p:sp>
      <p:pic>
        <p:nvPicPr>
          <p:cNvPr id="14343" name="Picture 15" descr="C:\Users\Usver\AppData\Local\Microsoft\Windows\Temporary Internet Files\Content.IE5\AG6U4D6B\MC90035514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268413"/>
            <a:ext cx="1830387" cy="181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Kolokolchi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612313" y="6207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0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300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27136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30636"/>
                            </p:stCondLst>
                            <p:childTnLst>
                              <p:par>
                                <p:cTn id="17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79388" y="908050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042988" y="908050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23850" y="5300663"/>
            <a:ext cx="719138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187450" y="3068638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50825" y="3068638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908175" y="908050"/>
            <a:ext cx="719138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741042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7C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группе нет ошибок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060848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008000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Ошибки у </a:t>
            </a:r>
            <a:r>
              <a:rPr lang="ru-RU" sz="5400" b="1" dirty="0">
                <a:ln w="12700">
                  <a:solidFill>
                    <a:srgbClr val="008000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1- 2</a:t>
            </a:r>
            <a:r>
              <a:rPr lang="ru-RU" sz="5400" b="1" dirty="0">
                <a:ln w="12700">
                  <a:solidFill>
                    <a:srgbClr val="008000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учеников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0" y="4365104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Ошибки у </a:t>
            </a:r>
            <a:r>
              <a:rPr lang="ru-RU" sz="54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3- 4</a:t>
            </a:r>
            <a:r>
              <a:rPr lang="ru-RU" sz="54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учеников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4032250" cy="863600"/>
          </a:xfrm>
        </p:spPr>
        <p:txBody>
          <a:bodyPr/>
          <a:lstStyle/>
          <a:p>
            <a:r>
              <a:rPr lang="ru-RU" sz="4000" b="1" smtClean="0">
                <a:solidFill>
                  <a:srgbClr val="FF0000"/>
                </a:solidFill>
              </a:rPr>
              <a:t>Цели урока: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616575"/>
          </a:xfrm>
          <a:solidFill>
            <a:schemeClr val="accent5"/>
          </a:solidFill>
          <a:ln>
            <a:solidFill>
              <a:schemeClr val="accent6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0000FF"/>
                </a:solidFill>
              </a:rPr>
              <a:t>1) Учились читать таблицы, составлять по ним задачи и решать их.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>
                <a:solidFill>
                  <a:srgbClr val="0000FF"/>
                </a:solidFill>
              </a:rPr>
              <a:t>2) Учились решать составные задачи, записывая данные в таблицы.</a:t>
            </a:r>
          </a:p>
          <a:p>
            <a:pPr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</a:rPr>
              <a:t>3)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>
                <a:solidFill>
                  <a:srgbClr val="000000"/>
                </a:solidFill>
              </a:rPr>
              <a:t> находить точные и приближённые значения площади фигур.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4)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устно складывать и вычитать многозначные числа.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5)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записывать выражения на </a:t>
            </a:r>
            <a:r>
              <a:rPr lang="ru-RU" sz="2400" i="1" dirty="0" smtClean="0"/>
              <a:t>знание компонентов и результатов арифметических действий.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6)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работать в группе по плану.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7)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находить ошибки и оценивать работу.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0"/>
            <a:ext cx="1338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007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0"/>
            <a:ext cx="5886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0"/>
            <a:ext cx="5886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0"/>
            <a:ext cx="1338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205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412776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1412776"/>
            <a:ext cx="1338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500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51720" y="1340768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27784" y="1412776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412776"/>
            <a:ext cx="1338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098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2924944"/>
            <a:ext cx="56938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55576" y="2924944"/>
            <a:ext cx="1338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51720" y="2852936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699792" y="2924944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059832" y="2924944"/>
            <a:ext cx="1338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003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3528" y="4293096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5576" y="4293096"/>
            <a:ext cx="1338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799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79712" y="4293096"/>
            <a:ext cx="5886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483768" y="4293096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059832" y="4293096"/>
            <a:ext cx="133882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5589240"/>
            <a:ext cx="95410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55576" y="5589240"/>
            <a:ext cx="1338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700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051720" y="5517232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555776" y="5589240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987824" y="5589240"/>
            <a:ext cx="1338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670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283968" y="0"/>
            <a:ext cx="289694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10 212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355976" y="1412776"/>
            <a:ext cx="251222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2 402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355976" y="2924944"/>
            <a:ext cx="251222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4 197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427984" y="4221088"/>
            <a:ext cx="251222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7 999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355976" y="5589240"/>
            <a:ext cx="289694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12 030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827584" y="2492896"/>
            <a:ext cx="7086299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Устный счёт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repeatCount="300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9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0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7" presetClass="emph" presetSubtype="0" repeatCount="3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5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5" dur="25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7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1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6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0" dur="25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1" dur="25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25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7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5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6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7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7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2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3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7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25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7" dur="25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25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1" dur="250" autoRev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12" dur="250" autoRev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3" dur="250" autoRev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50" autoRev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7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6" dur="250" autoRev="1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17" dur="250" autoRev="1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8" dur="250" autoRev="1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250" autoRev="1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27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2" dur="250" autoRev="1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3" dur="250" autoRev="1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4" dur="250" autoRev="1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50" autoRev="1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7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7" dur="250" autoRev="1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8" dur="250" autoRev="1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9" dur="250" autoRev="1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250" autoRev="1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7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2" dur="250" autoRev="1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53" dur="250" autoRev="1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4" dur="250" autoRev="1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50" autoRev="1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7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7" dur="250" autoRev="1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58" dur="250" autoRev="1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9" dur="250" autoRev="1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250" autoRev="1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500"/>
                            </p:stCondLst>
                            <p:childTnLst>
                              <p:par>
                                <p:cTn id="162" presetID="27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3" dur="250" autoRev="1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64" dur="250" autoRev="1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5" dur="250" autoRev="1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250" autoRev="1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7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8" dur="250" autoRev="1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69" dur="250" autoRev="1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0" dur="250" autoRev="1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250" autoRev="1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7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3" dur="250" autoRev="1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94" dur="250" autoRev="1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5" dur="250" autoRev="1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50" autoRev="1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27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8" dur="250" autoRev="1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99" dur="250" autoRev="1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0" dur="250" autoRev="1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250" autoRev="1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500"/>
                            </p:stCondLst>
                            <p:childTnLst>
                              <p:par>
                                <p:cTn id="203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4" dur="250" autoRev="1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05" dur="250" autoRev="1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6" dur="250" autoRev="1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250" autoRev="1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7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9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10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1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50" autoRev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32" grpId="0" build="allAtOnce"/>
      <p:bldP spid="34" grpId="0" build="allAtOnce"/>
      <p:bldP spid="35" grpId="0"/>
      <p:bldP spid="35" grpId="1"/>
      <p:bldP spid="36" grpId="0"/>
      <p:bldP spid="37" grpId="0"/>
      <p:bldP spid="41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395288" y="2852738"/>
            <a:ext cx="8229600" cy="377825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/>
              <a:t>1) Решите примеры на карточке </a:t>
            </a:r>
            <a:r>
              <a:rPr lang="ru-RU" sz="2800" b="1" smtClean="0"/>
              <a:t>в паре с соседом</a:t>
            </a:r>
            <a:r>
              <a:rPr lang="ru-RU" sz="2800" smtClean="0"/>
              <a:t>.</a:t>
            </a:r>
          </a:p>
          <a:p>
            <a:pPr>
              <a:buFontTx/>
              <a:buNone/>
            </a:pPr>
            <a:r>
              <a:rPr lang="ru-RU" sz="2800" smtClean="0"/>
              <a:t>2) </a:t>
            </a:r>
            <a:r>
              <a:rPr lang="ru-RU" sz="2800" b="1" smtClean="0"/>
              <a:t>Проверьте</a:t>
            </a:r>
            <a:r>
              <a:rPr lang="ru-RU" sz="2800" smtClean="0"/>
              <a:t> свою работу.</a:t>
            </a:r>
          </a:p>
          <a:p>
            <a:pPr>
              <a:buFontTx/>
              <a:buNone/>
            </a:pPr>
            <a:r>
              <a:rPr lang="ru-RU" sz="2800" smtClean="0"/>
              <a:t>3) </a:t>
            </a:r>
            <a:r>
              <a:rPr lang="ru-RU" sz="2800" b="1" smtClean="0"/>
              <a:t>Сравните</a:t>
            </a:r>
            <a:r>
              <a:rPr lang="ru-RU" sz="2800" smtClean="0"/>
              <a:t> свою работу с работами ребят из группы и </a:t>
            </a:r>
            <a:r>
              <a:rPr lang="ru-RU" sz="2800" b="1" smtClean="0"/>
              <a:t>исправьте</a:t>
            </a:r>
            <a:r>
              <a:rPr lang="ru-RU" sz="2800" smtClean="0"/>
              <a:t> ошибки.</a:t>
            </a:r>
          </a:p>
          <a:p>
            <a:pPr>
              <a:buFontTx/>
              <a:buNone/>
            </a:pPr>
            <a:r>
              <a:rPr lang="ru-RU" sz="2800" smtClean="0"/>
              <a:t>4) </a:t>
            </a:r>
            <a:r>
              <a:rPr lang="ru-RU" sz="2800" b="1" smtClean="0"/>
              <a:t>Оцените</a:t>
            </a:r>
            <a:r>
              <a:rPr lang="ru-RU" sz="2800" smtClean="0"/>
              <a:t> работу своей группы.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260648"/>
            <a:ext cx="5125121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Работа в парах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580112" y="1052736"/>
            <a:ext cx="21194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мин</a:t>
            </a:r>
          </a:p>
        </p:txBody>
      </p:sp>
      <p:pic>
        <p:nvPicPr>
          <p:cNvPr id="18437" name="Рисунок 6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908050"/>
            <a:ext cx="2087562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Kolokolchi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12313" y="4762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8" descr="C:\Users\Usver\AppData\Local\Microsoft\Windows\Temporary Internet Files\Content.IE5\ROWG0196\MC90008895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1268413"/>
            <a:ext cx="243205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6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120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2713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2136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/>
      <p:bldP spid="6" grpId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79388" y="908050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042988" y="908050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23850" y="5300663"/>
            <a:ext cx="719138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187450" y="3068638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50825" y="3068638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908175" y="908050"/>
            <a:ext cx="719138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73286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7C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группе нет ошибок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060848"/>
            <a:ext cx="770736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008000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Ошибки на 1 карточке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0" y="4293096"/>
            <a:ext cx="809208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Ошибки на 2 карточках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4032250" cy="863600"/>
          </a:xfrm>
        </p:spPr>
        <p:txBody>
          <a:bodyPr/>
          <a:lstStyle/>
          <a:p>
            <a:r>
              <a:rPr lang="ru-RU" sz="4000" b="1" smtClean="0">
                <a:solidFill>
                  <a:srgbClr val="FF0000"/>
                </a:solidFill>
              </a:rPr>
              <a:t>Цели урока: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616575"/>
          </a:xfrm>
          <a:solidFill>
            <a:schemeClr val="accent5"/>
          </a:solidFill>
          <a:ln>
            <a:solidFill>
              <a:schemeClr val="accent6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0000FF"/>
                </a:solidFill>
              </a:rPr>
              <a:t>1) Учились читать таблицы, составлять по ним задачи и решать их.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>
                <a:solidFill>
                  <a:srgbClr val="0000FF"/>
                </a:solidFill>
              </a:rPr>
              <a:t>2) Учились решать составные задачи, записывая данные в таблицы.</a:t>
            </a:r>
          </a:p>
          <a:p>
            <a:pPr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</a:rPr>
              <a:t>3) Учились находить точные и приближённые значения площади фигур.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4)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устно складывать и вычитать многозначные числа.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5)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записывать выражения на </a:t>
            </a:r>
            <a:r>
              <a:rPr lang="ru-RU" sz="2400" i="1" dirty="0" smtClean="0"/>
              <a:t>знание компонентов и результатов арифметических действий.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6)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работать в группе по плану.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7)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находить ошибки и оценивать работу.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b="1" smtClean="0">
              <a:solidFill>
                <a:schemeClr val="accent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52" name="Рисунок 12" descr="1323726578_ded-moroz-i-le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-171450"/>
            <a:ext cx="49371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Рисунок 23" descr="6114203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1963" y="3500438"/>
            <a:ext cx="4872037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Рисунок 14" descr="taina.tretiey.planety.0-02-2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 rot="5400000">
            <a:off x="4464050" y="-1106487"/>
            <a:ext cx="215900" cy="914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3" name="Рисунок 21" descr="0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975" y="3573463"/>
            <a:ext cx="4824413" cy="33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4427538" y="0"/>
            <a:ext cx="215900" cy="7100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03848" y="2996952"/>
            <a:ext cx="432048" cy="64633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779237" y="2996952"/>
            <a:ext cx="470000" cy="64633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787350" y="2996952"/>
            <a:ext cx="468397" cy="64633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436096" y="2996952"/>
            <a:ext cx="432048" cy="64633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</a:t>
            </a:r>
          </a:p>
        </p:txBody>
      </p:sp>
      <p:pic>
        <p:nvPicPr>
          <p:cNvPr id="14" name="Содержимое 3" descr="10627_b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213" y="692150"/>
            <a:ext cx="3257550" cy="424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915819" y="5157192"/>
            <a:ext cx="334258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№1 (с.26)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014E-8 L 0.17326 -0.43501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014E-8 L -0.39583 -0.44565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5014E-8 L 0.00608 0.11031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014E-8 L -0.58264 0.09991 " pathEditMode="relative" rAng="0" ptsTypes="AA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Содержимое 3" descr="10627_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43213" y="692150"/>
            <a:ext cx="3257550" cy="4249738"/>
          </a:xfrm>
        </p:spPr>
      </p:pic>
      <p:sp>
        <p:nvSpPr>
          <p:cNvPr id="5" name="Прямоугольник 4"/>
          <p:cNvSpPr/>
          <p:nvPr/>
        </p:nvSpPr>
        <p:spPr>
          <a:xfrm>
            <a:off x="2915816" y="5157192"/>
            <a:ext cx="334258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№8 (с.27)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8" descr="OfficeBu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1196975"/>
            <a:ext cx="1893887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323850" y="2852738"/>
            <a:ext cx="8820150" cy="377825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/>
              <a:t>1) </a:t>
            </a:r>
            <a:r>
              <a:rPr lang="ru-RU" sz="2800" b="1" smtClean="0"/>
              <a:t>Распределите</a:t>
            </a:r>
            <a:r>
              <a:rPr lang="ru-RU" sz="2800" smtClean="0"/>
              <a:t> в группе задания   </a:t>
            </a:r>
            <a:r>
              <a:rPr lang="ru-RU" sz="2800" b="1" smtClean="0"/>
              <a:t>а)</a:t>
            </a:r>
            <a:r>
              <a:rPr lang="ru-RU" sz="2800" smtClean="0"/>
              <a:t>,</a:t>
            </a:r>
            <a:r>
              <a:rPr lang="ru-RU" sz="2800" b="1" smtClean="0"/>
              <a:t> б)</a:t>
            </a:r>
            <a:r>
              <a:rPr lang="ru-RU" sz="2800" smtClean="0"/>
              <a:t>,</a:t>
            </a:r>
            <a:r>
              <a:rPr lang="ru-RU" sz="2800" b="1" smtClean="0"/>
              <a:t> в)</a:t>
            </a:r>
            <a:r>
              <a:rPr lang="ru-RU" sz="2800" smtClean="0"/>
              <a:t>.</a:t>
            </a:r>
          </a:p>
          <a:p>
            <a:pPr>
              <a:buFontTx/>
              <a:buNone/>
            </a:pPr>
            <a:r>
              <a:rPr lang="ru-RU" sz="2800" smtClean="0"/>
              <a:t>2) </a:t>
            </a:r>
            <a:r>
              <a:rPr lang="ru-RU" sz="2800" b="1" smtClean="0"/>
              <a:t>Заполните</a:t>
            </a:r>
            <a:r>
              <a:rPr lang="ru-RU" sz="2800" smtClean="0"/>
              <a:t> карточки и выполните вычисления.</a:t>
            </a:r>
          </a:p>
          <a:p>
            <a:pPr>
              <a:buFontTx/>
              <a:buNone/>
            </a:pPr>
            <a:r>
              <a:rPr lang="ru-RU" sz="2800" smtClean="0"/>
              <a:t>3) Пользуйтесь </a:t>
            </a:r>
            <a:r>
              <a:rPr lang="ru-RU" sz="2800" b="1" smtClean="0"/>
              <a:t>черновиками</a:t>
            </a:r>
            <a:r>
              <a:rPr lang="ru-RU" sz="2800" smtClean="0"/>
              <a:t>.</a:t>
            </a:r>
          </a:p>
          <a:p>
            <a:pPr>
              <a:buFontTx/>
              <a:buNone/>
            </a:pPr>
            <a:r>
              <a:rPr lang="ru-RU" sz="2800" smtClean="0"/>
              <a:t>4)</a:t>
            </a:r>
            <a:r>
              <a:rPr lang="ru-RU" sz="2800" b="1" smtClean="0"/>
              <a:t> Проверьте </a:t>
            </a:r>
            <a:r>
              <a:rPr lang="ru-RU" sz="2800" smtClean="0"/>
              <a:t>правильность решения на всех карточках.</a:t>
            </a:r>
          </a:p>
          <a:p>
            <a:pPr>
              <a:buFontTx/>
              <a:buNone/>
            </a:pPr>
            <a:r>
              <a:rPr lang="ru-RU" sz="2800" smtClean="0"/>
              <a:t>5) </a:t>
            </a:r>
            <a:r>
              <a:rPr lang="ru-RU" sz="2800" b="1" smtClean="0"/>
              <a:t>Поменяйтесь</a:t>
            </a:r>
            <a:r>
              <a:rPr lang="ru-RU" sz="2800" smtClean="0"/>
              <a:t> карточками с другой командой и обсудите правильность решения.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188640"/>
            <a:ext cx="5125121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Работа в парах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28184" y="980728"/>
            <a:ext cx="21194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мин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1340768"/>
            <a:ext cx="182614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№8 (с.27)</a:t>
            </a:r>
          </a:p>
        </p:txBody>
      </p:sp>
      <p:pic>
        <p:nvPicPr>
          <p:cNvPr id="8" name="Kolokolchi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67850" y="1889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8" descr="C:\Users\Usver\AppData\Local\Microsoft\Windows\Temporary Internet Files\Content.IE5\ROWG0196\MC90008895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1268413"/>
            <a:ext cx="243205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6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120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2713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2136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6" grpId="0"/>
      <p:bldP spid="6" grpId="1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7019925" y="908050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292725" y="981075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364163" y="5373688"/>
            <a:ext cx="719137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292725" y="3141663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227763" y="3141663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156325" y="981075"/>
            <a:ext cx="719138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ru-RU" sz="5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7C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выражения записаны и решены верно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204864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008000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ru-RU" sz="5400" b="1" dirty="0">
                <a:ln w="12700">
                  <a:solidFill>
                    <a:srgbClr val="008000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выражения записаны и решены верно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" y="4365104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ru-RU" sz="54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выражение записано и решено верно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2195513" y="188913"/>
            <a:ext cx="4032250" cy="719137"/>
          </a:xfrm>
        </p:spPr>
        <p:txBody>
          <a:bodyPr/>
          <a:lstStyle/>
          <a:p>
            <a:r>
              <a:rPr lang="ru-RU" sz="4000" b="1" smtClean="0">
                <a:solidFill>
                  <a:srgbClr val="FF0000"/>
                </a:solidFill>
              </a:rPr>
              <a:t>Цели урока: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689600"/>
          </a:xfrm>
          <a:solidFill>
            <a:schemeClr val="accent5"/>
          </a:solidFill>
          <a:ln>
            <a:solidFill>
              <a:schemeClr val="accent6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0000FF"/>
                </a:solidFill>
              </a:rPr>
              <a:t>1) Учились читать таблицы, составлять по ним задачи и решать их.</a:t>
            </a:r>
          </a:p>
          <a:p>
            <a:pPr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</a:rPr>
              <a:t>2) Учились решать составные задачи, записывая данные в таблицы.</a:t>
            </a:r>
          </a:p>
          <a:p>
            <a:pPr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</a:rPr>
              <a:t>3) Учились находить точные и приближённые значения площади фигур.</a:t>
            </a:r>
          </a:p>
          <a:p>
            <a:pPr>
              <a:buFontTx/>
              <a:buNone/>
              <a:defRPr/>
            </a:pP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</a:rPr>
              <a:t>4) Учились устно складывать и вычитать многозначные числа.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5)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записывать выражения на </a:t>
            </a:r>
            <a:r>
              <a:rPr lang="ru-RU" sz="2400" i="1" dirty="0" smtClean="0"/>
              <a:t>знание компонентов и результатов арифметических действий.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6)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работать в группе.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7)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находить ошибки и оценивать работу.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100745" y="764704"/>
            <a:ext cx="351333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7C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МАСТЕРА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4560544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99CC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 – 16 </a:t>
            </a:r>
            <a:r>
              <a:rPr lang="ru-RU" sz="4000" b="1" dirty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8080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баллов</a:t>
            </a:r>
            <a:endParaRPr lang="ru-RU" sz="5400" b="1" dirty="0">
              <a:ln w="12700">
                <a:solidFill>
                  <a:srgbClr val="0070C0"/>
                </a:solidFill>
                <a:prstDash val="solid"/>
              </a:ln>
              <a:solidFill>
                <a:srgbClr val="80808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109" y="2420888"/>
            <a:ext cx="4522327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99CC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 – 13 </a:t>
            </a:r>
            <a:r>
              <a:rPr lang="ru-RU" sz="4000" b="1" dirty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8080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баллов</a:t>
            </a:r>
            <a:endParaRPr lang="ru-RU" sz="5400" b="1" dirty="0">
              <a:ln w="12700">
                <a:solidFill>
                  <a:srgbClr val="0070C0"/>
                </a:solidFill>
                <a:prstDash val="solid"/>
              </a:ln>
              <a:solidFill>
                <a:srgbClr val="80808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06156" y="3356992"/>
            <a:ext cx="593784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008000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КОНСУЛЬТАНТЫ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-192360" y="4941168"/>
            <a:ext cx="4945265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99CC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8 – 10 </a:t>
            </a:r>
            <a:r>
              <a:rPr lang="ru-RU" sz="4000" b="1" dirty="0">
                <a:ln w="12700">
                  <a:solidFill>
                    <a:srgbClr val="0070C0"/>
                  </a:solidFill>
                  <a:prstDash val="solid"/>
                </a:ln>
                <a:solidFill>
                  <a:srgbClr val="8080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баллов</a:t>
            </a:r>
            <a:endParaRPr lang="ru-RU" sz="5400" b="1" dirty="0">
              <a:ln w="12700">
                <a:solidFill>
                  <a:srgbClr val="0070C0"/>
                </a:solidFill>
                <a:prstDash val="solid"/>
              </a:ln>
              <a:solidFill>
                <a:srgbClr val="80808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50971" y="5934670"/>
            <a:ext cx="345113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ЗНАТОКИ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476672"/>
            <a:ext cx="672049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Домашнее задание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2348880"/>
            <a:ext cx="522642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№ 3 (с.26)</a:t>
            </a:r>
          </a:p>
          <a:p>
            <a:pPr algn="ctr">
              <a:defRPr/>
            </a:pPr>
            <a:r>
              <a:rPr lang="ru-RU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№ 7 (с.27)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497388" y="2636838"/>
            <a:ext cx="185737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699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97338" y="3789363"/>
            <a:ext cx="184150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ru-RU" sz="5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Рисунок 2" descr="1323726578_ded-moroz-i-le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1863" y="188913"/>
            <a:ext cx="6762750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5949280"/>
            <a:ext cx="241123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игр./ч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6027003"/>
            <a:ext cx="105670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 ч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948264" y="6027003"/>
            <a:ext cx="320384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 игр.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48423" y="5085184"/>
            <a:ext cx="52770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96792" y="5157192"/>
            <a:ext cx="38985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3CC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96397" y="5229200"/>
            <a:ext cx="62869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63971" y="6027003"/>
            <a:ext cx="198002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 игр.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67944" y="6027003"/>
            <a:ext cx="109036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 ч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6027003"/>
            <a:ext cx="227337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?игр./ч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73637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условие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0" y="620688"/>
            <a:ext cx="162265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вопрос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1268760"/>
            <a:ext cx="219573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решение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0" y="1916832"/>
            <a:ext cx="120571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3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9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5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7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1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7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7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7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0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91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8" grpId="0"/>
      <p:bldP spid="8" grpId="1"/>
      <p:bldP spid="8" grpId="2"/>
      <p:bldP spid="9" grpId="0"/>
      <p:bldP spid="17" grpId="0"/>
      <p:bldP spid="17" grpId="1"/>
      <p:bldP spid="17" grpId="2"/>
      <p:bldP spid="17" grpId="3"/>
      <p:bldP spid="17" grpId="4"/>
      <p:bldP spid="17" grpId="5"/>
      <p:bldP spid="10" grpId="0"/>
      <p:bldP spid="10" grpId="1"/>
      <p:bldP spid="10" grpId="2"/>
      <p:bldP spid="11" grpId="0"/>
      <p:bldP spid="11" grpId="1"/>
      <p:bldP spid="11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853772">
            <a:off x="144463" y="3640138"/>
            <a:ext cx="3490912" cy="153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20024886">
            <a:off x="3360738" y="3408363"/>
            <a:ext cx="3030537" cy="114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20627365">
            <a:off x="187325" y="2903538"/>
            <a:ext cx="2393950" cy="122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046561">
            <a:off x="5135563" y="2586038"/>
            <a:ext cx="1119187" cy="87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81790" y="6088559"/>
            <a:ext cx="1840568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100 </a:t>
            </a: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689506" y="6088559"/>
            <a:ext cx="238879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4500 м²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211960" y="5157192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endParaRPr lang="ru-RU" sz="2000" dirty="0">
              <a:solidFill>
                <a:srgbClr val="33CC33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258888" y="4724400"/>
            <a:ext cx="6842125" cy="2174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596188" y="-387350"/>
            <a:ext cx="431800" cy="5661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116013" y="0"/>
            <a:ext cx="287337" cy="57324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380312" y="5229200"/>
            <a:ext cx="5950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ru-RU" sz="48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5576" y="5085184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3851920" y="6027003"/>
            <a:ext cx="149752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45 м</a:t>
            </a:r>
          </a:p>
        </p:txBody>
      </p:sp>
      <p:pic>
        <p:nvPicPr>
          <p:cNvPr id="29711" name="Рисунок 70" descr="taina.tretiey.planety.0-02-2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88913"/>
            <a:ext cx="67691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611560" y="6027003"/>
            <a:ext cx="101662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?м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020272" y="6027003"/>
            <a:ext cx="139333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 м²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995936" y="6027003"/>
            <a:ext cx="118814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 м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0" y="0"/>
            <a:ext cx="173637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условие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0" y="620688"/>
            <a:ext cx="162265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вопрос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0" y="1268760"/>
            <a:ext cx="219573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решение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0" y="1916832"/>
            <a:ext cx="120571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7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7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7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1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7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4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5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  <p:bldP spid="14" grpId="0"/>
      <p:bldP spid="14" grpId="1"/>
      <p:bldP spid="14" grpId="2"/>
      <p:bldP spid="70" grpId="0"/>
      <p:bldP spid="21" grpId="0"/>
      <p:bldP spid="21" grpId="1"/>
      <p:bldP spid="21" grpId="2"/>
      <p:bldP spid="22" grpId="0"/>
      <p:bldP spid="22" grpId="1"/>
      <p:bldP spid="22" grpId="2"/>
      <p:bldP spid="15" grpId="0"/>
      <p:bldP spid="15" grpId="1"/>
      <p:bldP spid="15" grpId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9" descr="6114203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025" y="188913"/>
            <a:ext cx="67183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971600" y="5085184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1960" y="5085184"/>
            <a:ext cx="5613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endParaRPr lang="ru-RU" sz="48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33CC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80312" y="5157192"/>
            <a:ext cx="6286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27584" y="6027003"/>
            <a:ext cx="159050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 р.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6027003"/>
            <a:ext cx="231704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100 шт.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6027003"/>
            <a:ext cx="128112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 р.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867415" y="6027003"/>
            <a:ext cx="227658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2000 р.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707904" y="6027003"/>
            <a:ext cx="166462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 шт.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236296" y="6027003"/>
            <a:ext cx="1281121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 р.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173637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условие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0" y="620688"/>
            <a:ext cx="162265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вопрос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1268760"/>
            <a:ext cx="219573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решение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0" y="1916832"/>
            <a:ext cx="120571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7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7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7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1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7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4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5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1" grpId="0"/>
      <p:bldP spid="11" grpId="1"/>
      <p:bldP spid="11" grpId="2"/>
      <p:bldP spid="12" grpId="0"/>
      <p:bldP spid="12" grpId="1"/>
      <p:bldP spid="12" grpId="2"/>
      <p:bldP spid="13" grpId="0"/>
      <p:bldP spid="14" grpId="0"/>
      <p:bldP spid="14" grpId="1"/>
      <p:bldP spid="14" grpId="2"/>
      <p:bldP spid="16" grpId="0"/>
      <p:bldP spid="16" grpId="1"/>
      <p:bldP spid="16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7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908050"/>
            <a:ext cx="215900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2"/>
          <p:cNvSpPr>
            <a:spLocks noGrp="1"/>
          </p:cNvSpPr>
          <p:nvPr>
            <p:ph idx="1"/>
          </p:nvPr>
        </p:nvSpPr>
        <p:spPr>
          <a:xfrm>
            <a:off x="250825" y="2781300"/>
            <a:ext cx="8893175" cy="4076700"/>
          </a:xfrm>
        </p:spPr>
        <p:txBody>
          <a:bodyPr/>
          <a:lstStyle/>
          <a:p>
            <a:pPr marL="514350" indent="-514350">
              <a:buFontTx/>
              <a:buNone/>
              <a:defRPr/>
            </a:pPr>
            <a:r>
              <a:rPr lang="ru-RU" sz="2800" dirty="0" smtClean="0"/>
              <a:t>1) </a:t>
            </a:r>
            <a:r>
              <a:rPr lang="ru-RU" sz="2800" b="1" dirty="0" smtClean="0"/>
              <a:t>Решите</a:t>
            </a:r>
            <a:r>
              <a:rPr lang="ru-RU" sz="2800" dirty="0" smtClean="0"/>
              <a:t> задачу, используя данные таблицы.</a:t>
            </a:r>
          </a:p>
          <a:p>
            <a:pPr>
              <a:buFontTx/>
              <a:buNone/>
              <a:defRPr/>
            </a:pPr>
            <a:r>
              <a:rPr lang="ru-RU" sz="2800" dirty="0" smtClean="0"/>
              <a:t>2) Решите </a:t>
            </a:r>
            <a:r>
              <a:rPr lang="ru-RU" sz="2800" b="1" dirty="0" smtClean="0"/>
              <a:t>две</a:t>
            </a:r>
            <a:r>
              <a:rPr lang="ru-RU" sz="2800" dirty="0" smtClean="0"/>
              <a:t> </a:t>
            </a:r>
            <a:r>
              <a:rPr lang="ru-RU" sz="2800" b="1" dirty="0" smtClean="0"/>
              <a:t>обратные</a:t>
            </a:r>
            <a:r>
              <a:rPr lang="ru-RU" sz="2800" dirty="0" smtClean="0"/>
              <a:t> задачи.</a:t>
            </a:r>
          </a:p>
          <a:p>
            <a:pPr>
              <a:buFontTx/>
              <a:buNone/>
              <a:defRPr/>
            </a:pPr>
            <a:r>
              <a:rPr lang="ru-RU" sz="2800" dirty="0" smtClean="0"/>
              <a:t>3) </a:t>
            </a:r>
            <a:r>
              <a:rPr lang="ru-RU" sz="2800" b="1" dirty="0" smtClean="0"/>
              <a:t>Проверьте</a:t>
            </a:r>
            <a:r>
              <a:rPr lang="ru-RU" sz="2800" dirty="0" smtClean="0"/>
              <a:t> работу.</a:t>
            </a:r>
            <a:r>
              <a:rPr lang="en-US" sz="2800" dirty="0" smtClean="0"/>
              <a:t> </a:t>
            </a:r>
            <a:endParaRPr lang="ru-RU" sz="2800" dirty="0" smtClean="0"/>
          </a:p>
          <a:p>
            <a:pPr>
              <a:buFontTx/>
              <a:buNone/>
              <a:defRPr/>
            </a:pPr>
            <a:r>
              <a:rPr lang="ru-RU" sz="2800" dirty="0" smtClean="0"/>
              <a:t>4</a:t>
            </a:r>
            <a:r>
              <a:rPr lang="en-US" sz="2800" dirty="0" smtClean="0"/>
              <a:t>) </a:t>
            </a:r>
            <a:r>
              <a:rPr lang="ru-RU" sz="2800" b="1" dirty="0" smtClean="0"/>
              <a:t>Придумайте </a:t>
            </a:r>
            <a:r>
              <a:rPr lang="ru-RU" sz="2800" dirty="0" smtClean="0"/>
              <a:t>задачу по картинке, используя данные одной из таблиц на карточке.</a:t>
            </a:r>
          </a:p>
          <a:p>
            <a:pPr>
              <a:buFontTx/>
              <a:buNone/>
              <a:defRPr/>
            </a:pPr>
            <a:r>
              <a:rPr lang="ru-RU" sz="2800" dirty="0" smtClean="0"/>
              <a:t>5) </a:t>
            </a:r>
            <a:r>
              <a:rPr lang="ru-RU" sz="2800" b="1" dirty="0" smtClean="0"/>
              <a:t>Подготовьте </a:t>
            </a:r>
            <a:r>
              <a:rPr lang="ru-RU" sz="2800" dirty="0" smtClean="0"/>
              <a:t>ответ на вопрос:</a:t>
            </a:r>
          </a:p>
          <a:p>
            <a:pPr>
              <a:buFontTx/>
              <a:buNone/>
              <a:defRPr/>
            </a:pPr>
            <a:r>
              <a:rPr lang="ru-RU" sz="2800" dirty="0" smtClean="0"/>
              <a:t>     </a:t>
            </a:r>
            <a:r>
              <a:rPr lang="ru-RU" sz="2800" i="1" dirty="0" smtClean="0"/>
              <a:t>Как связаны между собой величины в задачах? (</a:t>
            </a:r>
            <a:r>
              <a:rPr lang="ru-RU" sz="2400" b="1" i="1" dirty="0" smtClean="0"/>
              <a:t>чтобы найти</a:t>
            </a:r>
            <a:r>
              <a:rPr lang="ru-RU" sz="2800" i="1" dirty="0" smtClean="0"/>
              <a:t>…)</a:t>
            </a:r>
            <a:endParaRPr lang="en-US" sz="2800" i="1" dirty="0" smtClean="0"/>
          </a:p>
          <a:p>
            <a:pPr>
              <a:buFontTx/>
              <a:buNone/>
              <a:defRPr/>
            </a:pPr>
            <a:endParaRPr lang="ru-RU" sz="2800" dirty="0" smtClean="0"/>
          </a:p>
          <a:p>
            <a:pPr>
              <a:buFontTx/>
              <a:buNone/>
              <a:defRPr/>
            </a:pPr>
            <a:endParaRPr lang="ru-RU" sz="28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0"/>
            <a:ext cx="712271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Работа в группах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580112" y="1052736"/>
            <a:ext cx="21194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 мин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1700808"/>
            <a:ext cx="182614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№1 (с.26)</a:t>
            </a:r>
          </a:p>
        </p:txBody>
      </p:sp>
      <p:pic>
        <p:nvPicPr>
          <p:cNvPr id="10" name="Kolokolchi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72675" y="6207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Kolokolchi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72675" y="10525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 descr="C:\Users\Usver\AppData\Local\Microsoft\Windows\Temporary Internet Files\Content.IE5\O1723JJU\MC90034336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765175"/>
            <a:ext cx="2314575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3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60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713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19" presetClass="emph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9" presetClass="emph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9" presetClass="emph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animClr clrSpc="rgb" dir="cw">
                                      <p:cBhvr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136"/>
                            </p:stCondLst>
                            <p:childTnLst>
                              <p:par>
                                <p:cTn id="44" presetID="1" presetClass="mediacall" presetSubtype="0" fill="hold" nodeType="afterEffect">
                                  <p:stCondLst>
                                    <p:cond delay="60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45" dur="27136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>
                <p:cTn id="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6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923928" y="6027003"/>
            <a:ext cx="105670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 ч</a:t>
            </a:r>
          </a:p>
        </p:txBody>
      </p:sp>
      <p:pic>
        <p:nvPicPr>
          <p:cNvPr id="31747" name="Рисунок 10" descr="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188913"/>
            <a:ext cx="689133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283968" y="5157192"/>
            <a:ext cx="3898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endParaRPr lang="ru-RU" sz="48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33CC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5085184"/>
            <a:ext cx="5277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endParaRPr lang="ru-RU" sz="48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380312" y="5229200"/>
            <a:ext cx="5950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ru-RU" sz="4800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6027003"/>
            <a:ext cx="1991251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км/ч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23928" y="6027003"/>
            <a:ext cx="109036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 ч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948264" y="6027003"/>
            <a:ext cx="146226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 км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6027003"/>
            <a:ext cx="1853391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?км/ч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804248" y="6027003"/>
            <a:ext cx="149592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 км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0" y="0"/>
            <a:ext cx="173637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условие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620688"/>
            <a:ext cx="162265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вопрос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0" y="1268760"/>
            <a:ext cx="219573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решение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0" y="1916832"/>
            <a:ext cx="120571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3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9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7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5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7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1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7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7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7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0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91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2" grpId="0"/>
      <p:bldP spid="12" grpId="1"/>
      <p:bldP spid="12" grpId="2"/>
      <p:bldP spid="12" grpId="3"/>
      <p:bldP spid="12" grpId="4"/>
      <p:bldP spid="12" grpId="5"/>
      <p:bldP spid="13" grpId="0"/>
      <p:bldP spid="13" grpId="1"/>
      <p:bldP spid="13" grpId="2"/>
      <p:bldP spid="15" grpId="0"/>
      <p:bldP spid="15" grpId="1"/>
      <p:bldP spid="15" grpId="2"/>
      <p:bldP spid="16" grpId="0"/>
      <p:bldP spid="16" grpId="1"/>
      <p:bldP spid="16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Содержимое 3" descr="10627_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43213" y="692150"/>
            <a:ext cx="3257550" cy="4249738"/>
          </a:xfrm>
        </p:spPr>
      </p:pic>
      <p:sp>
        <p:nvSpPr>
          <p:cNvPr id="5" name="Прямоугольник 4"/>
          <p:cNvSpPr/>
          <p:nvPr/>
        </p:nvSpPr>
        <p:spPr>
          <a:xfrm>
            <a:off x="2915816" y="5157192"/>
            <a:ext cx="334258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№9 (с.26)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5580063" y="2420938"/>
            <a:ext cx="914400" cy="914400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95513" y="2492375"/>
            <a:ext cx="914400" cy="914400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987675" y="4724400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219700" y="4652963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851920" y="980728"/>
            <a:ext cx="914400" cy="914400"/>
          </a:xfrm>
          <a:prstGeom prst="ellipse">
            <a:avLst/>
          </a:prstGeom>
          <a:solidFill>
            <a:srgbClr val="FF99FF"/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339752" y="2564904"/>
            <a:ext cx="5613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ln>
                  <a:solidFill>
                    <a:schemeClr val="tx1"/>
                  </a:solidFill>
                </a:ln>
              </a:rPr>
              <a:t>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759394" y="2492896"/>
            <a:ext cx="49083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ln>
                  <a:solidFill>
                    <a:schemeClr val="tx1"/>
                  </a:solidFill>
                </a:ln>
              </a:rPr>
              <a:t>Г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131840" y="4797152"/>
            <a:ext cx="5613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ln>
                  <a:solidFill>
                    <a:schemeClr val="tx1"/>
                  </a:solidFill>
                </a:ln>
              </a:rPr>
              <a:t>Б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64088" y="4725144"/>
            <a:ext cx="5613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ln>
                  <a:solidFill>
                    <a:schemeClr val="tx1"/>
                  </a:solidFill>
                </a:ln>
              </a:rPr>
              <a:t>Д</a:t>
            </a:r>
          </a:p>
        </p:txBody>
      </p:sp>
      <p:cxnSp>
        <p:nvCxnSpPr>
          <p:cNvPr id="15" name="Прямая соединительная линия 14"/>
          <p:cNvCxnSpPr>
            <a:stCxn id="9" idx="3"/>
            <a:endCxn id="6" idx="7"/>
          </p:cNvCxnSpPr>
          <p:nvPr/>
        </p:nvCxnSpPr>
        <p:spPr>
          <a:xfrm flipH="1">
            <a:off x="2976563" y="1760538"/>
            <a:ext cx="1009650" cy="8667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771775" y="3357563"/>
            <a:ext cx="468313" cy="14509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5" idx="4"/>
            <a:endCxn id="8" idx="0"/>
          </p:cNvCxnSpPr>
          <p:nvPr/>
        </p:nvCxnSpPr>
        <p:spPr>
          <a:xfrm flipH="1">
            <a:off x="5676900" y="3335338"/>
            <a:ext cx="360363" cy="13176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8" idx="2"/>
            <a:endCxn id="7" idx="6"/>
          </p:cNvCxnSpPr>
          <p:nvPr/>
        </p:nvCxnSpPr>
        <p:spPr>
          <a:xfrm flipH="1">
            <a:off x="3902075" y="5110163"/>
            <a:ext cx="1317625" cy="7143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9" idx="5"/>
          </p:cNvCxnSpPr>
          <p:nvPr/>
        </p:nvCxnSpPr>
        <p:spPr>
          <a:xfrm flipH="1" flipV="1">
            <a:off x="4632325" y="1760538"/>
            <a:ext cx="1092200" cy="80486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9" idx="4"/>
          </p:cNvCxnSpPr>
          <p:nvPr/>
        </p:nvCxnSpPr>
        <p:spPr>
          <a:xfrm>
            <a:off x="4308475" y="1895475"/>
            <a:ext cx="1055688" cy="28289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9" idx="4"/>
            <a:endCxn id="7" idx="0"/>
          </p:cNvCxnSpPr>
          <p:nvPr/>
        </p:nvCxnSpPr>
        <p:spPr>
          <a:xfrm flipH="1">
            <a:off x="3444875" y="1895475"/>
            <a:ext cx="863600" cy="28289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5" idx="2"/>
            <a:endCxn id="7" idx="0"/>
          </p:cNvCxnSpPr>
          <p:nvPr/>
        </p:nvCxnSpPr>
        <p:spPr>
          <a:xfrm flipH="1">
            <a:off x="3444875" y="2878138"/>
            <a:ext cx="2135188" cy="184626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endCxn id="6" idx="6"/>
          </p:cNvCxnSpPr>
          <p:nvPr/>
        </p:nvCxnSpPr>
        <p:spPr>
          <a:xfrm flipH="1" flipV="1">
            <a:off x="3109913" y="2949575"/>
            <a:ext cx="2254250" cy="18478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3132138" y="2852738"/>
            <a:ext cx="2470150" cy="7143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731912" y="620688"/>
            <a:ext cx="1031776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defRPr/>
            </a:pP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defRPr/>
            </a:pP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372200" y="332656"/>
            <a:ext cx="1847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̶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6012160" y="836712"/>
            <a:ext cx="95410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6156176" y="0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6588224" y="4365104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6660232" y="4725144"/>
            <a:ext cx="544771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̶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6444208" y="5229200"/>
            <a:ext cx="95410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467544" y="2852936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467544" y="2420888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323528" y="3501008"/>
            <a:ext cx="95410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0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6718742" y="2276872"/>
            <a:ext cx="139493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</a:t>
            </a:r>
            <a:endParaRPr lang="ru-RU" sz="5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33782" y="1268760"/>
            <a:ext cx="1564852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</a:t>
            </a:r>
            <a:endParaRPr lang="ru-RU" sz="5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48064" y="1700808"/>
            <a:ext cx="140775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 </a:t>
            </a: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мин</a:t>
            </a:r>
            <a:endParaRPr lang="ru-RU" sz="4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31840" y="1700808"/>
            <a:ext cx="2088232" cy="9233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ln w="12700">
                  <a:solidFill>
                    <a:srgbClr val="000000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sz="5400" b="1" dirty="0">
                <a:ln w="12700">
                  <a:solidFill>
                    <a:srgbClr val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dirty="0">
                <a:ln w="12700">
                  <a:solidFill>
                    <a:srgbClr val="0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в./мин</a:t>
            </a:r>
            <a:endParaRPr lang="ru-RU" sz="2000" dirty="0">
              <a:ln w="12700">
                <a:solidFill>
                  <a:srgbClr val="000000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27584" y="2276872"/>
            <a:ext cx="2088232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в./мин</a:t>
            </a:r>
            <a:endParaRPr lang="ru-RU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7584" y="1340768"/>
            <a:ext cx="2088232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в./мин</a:t>
            </a:r>
            <a:endParaRPr lang="ru-RU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207" name="Рисунок 27" descr="liten-pojke_17-10310435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349500"/>
            <a:ext cx="4286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2" name="Рисунок 3" descr="Devochka-v-platitse-ful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413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388" y="188913"/>
          <a:ext cx="8785225" cy="304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129"/>
                <a:gridCol w="3992470"/>
                <a:gridCol w="1742475"/>
                <a:gridCol w="2395902"/>
              </a:tblGrid>
              <a:tr h="9844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50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475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83568" y="3429000"/>
            <a:ext cx="2701381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99592" y="4581128"/>
            <a:ext cx="252028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15616" y="5842337"/>
            <a:ext cx="240127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=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59632" y="2060848"/>
            <a:ext cx="44114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0" y="3429000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4653136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5934670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59632" y="1052736"/>
            <a:ext cx="44114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491880" y="1484784"/>
            <a:ext cx="44114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260648"/>
            <a:ext cx="3377142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 производительность)</a:t>
            </a:r>
            <a:endParaRPr lang="ru-RU" sz="6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60032" y="332656"/>
            <a:ext cx="1584176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(время)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0648"/>
            <a:ext cx="2088232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en-US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работа)</a:t>
            </a:r>
            <a:endParaRPr lang="ru-RU" sz="6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347864" y="3429000"/>
            <a:ext cx="1928733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в./мин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419872" y="4725144"/>
            <a:ext cx="188545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в./мин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491880" y="5934670"/>
            <a:ext cx="178606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в./мин</a:t>
            </a:r>
          </a:p>
        </p:txBody>
      </p:sp>
      <p:sp>
        <p:nvSpPr>
          <p:cNvPr id="20" name="Выгнутая вправо стрелка 19"/>
          <p:cNvSpPr/>
          <p:nvPr/>
        </p:nvSpPr>
        <p:spPr>
          <a:xfrm>
            <a:off x="2771775" y="1484313"/>
            <a:ext cx="431800" cy="1728787"/>
          </a:xfrm>
          <a:prstGeom prst="curvedLeftArrow">
            <a:avLst/>
          </a:prstGeom>
          <a:solidFill>
            <a:srgbClr val="0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7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2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3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8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9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4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5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2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3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7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8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9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27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3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94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5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7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9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00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1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6" grpId="0"/>
      <p:bldP spid="14" grpId="0"/>
      <p:bldP spid="21" grpId="0"/>
      <p:bldP spid="21" grpId="1"/>
      <p:bldP spid="21" grpId="2"/>
      <p:bldP spid="21" grpId="3"/>
      <p:bldP spid="21" grpId="4"/>
      <p:bldP spid="18" grpId="0"/>
      <p:bldP spid="18" grpId="1"/>
      <p:bldP spid="18" grpId="2"/>
      <p:bldP spid="19" grpId="0"/>
      <p:bldP spid="19" grpId="1"/>
      <p:bldP spid="19" grpId="2"/>
      <p:bldP spid="25" grpId="0"/>
      <p:bldP spid="22" grpId="0"/>
      <p:bldP spid="23" grpId="0"/>
      <p:bldP spid="27" grpId="0"/>
      <p:bldP spid="29" grpId="0"/>
      <p:bldP spid="30" grpId="0"/>
      <p:bldP spid="31" grpId="0"/>
      <p:bldP spid="26" grpId="0"/>
      <p:bldP spid="28" grpId="0"/>
      <p:bldP spid="34" grpId="0"/>
      <p:bldP spid="35" grpId="0"/>
      <p:bldP spid="36" grpId="0"/>
      <p:bldP spid="2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388" y="188913"/>
          <a:ext cx="8785225" cy="304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129"/>
                <a:gridCol w="1866151"/>
                <a:gridCol w="1944216"/>
                <a:gridCol w="4320480"/>
              </a:tblGrid>
              <a:tr h="9844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50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475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83568" y="3501008"/>
            <a:ext cx="4104456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300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</a:t>
            </a: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180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99592" y="4653136"/>
            <a:ext cx="387798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120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55022" y="5842337"/>
            <a:ext cx="311174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180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60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=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3429000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4653136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5934670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0"/>
            <a:ext cx="1917193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скорость)</a:t>
            </a:r>
            <a:endParaRPr lang="ru-RU" sz="6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27784" y="0"/>
            <a:ext cx="216024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(время)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96136" y="0"/>
            <a:ext cx="288032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расстояние)</a:t>
            </a:r>
            <a:endParaRPr lang="ru-RU" sz="6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499992" y="3573016"/>
            <a:ext cx="176522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120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км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707904" y="4653136"/>
            <a:ext cx="18165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60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км/ч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923928" y="5805264"/>
            <a:ext cx="97013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09903" y="1268760"/>
            <a:ext cx="453971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I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79512" y="2204864"/>
            <a:ext cx="723276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II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9" name="Правая фигурная скобка 38"/>
          <p:cNvSpPr/>
          <p:nvPr/>
        </p:nvSpPr>
        <p:spPr>
          <a:xfrm>
            <a:off x="6443663" y="1412875"/>
            <a:ext cx="504825" cy="1728788"/>
          </a:xfrm>
          <a:prstGeom prst="rightBrace">
            <a:avLst>
              <a:gd name="adj1" fmla="val 49182"/>
              <a:gd name="adj2" fmla="val 4918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6804248" y="1700808"/>
            <a:ext cx="2339752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300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км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4567738" y="2276872"/>
            <a:ext cx="181812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180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км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275856" y="1340768"/>
            <a:ext cx="88357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203848" y="2276872"/>
            <a:ext cx="98937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863651" y="1700808"/>
            <a:ext cx="1585690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км/ч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4788024" y="1268760"/>
            <a:ext cx="1258679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км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292080" y="1124744"/>
            <a:ext cx="44114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331640" y="1412776"/>
            <a:ext cx="44114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707904" y="2204864"/>
            <a:ext cx="44114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388" y="188913"/>
          <a:ext cx="8785225" cy="304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296144"/>
                <a:gridCol w="3456384"/>
                <a:gridCol w="3168352"/>
              </a:tblGrid>
              <a:tr h="9844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50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475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83568" y="3284984"/>
            <a:ext cx="373371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800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</a:t>
            </a: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600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27584" y="4149080"/>
            <a:ext cx="280831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: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3212976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4077072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4941168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71600" y="0"/>
            <a:ext cx="144016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цена)</a:t>
            </a:r>
            <a:endParaRPr lang="ru-RU" sz="6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83768" y="0"/>
            <a:ext cx="259228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CC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(количество)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96136" y="0"/>
            <a:ext cx="288032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стоимость)</a:t>
            </a:r>
            <a:endParaRPr lang="ru-RU" sz="6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83968" y="3212976"/>
            <a:ext cx="163859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200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р.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563888" y="4077072"/>
            <a:ext cx="13789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100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0" y="1268760"/>
            <a:ext cx="118762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А</a:t>
            </a:r>
            <a:r>
              <a:rPr lang="ru-RU" sz="5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.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0" y="2204864"/>
            <a:ext cx="125963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 pitchFamily="18" charset="0"/>
              </a:rPr>
              <a:t>М</a:t>
            </a:r>
            <a:r>
              <a:rPr lang="ru-RU" sz="5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.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724128" y="2276872"/>
            <a:ext cx="1999646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800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р.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267744" y="1196752"/>
            <a:ext cx="129614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м.</a:t>
            </a:r>
            <a:endParaRPr lang="ru-RU" sz="3200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87269" y="1700808"/>
            <a:ext cx="1138453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р.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796136" y="1340768"/>
            <a:ext cx="169790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600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р.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8460432" y="1124744"/>
            <a:ext cx="44114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403648" y="1412776"/>
            <a:ext cx="44114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339752" y="2276872"/>
            <a:ext cx="114646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м.</a:t>
            </a:r>
          </a:p>
        </p:txBody>
      </p:sp>
      <p:sp>
        <p:nvSpPr>
          <p:cNvPr id="28" name="Выгнутая вправо стрелка 27"/>
          <p:cNvSpPr/>
          <p:nvPr/>
        </p:nvSpPr>
        <p:spPr>
          <a:xfrm>
            <a:off x="7596188" y="1412875"/>
            <a:ext cx="431800" cy="1728788"/>
          </a:xfrm>
          <a:prstGeom prst="curvedLeftArrow">
            <a:avLst/>
          </a:prstGeom>
          <a:solidFill>
            <a:srgbClr val="0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005547" y="1268760"/>
            <a:ext cx="1138453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771800" y="1052736"/>
            <a:ext cx="44114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771800" y="2132856"/>
            <a:ext cx="44114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0" y="5934670"/>
            <a:ext cx="992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 dirty="0">
                <a:ln w="12700">
                  <a:solidFill>
                    <a:srgbClr val="000000">
                      <a:satMod val="155000"/>
                    </a:srgb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4)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83568" y="5842337"/>
            <a:ext cx="3323346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800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: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100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  <a:endParaRPr lang="ru-RU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827584" y="4941168"/>
            <a:ext cx="306846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600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: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100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851920" y="4869160"/>
            <a:ext cx="108555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м.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923928" y="5842337"/>
            <a:ext cx="1170512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м.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635896" y="1268760"/>
            <a:ext cx="230425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м. </a:t>
            </a:r>
            <a:r>
              <a:rPr lang="ru-RU" sz="2400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</a:t>
            </a:r>
            <a:r>
              <a:rPr lang="ru-RU" sz="3200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sp>
        <p:nvSpPr>
          <p:cNvPr id="39" name="Выгнутая вправо стрелка 38"/>
          <p:cNvSpPr/>
          <p:nvPr/>
        </p:nvSpPr>
        <p:spPr>
          <a:xfrm>
            <a:off x="3276600" y="1484313"/>
            <a:ext cx="431800" cy="1728787"/>
          </a:xfrm>
          <a:prstGeom prst="curvedLeftArrow">
            <a:avLst/>
          </a:prstGeom>
          <a:solidFill>
            <a:srgbClr val="0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60648"/>
            <a:ext cx="191591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6.414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68760"/>
            <a:ext cx="191591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4.250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348880"/>
            <a:ext cx="226241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11.703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2348880"/>
            <a:ext cx="23006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90.200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1268760"/>
            <a:ext cx="23006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23.320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851920" y="332656"/>
            <a:ext cx="191591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1.140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16216" y="2348880"/>
            <a:ext cx="23006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10.100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444208" y="1268760"/>
            <a:ext cx="230063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17.400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804248" y="260648"/>
            <a:ext cx="191591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2.650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0825" y="260350"/>
            <a:ext cx="5616575" cy="1439863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8313" y="620713"/>
            <a:ext cx="1943100" cy="64770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0825" y="1844675"/>
            <a:ext cx="5616575" cy="1439863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0825" y="3500438"/>
            <a:ext cx="5616575" cy="1441450"/>
          </a:xfrm>
          <a:prstGeom prst="rect">
            <a:avLst/>
          </a:prstGeom>
          <a:solidFill>
            <a:srgbClr val="FFFF66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50825" y="5157788"/>
            <a:ext cx="5616575" cy="1439862"/>
          </a:xfrm>
          <a:prstGeom prst="rect">
            <a:avLst/>
          </a:prstGeom>
          <a:solidFill>
            <a:srgbClr val="6699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708400" y="620713"/>
            <a:ext cx="1943100" cy="64770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635375" y="2205038"/>
            <a:ext cx="1944688" cy="64770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68313" y="2205038"/>
            <a:ext cx="1943100" cy="64770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708400" y="3789363"/>
            <a:ext cx="1943100" cy="64770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68313" y="3860800"/>
            <a:ext cx="1943100" cy="64770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708400" y="5516563"/>
            <a:ext cx="1943100" cy="649287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95288" y="5516563"/>
            <a:ext cx="1944687" cy="649287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659563" y="5516563"/>
            <a:ext cx="1943100" cy="64770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659563" y="3789363"/>
            <a:ext cx="1944687" cy="64770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659563" y="2205038"/>
            <a:ext cx="1944687" cy="64770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659563" y="620713"/>
            <a:ext cx="1944687" cy="647700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627784" y="1916832"/>
            <a:ext cx="72327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627784" y="5229200"/>
            <a:ext cx="697628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771800" y="332656"/>
            <a:ext cx="45878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·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771800" y="3429000"/>
            <a:ext cx="468398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:</a:t>
            </a:r>
            <a:endParaRPr lang="ru-RU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940152" y="476672"/>
            <a:ext cx="5886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940152" y="3645024"/>
            <a:ext cx="5886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6012160" y="2060848"/>
            <a:ext cx="5886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940152" y="5373216"/>
            <a:ext cx="5886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875800" y="2204864"/>
            <a:ext cx="108555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1.056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923928" y="2204864"/>
            <a:ext cx="1497525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127·5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427984" y="1772816"/>
            <a:ext cx="78579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635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067814" y="2204864"/>
            <a:ext cx="108555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1.691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827584" y="5517232"/>
            <a:ext cx="108555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905:5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440935" y="5517232"/>
            <a:ext cx="5854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97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043608" y="5085184"/>
            <a:ext cx="78579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181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465271" y="5517232"/>
            <a:ext cx="58541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84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230103" y="620688"/>
            <a:ext cx="38504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3563888" y="692696"/>
            <a:ext cx="2088232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1.028 - 679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275856" y="404664"/>
            <a:ext cx="2808312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          )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4355976" y="188640"/>
            <a:ext cx="78579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349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308304" y="692696"/>
            <a:ext cx="78579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698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3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260350"/>
          <a:ext cx="8229600" cy="2967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  <a:gridCol w="374073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Ромб 12"/>
          <p:cNvSpPr/>
          <p:nvPr/>
        </p:nvSpPr>
        <p:spPr>
          <a:xfrm>
            <a:off x="5724525" y="260350"/>
            <a:ext cx="2951163" cy="2952750"/>
          </a:xfrm>
          <a:prstGeom prst="diamond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Трапеция 25"/>
          <p:cNvSpPr/>
          <p:nvPr/>
        </p:nvSpPr>
        <p:spPr>
          <a:xfrm>
            <a:off x="468313" y="981075"/>
            <a:ext cx="5256212" cy="1511300"/>
          </a:xfrm>
          <a:prstGeom prst="trapezoid">
            <a:avLst>
              <a:gd name="adj" fmla="val 102215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979613" y="981075"/>
            <a:ext cx="0" cy="151130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211638" y="1052513"/>
            <a:ext cx="0" cy="1512887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68313" y="981075"/>
            <a:ext cx="1511300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68313" y="981075"/>
            <a:ext cx="0" cy="1439863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4211638" y="1125538"/>
            <a:ext cx="0" cy="1366837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395288" y="908050"/>
            <a:ext cx="3889375" cy="1657350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331640" y="1484784"/>
            <a:ext cx="49885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2843808" y="1484784"/>
            <a:ext cx="49885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4427984" y="1484784"/>
            <a:ext cx="49885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</a:p>
        </p:txBody>
      </p:sp>
      <p:graphicFrame>
        <p:nvGraphicFramePr>
          <p:cNvPr id="60" name="Таблица 59"/>
          <p:cNvGraphicFramePr>
            <a:graphicFrameLocks noGrp="1"/>
          </p:cNvGraphicFramePr>
          <p:nvPr/>
        </p:nvGraphicFramePr>
        <p:xfrm>
          <a:off x="468313" y="981075"/>
          <a:ext cx="5256212" cy="1512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7560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4" name="Таблица 63"/>
          <p:cNvGraphicFramePr>
            <a:graphicFrameLocks noGrp="1"/>
          </p:cNvGraphicFramePr>
          <p:nvPr/>
        </p:nvGraphicFramePr>
        <p:xfrm>
          <a:off x="468313" y="981075"/>
          <a:ext cx="5256212" cy="1512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941"/>
                <a:gridCol w="750941"/>
                <a:gridCol w="750941"/>
                <a:gridCol w="750941"/>
                <a:gridCol w="750941"/>
                <a:gridCol w="750941"/>
                <a:gridCol w="750941"/>
              </a:tblGrid>
              <a:tr h="7560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0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5" name="Прямоугольник 64"/>
          <p:cNvSpPr/>
          <p:nvPr/>
        </p:nvSpPr>
        <p:spPr>
          <a:xfrm rot="2751828">
            <a:off x="7026276" y="390525"/>
            <a:ext cx="398462" cy="3571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 rot="2751828">
            <a:off x="8167687" y="1573213"/>
            <a:ext cx="398463" cy="3571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 rot="2751828">
            <a:off x="7015162" y="2725738"/>
            <a:ext cx="398463" cy="3571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 rot="2751828">
            <a:off x="5864225" y="1573213"/>
            <a:ext cx="398463" cy="3571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70" name="Таблица 69"/>
          <p:cNvGraphicFramePr>
            <a:graphicFrameLocks noGrp="1"/>
          </p:cNvGraphicFramePr>
          <p:nvPr/>
        </p:nvGraphicFramePr>
        <p:xfrm>
          <a:off x="5724525" y="260350"/>
          <a:ext cx="2952750" cy="295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082"/>
                <a:gridCol w="738082"/>
                <a:gridCol w="738082"/>
                <a:gridCol w="738082"/>
              </a:tblGrid>
              <a:tr h="73808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808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808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808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1" name="Таблица 70"/>
          <p:cNvGraphicFramePr>
            <a:graphicFrameLocks noGrp="1"/>
          </p:cNvGraphicFramePr>
          <p:nvPr/>
        </p:nvGraphicFramePr>
        <p:xfrm>
          <a:off x="5724525" y="260350"/>
          <a:ext cx="2952750" cy="295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082"/>
                <a:gridCol w="738082"/>
                <a:gridCol w="738082"/>
                <a:gridCol w="738082"/>
              </a:tblGrid>
              <a:tr h="73808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808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808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808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2" name="Прямоугольник 71"/>
          <p:cNvSpPr/>
          <p:nvPr/>
        </p:nvSpPr>
        <p:spPr>
          <a:xfrm>
            <a:off x="2339752" y="3212976"/>
            <a:ext cx="18726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см²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6516216" y="3212976"/>
            <a:ext cx="148790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см²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0" grpId="0" animBg="1"/>
      <p:bldP spid="50" grpId="1" animBg="1"/>
      <p:bldP spid="65" grpId="0" animBg="1"/>
      <p:bldP spid="65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b="1" smtClean="0">
              <a:solidFill>
                <a:schemeClr val="accent2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5124" name="Рисунок 12" descr="1323726578_ded-moroz-i-le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60350"/>
            <a:ext cx="8496300" cy="640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Рисунок 14" descr="taina.tretiey.planety.0-02-2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60350"/>
            <a:ext cx="8545512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467544" y="332656"/>
            <a:ext cx="792088" cy="76944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67544" y="332656"/>
            <a:ext cx="792088" cy="76944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267744" y="332656"/>
            <a:ext cx="3094017" cy="92333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·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</a:t>
            </a:r>
            <a:r>
              <a:rPr lang="ru-RU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267744" y="332656"/>
            <a:ext cx="3096344" cy="92333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·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 </a:t>
            </a:r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7544" y="3356992"/>
            <a:ext cx="3347864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8F8F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Условие Вопрос Решение Ответ</a:t>
            </a:r>
          </a:p>
        </p:txBody>
      </p:sp>
      <p:pic>
        <p:nvPicPr>
          <p:cNvPr id="5125" name="Рисунок 23" descr="61142030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188913"/>
            <a:ext cx="8569325" cy="642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5796136" y="260648"/>
            <a:ext cx="3347864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8F8F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Условие Вопрос Решение Ответ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36286" y="332656"/>
            <a:ext cx="823346" cy="76944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555776" y="332656"/>
            <a:ext cx="3312368" cy="92333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·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 </a:t>
            </a:r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8" name="Рисунок 21" descr="0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188913"/>
            <a:ext cx="8588375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/>
          <p:cNvSpPr/>
          <p:nvPr/>
        </p:nvSpPr>
        <p:spPr>
          <a:xfrm>
            <a:off x="539552" y="3429000"/>
            <a:ext cx="3347864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8F8F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Условие Вопрос Решение Ответ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508104" y="332656"/>
            <a:ext cx="3347864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8F8F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Условие Вопрос Решение Ответ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11560" y="476672"/>
            <a:ext cx="720080" cy="76944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07704" y="476672"/>
            <a:ext cx="3096344" cy="92333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·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 </a:t>
            </a:r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= </a:t>
            </a: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79388" y="1412875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042988" y="1412875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50825" y="5949950"/>
            <a:ext cx="719138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71550" y="3716338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79388" y="3716338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908175" y="1412875"/>
            <a:ext cx="719138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889248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Правильное решение и отличное выступление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132856"/>
            <a:ext cx="9096657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ln w="12700">
                  <a:solidFill>
                    <a:srgbClr val="008000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Задачи решены верно, но в выступлении ошибки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0" y="4437112"/>
            <a:ext cx="939653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Есть ошибки и в решении, и в выступлении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195513" y="0"/>
            <a:ext cx="4032250" cy="836613"/>
          </a:xfrm>
        </p:spPr>
        <p:txBody>
          <a:bodyPr/>
          <a:lstStyle/>
          <a:p>
            <a:r>
              <a:rPr lang="ru-RU" sz="4000" b="1" smtClean="0">
                <a:solidFill>
                  <a:srgbClr val="FF0000"/>
                </a:solidFill>
              </a:rPr>
              <a:t>Цели урока: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689600"/>
          </a:xfrm>
          <a:solidFill>
            <a:schemeClr val="accent5"/>
          </a:solidFill>
          <a:ln>
            <a:solidFill>
              <a:schemeClr val="accent6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000000"/>
                </a:solidFill>
              </a:rPr>
              <a:t>1)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>
                <a:solidFill>
                  <a:srgbClr val="000000"/>
                </a:solidFill>
              </a:rPr>
              <a:t> читать таблицы, составлять по ним задачи и решать их.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2)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решать составные задачи, записывая данные в таблицы.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3)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находить точные и приближённые значения площади фигур.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4)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устно складывать и вычитать многозначные числа.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5)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записывать выражения на </a:t>
            </a:r>
            <a:r>
              <a:rPr lang="ru-RU" sz="2400" i="1" dirty="0" smtClean="0"/>
              <a:t>знание компонентов и результатов арифметических действий.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6)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работать в группе по плану.</a:t>
            </a:r>
          </a:p>
          <a:p>
            <a:pPr>
              <a:buFontTx/>
              <a:buNone/>
              <a:defRPr/>
            </a:pPr>
            <a:r>
              <a:rPr lang="en-US" sz="2400" b="1" dirty="0" smtClean="0"/>
              <a:t> </a:t>
            </a:r>
            <a:r>
              <a:rPr lang="ru-RU" sz="2400" b="1" dirty="0" smtClean="0"/>
              <a:t>7) </a:t>
            </a:r>
            <a:r>
              <a:rPr lang="ru-RU" sz="2400" b="1" dirty="0" smtClean="0">
                <a:solidFill>
                  <a:srgbClr val="FF0000"/>
                </a:solidFill>
              </a:rPr>
              <a:t>Учились</a:t>
            </a:r>
            <a:r>
              <a:rPr lang="ru-RU" sz="2400" b="1" dirty="0" smtClean="0"/>
              <a:t> находить ошибки и оценивать работу.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Содержимое 3" descr="10627_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43213" y="692150"/>
            <a:ext cx="3257550" cy="4249738"/>
          </a:xfrm>
        </p:spPr>
      </p:pic>
      <p:sp>
        <p:nvSpPr>
          <p:cNvPr id="5" name="Прямоугольник 4"/>
          <p:cNvSpPr/>
          <p:nvPr/>
        </p:nvSpPr>
        <p:spPr>
          <a:xfrm>
            <a:off x="2915819" y="5157192"/>
            <a:ext cx="334258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№2 (с.26)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7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692150"/>
            <a:ext cx="2305050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одержимое 2"/>
          <p:cNvSpPr>
            <a:spLocks noGrp="1"/>
          </p:cNvSpPr>
          <p:nvPr>
            <p:ph idx="1"/>
          </p:nvPr>
        </p:nvSpPr>
        <p:spPr>
          <a:xfrm>
            <a:off x="0" y="2636838"/>
            <a:ext cx="9144000" cy="4032250"/>
          </a:xfrm>
        </p:spPr>
        <p:txBody>
          <a:bodyPr/>
          <a:lstStyle/>
          <a:p>
            <a:pPr marL="514350" indent="-514350">
              <a:buFontTx/>
              <a:buNone/>
              <a:defRPr/>
            </a:pPr>
            <a:r>
              <a:rPr lang="ru-RU" sz="2800" dirty="0" smtClean="0"/>
              <a:t>1)</a:t>
            </a:r>
            <a:r>
              <a:rPr lang="ru-RU" sz="2800" b="1" dirty="0" smtClean="0"/>
              <a:t> Распределите</a:t>
            </a:r>
            <a:r>
              <a:rPr lang="ru-RU" sz="2800" dirty="0" smtClean="0"/>
              <a:t> карточки с задачами в команде.</a:t>
            </a:r>
          </a:p>
          <a:p>
            <a:pPr marL="514350" indent="-514350">
              <a:buFontTx/>
              <a:buNone/>
              <a:defRPr/>
            </a:pPr>
            <a:r>
              <a:rPr lang="ru-RU" sz="2800" dirty="0" smtClean="0"/>
              <a:t>2)</a:t>
            </a:r>
            <a:r>
              <a:rPr lang="ru-RU" sz="2800" b="1" dirty="0" smtClean="0"/>
              <a:t> Прочитайте</a:t>
            </a:r>
            <a:r>
              <a:rPr lang="ru-RU" sz="2800" dirty="0" smtClean="0"/>
              <a:t> текст задач и </a:t>
            </a:r>
            <a:r>
              <a:rPr lang="ru-RU" sz="2800" b="1" dirty="0" smtClean="0"/>
              <a:t>заполните</a:t>
            </a:r>
            <a:r>
              <a:rPr lang="ru-RU" sz="2800" dirty="0" smtClean="0"/>
              <a:t> таблицы.</a:t>
            </a:r>
          </a:p>
          <a:p>
            <a:pPr>
              <a:buFontTx/>
              <a:buNone/>
              <a:defRPr/>
            </a:pPr>
            <a:r>
              <a:rPr lang="ru-RU" sz="2800" dirty="0" smtClean="0"/>
              <a:t>3) </a:t>
            </a:r>
            <a:r>
              <a:rPr lang="ru-RU" sz="2800" b="1" dirty="0" smtClean="0"/>
              <a:t>Решите</a:t>
            </a:r>
            <a:r>
              <a:rPr lang="ru-RU" sz="2800" dirty="0" smtClean="0"/>
              <a:t> задачи.</a:t>
            </a:r>
          </a:p>
          <a:p>
            <a:pPr>
              <a:buFontTx/>
              <a:buNone/>
              <a:defRPr/>
            </a:pPr>
            <a:r>
              <a:rPr lang="ru-RU" sz="2800" dirty="0" smtClean="0"/>
              <a:t>4) </a:t>
            </a:r>
            <a:r>
              <a:rPr lang="ru-RU" sz="2800" b="1" dirty="0" smtClean="0"/>
              <a:t>Проверьте</a:t>
            </a:r>
            <a:r>
              <a:rPr lang="ru-RU" sz="2800" dirty="0" smtClean="0"/>
              <a:t> решения всех задач (</a:t>
            </a:r>
            <a:r>
              <a:rPr lang="ru-RU" sz="2400" b="1" i="1" dirty="0" smtClean="0"/>
              <a:t>подставьте</a:t>
            </a:r>
            <a:r>
              <a:rPr lang="ru-RU" sz="2400" i="1" dirty="0" smtClean="0"/>
              <a:t> ответы в таблицы</a:t>
            </a:r>
            <a:r>
              <a:rPr lang="ru-RU" sz="2400" dirty="0" smtClean="0"/>
              <a:t>)</a:t>
            </a:r>
            <a:endParaRPr lang="ru-RU" sz="2800" dirty="0" smtClean="0"/>
          </a:p>
          <a:p>
            <a:pPr>
              <a:buFontTx/>
              <a:buNone/>
              <a:defRPr/>
            </a:pPr>
            <a:r>
              <a:rPr lang="ru-RU" sz="2800" dirty="0" smtClean="0"/>
              <a:t>5) </a:t>
            </a:r>
            <a:r>
              <a:rPr lang="ru-RU" sz="2800" b="1" dirty="0" smtClean="0"/>
              <a:t>Поменяйтесь</a:t>
            </a:r>
            <a:r>
              <a:rPr lang="ru-RU" sz="2800" dirty="0" smtClean="0"/>
              <a:t> карточками с другой командой и обсудите решения задач.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0"/>
            <a:ext cx="712271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Работа в группах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660232" y="980728"/>
            <a:ext cx="211949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мин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1700808"/>
            <a:ext cx="2892138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№2 (с.26) – а , б</a:t>
            </a:r>
          </a:p>
        </p:txBody>
      </p:sp>
      <p:pic>
        <p:nvPicPr>
          <p:cNvPr id="8" name="Kolokolchi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12313" y="2603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9" descr="C:\Users\Usver\AppData\Local\Microsoft\Windows\Temporary Internet Files\Content.IE5\O1723JJU\MC90034336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908050"/>
            <a:ext cx="1944687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300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13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9" presetClass="emph" presetSubtype="0" fill="hold" nodeType="withEffect">
                                  <p:stCondLst>
                                    <p:cond delay="300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mph" presetSubtype="0" fill="hold" nodeType="withEffect">
                                  <p:stCondLst>
                                    <p:cond delay="300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9" presetClass="emph" presetSubtype="0" fill="hold" nodeType="withEffect">
                                  <p:stCondLst>
                                    <p:cond delay="300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mph" presetSubtype="0" fill="hold" nodeType="withEffect">
                                  <p:stCondLst>
                                    <p:cond delay="300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79388" y="908050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042988" y="908050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187450" y="3068638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50825" y="3068638"/>
            <a:ext cx="720725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908175" y="908050"/>
            <a:ext cx="719138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843141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7C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Верно решены </a:t>
            </a:r>
            <a:r>
              <a:rPr lang="ru-RU" sz="5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ru-RU" sz="54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7C8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задачи</a:t>
            </a:r>
            <a:endParaRPr lang="ru-RU" sz="54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060848"/>
            <a:ext cx="818294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rgbClr val="008000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Верно решена </a:t>
            </a:r>
            <a:r>
              <a:rPr lang="ru-RU" sz="5400" b="1" dirty="0">
                <a:ln w="12700">
                  <a:solidFill>
                    <a:srgbClr val="008000"/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ru-RU" sz="5400" b="1" dirty="0">
                <a:ln w="12700">
                  <a:solidFill>
                    <a:srgbClr val="008000"/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задача</a:t>
            </a:r>
            <a:endParaRPr lang="ru-RU" sz="5400" b="1" dirty="0">
              <a:ln w="12700">
                <a:solidFill>
                  <a:srgbClr val="008000"/>
                </a:solidFill>
                <a:prstDash val="solid"/>
              </a:ln>
              <a:solidFill>
                <a:srgbClr val="008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771775" y="908050"/>
            <a:ext cx="719138" cy="720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3358</TotalTime>
  <Words>1343</Words>
  <Application>Microsoft Office PowerPoint</Application>
  <PresentationFormat>Экран (4:3)</PresentationFormat>
  <Paragraphs>337</Paragraphs>
  <Slides>38</Slides>
  <Notes>0</Notes>
  <HiddenSlides>0</HiddenSlides>
  <MMClips>7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1" baseType="lpstr">
      <vt:lpstr>Arial</vt:lpstr>
      <vt:lpstr>Calibri</vt:lpstr>
      <vt:lpstr>Оформление по умолчанию</vt:lpstr>
      <vt:lpstr>Цели урока:</vt:lpstr>
      <vt:lpstr>Слайд 2</vt:lpstr>
      <vt:lpstr>Слайд 3</vt:lpstr>
      <vt:lpstr>Слайд 4</vt:lpstr>
      <vt:lpstr>Слайд 5</vt:lpstr>
      <vt:lpstr>Цели урока:</vt:lpstr>
      <vt:lpstr>Слайд 7</vt:lpstr>
      <vt:lpstr>Слайд 8</vt:lpstr>
      <vt:lpstr>Слайд 9</vt:lpstr>
      <vt:lpstr>Цели урока:</vt:lpstr>
      <vt:lpstr>Слайд 11</vt:lpstr>
      <vt:lpstr>Слайд 12</vt:lpstr>
      <vt:lpstr>Слайд 13</vt:lpstr>
      <vt:lpstr>Слайд 14</vt:lpstr>
      <vt:lpstr>Цели урока:</vt:lpstr>
      <vt:lpstr>Слайд 16</vt:lpstr>
      <vt:lpstr>Слайд 17</vt:lpstr>
      <vt:lpstr>Слайд 18</vt:lpstr>
      <vt:lpstr>Цели урока:</vt:lpstr>
      <vt:lpstr>Слайд 20</vt:lpstr>
      <vt:lpstr>Слайд 21</vt:lpstr>
      <vt:lpstr>Слайд 22</vt:lpstr>
      <vt:lpstr>Цели урока: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Company>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sk</dc:creator>
  <cp:lastModifiedBy>Usver</cp:lastModifiedBy>
  <cp:revision>331</cp:revision>
  <dcterms:created xsi:type="dcterms:W3CDTF">2010-02-01T07:36:00Z</dcterms:created>
  <dcterms:modified xsi:type="dcterms:W3CDTF">2014-11-08T18:47:58Z</dcterms:modified>
</cp:coreProperties>
</file>