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32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Диагностика индивидуальных особенностей умственного развития  младших школьников с помощью тестов.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204864"/>
            <a:ext cx="7467600" cy="3921299"/>
          </a:xfrm>
        </p:spPr>
        <p:txBody>
          <a:bodyPr/>
          <a:lstStyle/>
          <a:p>
            <a:pPr marL="36576" indent="0">
              <a:buNone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7632847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8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		</a:t>
            </a:r>
            <a:r>
              <a:rPr lang="ru-RU" sz="4000" b="1" dirty="0" smtClean="0">
                <a:solidFill>
                  <a:srgbClr val="FF0000"/>
                </a:solidFill>
              </a:rPr>
              <a:t>Математика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b="1" u="sng" dirty="0">
                <a:solidFill>
                  <a:srgbClr val="C00000"/>
                </a:solidFill>
              </a:rPr>
              <a:t>Анализ.</a:t>
            </a:r>
          </a:p>
          <a:p>
            <a:pPr marL="36576" indent="0">
              <a:buNone/>
            </a:pPr>
            <a:r>
              <a:rPr lang="ru-RU" sz="2400" dirty="0"/>
              <a:t>1. Среди примеров подчеркни только те, где в частном будет число с остатком (больше 2):</a:t>
            </a:r>
          </a:p>
          <a:p>
            <a:pPr marL="36576" indent="0">
              <a:buNone/>
            </a:pPr>
            <a:r>
              <a:rPr lang="ru-RU" b="1" dirty="0">
                <a:solidFill>
                  <a:srgbClr val="00B0F0"/>
                </a:solidFill>
              </a:rPr>
              <a:t>81 : 24 = </a:t>
            </a:r>
            <a:r>
              <a:rPr lang="ru-RU" b="1" dirty="0" smtClean="0">
                <a:solidFill>
                  <a:srgbClr val="00B0F0"/>
                </a:solidFill>
              </a:rPr>
              <a:t>             74 </a:t>
            </a:r>
            <a:r>
              <a:rPr lang="ru-RU" b="1" dirty="0">
                <a:solidFill>
                  <a:srgbClr val="00B0F0"/>
                </a:solidFill>
              </a:rPr>
              <a:t>: 14 =</a:t>
            </a:r>
          </a:p>
          <a:p>
            <a:pPr marL="36576" indent="0">
              <a:buNone/>
            </a:pPr>
            <a:r>
              <a:rPr lang="ru-RU" b="1" dirty="0">
                <a:solidFill>
                  <a:srgbClr val="00B0F0"/>
                </a:solidFill>
              </a:rPr>
              <a:t>99 : 11 = </a:t>
            </a:r>
            <a:r>
              <a:rPr lang="ru-RU" b="1" dirty="0" smtClean="0">
                <a:solidFill>
                  <a:srgbClr val="00B0F0"/>
                </a:solidFill>
              </a:rPr>
              <a:t>             70 </a:t>
            </a:r>
            <a:r>
              <a:rPr lang="ru-RU" b="1" dirty="0">
                <a:solidFill>
                  <a:srgbClr val="00B0F0"/>
                </a:solidFill>
              </a:rPr>
              <a:t>: 13 =</a:t>
            </a:r>
          </a:p>
          <a:p>
            <a:pPr marL="36576" indent="0">
              <a:buNone/>
            </a:pPr>
            <a:r>
              <a:rPr lang="ru-RU" sz="2400" dirty="0"/>
              <a:t>2. Соедини линиями равные значения:</a:t>
            </a:r>
          </a:p>
          <a:p>
            <a:pPr marL="36576" indent="0">
              <a:buNone/>
            </a:pPr>
            <a:r>
              <a:rPr lang="ru-RU" b="1" dirty="0">
                <a:solidFill>
                  <a:srgbClr val="00B0F0"/>
                </a:solidFill>
              </a:rPr>
              <a:t>3 м 5 см 	          </a:t>
            </a:r>
            <a:r>
              <a:rPr lang="ru-RU" b="1" dirty="0" smtClean="0">
                <a:solidFill>
                  <a:srgbClr val="00B0F0"/>
                </a:solidFill>
              </a:rPr>
              <a:t>1000 </a:t>
            </a:r>
            <a:r>
              <a:rPr lang="ru-RU" b="1" dirty="0">
                <a:solidFill>
                  <a:srgbClr val="00B0F0"/>
                </a:solidFill>
              </a:rPr>
              <a:t>см</a:t>
            </a:r>
          </a:p>
          <a:p>
            <a:pPr marL="36576" indent="0">
              <a:buNone/>
            </a:pPr>
            <a:r>
              <a:rPr lang="ru-RU" b="1" dirty="0">
                <a:solidFill>
                  <a:srgbClr val="00B0F0"/>
                </a:solidFill>
              </a:rPr>
              <a:t>48 </a:t>
            </a:r>
            <a:r>
              <a:rPr lang="ru-RU" b="1" dirty="0" err="1">
                <a:solidFill>
                  <a:srgbClr val="00B0F0"/>
                </a:solidFill>
              </a:rPr>
              <a:t>дм</a:t>
            </a:r>
            <a:r>
              <a:rPr lang="ru-RU" b="1" dirty="0">
                <a:solidFill>
                  <a:srgbClr val="00B0F0"/>
                </a:solidFill>
              </a:rPr>
              <a:t> 		</a:t>
            </a:r>
            <a:r>
              <a:rPr lang="ru-RU" b="1" dirty="0" smtClean="0">
                <a:solidFill>
                  <a:srgbClr val="00B0F0"/>
                </a:solidFill>
              </a:rPr>
              <a:t> 100 </a:t>
            </a:r>
            <a:r>
              <a:rPr lang="ru-RU" b="1" dirty="0" err="1">
                <a:solidFill>
                  <a:srgbClr val="00B0F0"/>
                </a:solidFill>
              </a:rPr>
              <a:t>дм</a:t>
            </a:r>
            <a:endParaRPr lang="ru-RU" b="1" dirty="0">
              <a:solidFill>
                <a:srgbClr val="00B0F0"/>
              </a:solidFill>
            </a:endParaRPr>
          </a:p>
          <a:p>
            <a:pPr marL="36576" indent="0">
              <a:buNone/>
            </a:pPr>
            <a:r>
              <a:rPr lang="ru-RU" b="1" dirty="0">
                <a:solidFill>
                  <a:srgbClr val="00B0F0"/>
                </a:solidFill>
              </a:rPr>
              <a:t>10 </a:t>
            </a:r>
            <a:r>
              <a:rPr lang="ru-RU" b="1" dirty="0" err="1">
                <a:solidFill>
                  <a:srgbClr val="00B0F0"/>
                </a:solidFill>
              </a:rPr>
              <a:t>дм</a:t>
            </a:r>
            <a:r>
              <a:rPr lang="ru-RU" b="1" dirty="0">
                <a:solidFill>
                  <a:srgbClr val="00B0F0"/>
                </a:solidFill>
              </a:rPr>
              <a:t> 		</a:t>
            </a:r>
            <a:r>
              <a:rPr lang="ru-RU" b="1" dirty="0" smtClean="0">
                <a:solidFill>
                  <a:srgbClr val="00B0F0"/>
                </a:solidFill>
              </a:rPr>
              <a:t> 305 </a:t>
            </a:r>
            <a:r>
              <a:rPr lang="ru-RU" b="1" dirty="0">
                <a:solidFill>
                  <a:srgbClr val="00B0F0"/>
                </a:solidFill>
              </a:rPr>
              <a:t>см</a:t>
            </a:r>
          </a:p>
          <a:p>
            <a:pPr marL="36576" indent="0">
              <a:buNone/>
            </a:pPr>
            <a:r>
              <a:rPr lang="ru-RU" b="1" dirty="0">
                <a:solidFill>
                  <a:srgbClr val="00B0F0"/>
                </a:solidFill>
              </a:rPr>
              <a:t>10 м 		  </a:t>
            </a:r>
            <a:r>
              <a:rPr lang="ru-RU" b="1" dirty="0" smtClean="0">
                <a:solidFill>
                  <a:srgbClr val="00B0F0"/>
                </a:solidFill>
              </a:rPr>
              <a:t>4 </a:t>
            </a:r>
            <a:r>
              <a:rPr lang="ru-RU" b="1" dirty="0">
                <a:solidFill>
                  <a:srgbClr val="00B0F0"/>
                </a:solidFill>
              </a:rPr>
              <a:t>м 8 </a:t>
            </a:r>
            <a:r>
              <a:rPr lang="ru-RU" b="1" dirty="0" err="1">
                <a:solidFill>
                  <a:srgbClr val="00B0F0"/>
                </a:solidFill>
              </a:rPr>
              <a:t>дм</a:t>
            </a:r>
            <a:endParaRPr lang="ru-RU" b="1" dirty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4282"/>
          </a:xfrm>
        </p:spPr>
        <p:txBody>
          <a:bodyPr>
            <a:normAutofit fontScale="90000"/>
          </a:bodyPr>
          <a:lstStyle/>
          <a:p>
            <a:r>
              <a:rPr lang="ru-RU" sz="2800" b="1" u="sng" dirty="0">
                <a:solidFill>
                  <a:srgbClr val="C00000"/>
                </a:solidFill>
              </a:rPr>
              <a:t>Синтез</a:t>
            </a:r>
            <a:r>
              <a:rPr lang="ru-RU" sz="2800" b="1" u="sng" dirty="0" smtClean="0">
                <a:solidFill>
                  <a:srgbClr val="C00000"/>
                </a:solidFill>
              </a:rPr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dirty="0"/>
              <a:t>1. К числу, состоящему из 8 сотен,7 десятков, </a:t>
            </a:r>
            <a:r>
              <a:rPr lang="ru-RU" sz="2400" dirty="0" smtClean="0"/>
              <a:t>6 единиц</a:t>
            </a:r>
            <a:r>
              <a:rPr lang="ru-RU" sz="2400" dirty="0"/>
              <a:t>, прибавь частное чисел 148 и 50 (запиши пример и реши его</a:t>
            </a:r>
            <a:r>
              <a:rPr lang="ru-RU" sz="2400" dirty="0" smtClean="0"/>
              <a:t>).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700" dirty="0"/>
              <a:t>2. Все числа раздели на 3 и увеличь на 15:</a:t>
            </a:r>
            <a:br>
              <a:rPr lang="ru-RU" sz="2700" dirty="0"/>
            </a:br>
            <a:r>
              <a:rPr lang="ru-RU" sz="2200" b="1" dirty="0">
                <a:solidFill>
                  <a:srgbClr val="00B0F0"/>
                </a:solidFill>
              </a:rPr>
              <a:t>90, 33, 45, 60.</a:t>
            </a:r>
            <a:br>
              <a:rPr lang="ru-RU" sz="2200" b="1" dirty="0">
                <a:solidFill>
                  <a:srgbClr val="00B0F0"/>
                </a:solidFill>
              </a:rPr>
            </a:br>
            <a:endParaRPr lang="ru-RU" sz="22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7467600" cy="3561259"/>
          </a:xfrm>
        </p:spPr>
        <p:txBody>
          <a:bodyPr/>
          <a:lstStyle/>
          <a:p>
            <a:pPr marL="36576" indent="0">
              <a:buNone/>
            </a:pPr>
            <a:r>
              <a:rPr lang="ru-RU" sz="2800" b="1" u="sng" dirty="0">
                <a:solidFill>
                  <a:srgbClr val="C00000"/>
                </a:solidFill>
              </a:rPr>
              <a:t>Сравнение.</a:t>
            </a:r>
          </a:p>
          <a:p>
            <a:pPr marL="36576" indent="0">
              <a:buNone/>
            </a:pPr>
            <a:r>
              <a:rPr lang="ru-RU" sz="2400" dirty="0"/>
              <a:t>Сравни выражения и напиши, что в них общего и чем они отличаются.</a:t>
            </a:r>
          </a:p>
          <a:p>
            <a:pPr marL="36576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04303"/>
              </p:ext>
            </p:extLst>
          </p:nvPr>
        </p:nvGraphicFramePr>
        <p:xfrm>
          <a:off x="1331640" y="4149080"/>
          <a:ext cx="6336704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272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общего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Чем отличаются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236 + 125</a:t>
                      </a:r>
                    </a:p>
                    <a:p>
                      <a:r>
                        <a:rPr lang="ru-RU" b="1" dirty="0" smtClean="0"/>
                        <a:t>336 + 125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535 – 193</a:t>
                      </a:r>
                    </a:p>
                    <a:p>
                      <a:r>
                        <a:rPr lang="ru-RU" b="1" dirty="0" smtClean="0"/>
                        <a:t>435 - 93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00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</p:spPr>
        <p:txBody>
          <a:bodyPr>
            <a:normAutofit fontScale="90000"/>
          </a:bodyPr>
          <a:lstStyle/>
          <a:p>
            <a:r>
              <a:rPr lang="ru-RU" sz="3100" b="1" u="sng" dirty="0">
                <a:solidFill>
                  <a:srgbClr val="C00000"/>
                </a:solidFill>
              </a:rPr>
              <a:t>Логика.</a:t>
            </a:r>
            <a:r>
              <a:rPr lang="ru-RU" sz="3100" dirty="0">
                <a:solidFill>
                  <a:srgbClr val="C00000"/>
                </a:solidFill>
              </a:rPr>
              <a:t/>
            </a:r>
            <a:br>
              <a:rPr lang="ru-RU" sz="3100" dirty="0">
                <a:solidFill>
                  <a:srgbClr val="C00000"/>
                </a:solidFill>
              </a:rPr>
            </a:br>
            <a:r>
              <a:rPr lang="ru-RU" sz="2700" dirty="0" smtClean="0"/>
              <a:t> </a:t>
            </a:r>
            <a:r>
              <a:rPr lang="ru-RU" sz="2700" dirty="0"/>
              <a:t>Вставь пропущенные цифры:</a:t>
            </a:r>
            <a:br>
              <a:rPr lang="ru-RU" sz="2700" dirty="0"/>
            </a:br>
            <a:r>
              <a:rPr lang="ru-RU" sz="2800" dirty="0">
                <a:solidFill>
                  <a:srgbClr val="00B0F0"/>
                </a:solidFill>
              </a:rPr>
              <a:t>+ 2…3 	</a:t>
            </a:r>
            <a:r>
              <a:rPr lang="ru-RU" sz="2800" dirty="0" smtClean="0">
                <a:solidFill>
                  <a:srgbClr val="00B0F0"/>
                </a:solidFill>
              </a:rPr>
              <a:t>+… 8</a:t>
            </a:r>
            <a:r>
              <a:rPr lang="ru-RU" sz="2800" dirty="0">
                <a:solidFill>
                  <a:srgbClr val="00B0F0"/>
                </a:solidFill>
              </a:rPr>
              <a:t>	 </a:t>
            </a:r>
            <a:br>
              <a:rPr lang="ru-RU" sz="2800" dirty="0">
                <a:solidFill>
                  <a:srgbClr val="00B0F0"/>
                </a:solidFill>
              </a:rPr>
            </a:br>
            <a:r>
              <a:rPr lang="ru-RU" sz="2800" dirty="0">
                <a:solidFill>
                  <a:srgbClr val="00B0F0"/>
                </a:solidFill>
              </a:rPr>
              <a:t>   </a:t>
            </a:r>
            <a:r>
              <a:rPr lang="ru-RU" sz="2800" u="sng" dirty="0">
                <a:solidFill>
                  <a:srgbClr val="00B0F0"/>
                </a:solidFill>
              </a:rPr>
              <a:t>...6</a:t>
            </a:r>
            <a:r>
              <a:rPr lang="ru-RU" sz="2800" u="sng" dirty="0" smtClean="0">
                <a:solidFill>
                  <a:srgbClr val="00B0F0"/>
                </a:solidFill>
              </a:rPr>
              <a:t>…</a:t>
            </a:r>
            <a:r>
              <a:rPr lang="ru-RU" sz="2800" dirty="0" smtClean="0">
                <a:solidFill>
                  <a:srgbClr val="00B0F0"/>
                </a:solidFill>
              </a:rPr>
              <a:t>   	  </a:t>
            </a:r>
            <a:r>
              <a:rPr lang="ru-RU" sz="2800" u="sng" dirty="0" smtClean="0">
                <a:solidFill>
                  <a:srgbClr val="00B0F0"/>
                </a:solidFill>
              </a:rPr>
              <a:t>6 …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r>
              <a:rPr lang="ru-RU" sz="2800" dirty="0">
                <a:solidFill>
                  <a:srgbClr val="00B0F0"/>
                </a:solidFill>
              </a:rPr>
              <a:t>   5 8 0 </a:t>
            </a:r>
            <a:r>
              <a:rPr lang="ru-RU" sz="2800" dirty="0" smtClean="0">
                <a:solidFill>
                  <a:srgbClr val="00B0F0"/>
                </a:solidFill>
              </a:rPr>
              <a:t>          103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467600" cy="3921299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sz="2800" b="1" u="sng" dirty="0">
                <a:solidFill>
                  <a:srgbClr val="C00000"/>
                </a:solidFill>
              </a:rPr>
              <a:t>Выводы.</a:t>
            </a:r>
          </a:p>
          <a:p>
            <a:pPr marL="36576" indent="0">
              <a:buNone/>
            </a:pPr>
            <a:r>
              <a:rPr lang="ru-RU" sz="2400" dirty="0" smtClean="0"/>
              <a:t>Прочитай </a:t>
            </a:r>
            <a:r>
              <a:rPr lang="ru-RU" sz="2400" dirty="0"/>
              <a:t>текст.</a:t>
            </a:r>
          </a:p>
          <a:p>
            <a:pPr marL="36576" indent="0">
              <a:buNone/>
            </a:pPr>
            <a:r>
              <a:rPr lang="ru-RU" dirty="0">
                <a:solidFill>
                  <a:srgbClr val="00B0F0"/>
                </a:solidFill>
              </a:rPr>
              <a:t>В новом доме 165 квартир с </a:t>
            </a:r>
            <a:r>
              <a:rPr lang="ru-RU" dirty="0" smtClean="0">
                <a:solidFill>
                  <a:srgbClr val="00B0F0"/>
                </a:solidFill>
              </a:rPr>
              <a:t>балконами </a:t>
            </a:r>
            <a:r>
              <a:rPr lang="ru-RU" dirty="0">
                <a:solidFill>
                  <a:srgbClr val="00B0F0"/>
                </a:solidFill>
              </a:rPr>
              <a:t>и 384 квартиры без балконов. На каждом этаже находится одинаковое количество квартир. Сколько всего квартир в доме?</a:t>
            </a:r>
          </a:p>
          <a:p>
            <a:pPr marL="36576" indent="0">
              <a:buNone/>
            </a:pPr>
            <a:r>
              <a:rPr lang="ru-RU" sz="2400" dirty="0" smtClean="0"/>
              <a:t>Сделай </a:t>
            </a:r>
            <a:r>
              <a:rPr lang="ru-RU" sz="2400" dirty="0"/>
              <a:t>вывод о том, является ли данный текст задачей. Почему?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 Критерии </a:t>
            </a:r>
            <a:r>
              <a:rPr lang="ru-RU" sz="5400" b="1" dirty="0" smtClean="0">
                <a:solidFill>
                  <a:srgbClr val="FF0000"/>
                </a:solidFill>
              </a:rPr>
              <a:t>умственного </a:t>
            </a:r>
            <a:r>
              <a:rPr lang="ru-RU" sz="5400" b="1" dirty="0" smtClean="0">
                <a:solidFill>
                  <a:srgbClr val="FF0000"/>
                </a:solidFill>
              </a:rPr>
              <a:t>			  развития</a:t>
            </a:r>
            <a:r>
              <a:rPr lang="ru-RU" sz="5400" b="1" dirty="0" smtClean="0">
                <a:solidFill>
                  <a:srgbClr val="FF0000"/>
                </a:solidFill>
              </a:rPr>
              <a:t>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8568952" cy="4525963"/>
          </a:xfrm>
        </p:spPr>
        <p:txBody>
          <a:bodyPr>
            <a:normAutofit lnSpcReduction="10000"/>
          </a:bodyPr>
          <a:lstStyle/>
          <a:p>
            <a:endParaRPr lang="ru-RU" sz="4400" dirty="0" smtClean="0"/>
          </a:p>
          <a:p>
            <a:pPr marL="36576" indent="0">
              <a:buNone/>
            </a:pPr>
            <a:r>
              <a:rPr lang="ru-RU" sz="4400" dirty="0" smtClean="0"/>
              <a:t>	1</a:t>
            </a:r>
            <a:r>
              <a:rPr lang="ru-RU" sz="4400" dirty="0" smtClean="0"/>
              <a:t>. уровень </a:t>
            </a:r>
            <a:r>
              <a:rPr lang="ru-RU" sz="4400" dirty="0" err="1" smtClean="0"/>
              <a:t>обученности</a:t>
            </a:r>
            <a:r>
              <a:rPr lang="ru-RU" sz="4400" dirty="0" smtClean="0"/>
              <a:t>.</a:t>
            </a:r>
          </a:p>
          <a:p>
            <a:pPr marL="36576" indent="0">
              <a:buNone/>
            </a:pPr>
            <a:r>
              <a:rPr lang="ru-RU" sz="4400" dirty="0" smtClean="0"/>
              <a:t>	2</a:t>
            </a:r>
            <a:r>
              <a:rPr lang="ru-RU" sz="4400" dirty="0" smtClean="0"/>
              <a:t>. уровень обучаемости</a:t>
            </a:r>
          </a:p>
          <a:p>
            <a:pPr marL="36576" indent="0">
              <a:buNone/>
            </a:pPr>
            <a:r>
              <a:rPr lang="ru-RU" sz="4400" dirty="0" smtClean="0"/>
              <a:t>	3</a:t>
            </a:r>
            <a:r>
              <a:rPr lang="ru-RU" sz="4400" dirty="0" smtClean="0"/>
              <a:t>. </a:t>
            </a:r>
            <a:r>
              <a:rPr lang="ru-RU" sz="4400" dirty="0" smtClean="0"/>
              <a:t>уровень</a:t>
            </a:r>
          </a:p>
          <a:p>
            <a:pPr marL="36576" indent="0">
              <a:buNone/>
            </a:pPr>
            <a:r>
              <a:rPr lang="ru-RU" sz="4400" dirty="0"/>
              <a:t>	</a:t>
            </a:r>
            <a:r>
              <a:rPr lang="ru-RU" sz="4400" dirty="0" err="1" smtClean="0"/>
              <a:t>сформированности</a:t>
            </a:r>
            <a:r>
              <a:rPr lang="ru-RU" sz="4400" dirty="0" smtClean="0"/>
              <a:t> </a:t>
            </a:r>
            <a:r>
              <a:rPr lang="ru-RU" sz="4400" dirty="0" smtClean="0"/>
              <a:t>	мыслительных операций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2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-  </a:t>
            </a:r>
            <a:r>
              <a:rPr lang="ru-RU" sz="4000" b="1" u="sng" dirty="0" smtClean="0"/>
              <a:t>Заполни пропуски в предложениях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1600200"/>
            <a:ext cx="6449144" cy="4525963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sz="3600" b="1" dirty="0" smtClean="0"/>
              <a:t>1. </a:t>
            </a:r>
            <a:r>
              <a:rPr lang="ru-RU" sz="3200" b="1" dirty="0" smtClean="0"/>
              <a:t>единица измерения длины</a:t>
            </a:r>
            <a:r>
              <a:rPr lang="ru-RU" sz="3200" dirty="0" smtClean="0"/>
              <a:t> - …</a:t>
            </a:r>
          </a:p>
          <a:p>
            <a:endParaRPr lang="ru-RU" dirty="0" smtClean="0"/>
          </a:p>
          <a:p>
            <a:pPr marL="36576" indent="0">
              <a:buNone/>
            </a:pPr>
            <a:r>
              <a:rPr lang="ru-RU" sz="4000" dirty="0" smtClean="0"/>
              <a:t>А)      сантиметр</a:t>
            </a:r>
          </a:p>
          <a:p>
            <a:pPr marL="36576" indent="0">
              <a:buNone/>
            </a:pPr>
            <a:r>
              <a:rPr lang="ru-RU" sz="4000" dirty="0" smtClean="0"/>
              <a:t>Б)	</a:t>
            </a:r>
            <a:r>
              <a:rPr lang="ru-RU" sz="4000" dirty="0" smtClean="0"/>
              <a:t>   гектар</a:t>
            </a:r>
            <a:endParaRPr lang="ru-RU" sz="4000" dirty="0" smtClean="0"/>
          </a:p>
          <a:p>
            <a:pPr marL="36576" indent="0">
              <a:buNone/>
            </a:pPr>
            <a:r>
              <a:rPr lang="ru-RU" sz="4000" dirty="0" smtClean="0"/>
              <a:t>В) 	</a:t>
            </a:r>
            <a:r>
              <a:rPr lang="ru-RU" sz="4000" dirty="0" smtClean="0"/>
              <a:t>   секунда</a:t>
            </a:r>
            <a:endParaRPr lang="ru-RU" sz="4000" dirty="0" smtClean="0"/>
          </a:p>
          <a:p>
            <a:pPr marL="36576" indent="0">
              <a:buNone/>
            </a:pPr>
            <a:r>
              <a:rPr lang="ru-RU" sz="4000" dirty="0" smtClean="0"/>
              <a:t>Г) 	</a:t>
            </a:r>
            <a:r>
              <a:rPr lang="ru-RU" sz="4000" dirty="0" smtClean="0"/>
              <a:t>   килограмм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35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2.Вам даны пять слов. Четыре из них объединены общим признаком, пятое слово к ним не подходит. Его надо найти и подчеркнуть.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2636912"/>
            <a:ext cx="6089104" cy="3489251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4000" dirty="0" smtClean="0"/>
              <a:t>А)  сантиметр</a:t>
            </a:r>
          </a:p>
          <a:p>
            <a:pPr marL="36576" indent="0">
              <a:buNone/>
            </a:pPr>
            <a:r>
              <a:rPr lang="ru-RU" sz="4000" dirty="0" smtClean="0"/>
              <a:t>Б)  год</a:t>
            </a:r>
          </a:p>
          <a:p>
            <a:pPr marL="36576" indent="0">
              <a:buNone/>
            </a:pPr>
            <a:r>
              <a:rPr lang="ru-RU" sz="4000" dirty="0" smtClean="0"/>
              <a:t>В)  время</a:t>
            </a:r>
          </a:p>
          <a:p>
            <a:pPr marL="36576" indent="0">
              <a:buNone/>
            </a:pPr>
            <a:r>
              <a:rPr lang="ru-RU" sz="4000" dirty="0" smtClean="0"/>
              <a:t>Г)  минута</a:t>
            </a:r>
          </a:p>
          <a:p>
            <a:pPr marL="36576" indent="0">
              <a:buNone/>
            </a:pPr>
            <a:r>
              <a:rPr lang="ru-RU" sz="4000" dirty="0" smtClean="0"/>
              <a:t>Д)  час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467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35552" cy="214625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Найди лишнее слово в предложенном ряду.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2708920"/>
            <a:ext cx="3888432" cy="341724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4400" dirty="0" smtClean="0"/>
              <a:t>А)  МЕТР</a:t>
            </a:r>
          </a:p>
          <a:p>
            <a:pPr marL="36576" indent="0">
              <a:buNone/>
            </a:pPr>
            <a:r>
              <a:rPr lang="ru-RU" sz="4400" dirty="0" smtClean="0"/>
              <a:t>Б)  МАССА</a:t>
            </a:r>
          </a:p>
          <a:p>
            <a:pPr marL="36576" indent="0">
              <a:buNone/>
            </a:pPr>
            <a:r>
              <a:rPr lang="ru-RU" sz="4400" dirty="0" smtClean="0"/>
              <a:t>В)  ДЛИНА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293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			</a:t>
            </a:r>
            <a:r>
              <a:rPr lang="ru-RU" sz="8000" b="1" u="sng" dirty="0" smtClean="0">
                <a:solidFill>
                  <a:srgbClr val="FF0000"/>
                </a:solidFill>
              </a:rPr>
              <a:t>Тесты</a:t>
            </a:r>
            <a:endParaRPr lang="ru-RU" sz="8000" b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600200"/>
            <a:ext cx="5729064" cy="4525963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sz="5400" dirty="0" smtClean="0"/>
              <a:t>1.   Анализ </a:t>
            </a:r>
          </a:p>
          <a:p>
            <a:pPr marL="36576" indent="0">
              <a:buNone/>
            </a:pPr>
            <a:r>
              <a:rPr lang="ru-RU" sz="5400" dirty="0" smtClean="0"/>
              <a:t>2.   Синтез</a:t>
            </a:r>
          </a:p>
          <a:p>
            <a:pPr marL="36576" indent="0">
              <a:buNone/>
            </a:pPr>
            <a:r>
              <a:rPr lang="ru-RU" sz="5400" dirty="0" smtClean="0"/>
              <a:t>3.   Сравнение</a:t>
            </a:r>
          </a:p>
          <a:p>
            <a:pPr marL="36576" indent="0">
              <a:buNone/>
            </a:pPr>
            <a:r>
              <a:rPr lang="ru-RU" sz="5400" dirty="0" smtClean="0"/>
              <a:t>4.   Логика</a:t>
            </a:r>
          </a:p>
          <a:p>
            <a:pPr marL="36576" indent="0">
              <a:buNone/>
            </a:pPr>
            <a:r>
              <a:rPr lang="ru-RU" sz="5400" dirty="0" smtClean="0"/>
              <a:t>5.   Выводы</a:t>
            </a:r>
          </a:p>
          <a:p>
            <a:pPr marL="36576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8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017096" cy="77809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    </a:t>
            </a:r>
            <a:r>
              <a:rPr lang="ru-RU" sz="5400" b="1" dirty="0" smtClean="0">
                <a:solidFill>
                  <a:srgbClr val="FF0000"/>
                </a:solidFill>
              </a:rPr>
              <a:t>Русский язык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467600" cy="5174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Анализ.</a:t>
            </a:r>
          </a:p>
          <a:p>
            <a:pPr marL="36576" indent="0">
              <a:buNone/>
            </a:pPr>
            <a:r>
              <a:rPr lang="ru-RU" sz="2400" b="1" dirty="0" smtClean="0"/>
              <a:t>1.найди соответствия между понятиями и определениями</a:t>
            </a:r>
            <a:r>
              <a:rPr lang="ru-RU" sz="2400" dirty="0" smtClean="0"/>
              <a:t>.</a:t>
            </a:r>
          </a:p>
          <a:p>
            <a:pPr marL="36576" indent="0">
              <a:buNone/>
            </a:pPr>
            <a:r>
              <a:rPr lang="ru-RU" sz="2000" dirty="0"/>
              <a:t>1. Имя прилагательное.    </a:t>
            </a:r>
            <a:r>
              <a:rPr lang="ru-RU" sz="2000" dirty="0" smtClean="0"/>
              <a:t>	 </a:t>
            </a:r>
            <a:r>
              <a:rPr lang="ru-RU" sz="2000" dirty="0"/>
              <a:t>1. </a:t>
            </a:r>
            <a:r>
              <a:rPr lang="ru-RU" sz="2000" dirty="0" smtClean="0"/>
              <a:t>Эта </a:t>
            </a:r>
            <a:r>
              <a:rPr lang="ru-RU" sz="2000" dirty="0"/>
              <a:t>часть речи отвечает </a:t>
            </a:r>
            <a:r>
              <a:rPr lang="ru-RU" sz="2000" dirty="0" smtClean="0"/>
              <a:t>				на вопросы </a:t>
            </a:r>
            <a:r>
              <a:rPr lang="ru-RU" sz="2000" dirty="0"/>
              <a:t>кто?, что?</a:t>
            </a:r>
          </a:p>
          <a:p>
            <a:pPr marL="36576" indent="0">
              <a:buNone/>
            </a:pPr>
            <a:r>
              <a:rPr lang="ru-RU" sz="2000" dirty="0"/>
              <a:t>				 </a:t>
            </a:r>
            <a:r>
              <a:rPr lang="ru-RU" sz="2000" dirty="0" smtClean="0"/>
              <a:t>и </a:t>
            </a:r>
            <a:r>
              <a:rPr lang="ru-RU" sz="2000" dirty="0"/>
              <a:t>указывает на предмет, </a:t>
            </a:r>
            <a:r>
              <a:rPr lang="ru-RU" sz="2000" dirty="0" smtClean="0"/>
              <a:t>				 не </a:t>
            </a:r>
            <a:r>
              <a:rPr lang="ru-RU" sz="2000" dirty="0"/>
              <a:t>называя его.</a:t>
            </a:r>
          </a:p>
          <a:p>
            <a:pPr marL="36576" indent="0">
              <a:buNone/>
            </a:pPr>
            <a:r>
              <a:rPr lang="ru-RU" sz="2000" dirty="0"/>
              <a:t> </a:t>
            </a:r>
          </a:p>
          <a:p>
            <a:pPr marL="36576" indent="0">
              <a:buNone/>
            </a:pPr>
            <a:r>
              <a:rPr lang="ru-RU" sz="2000" dirty="0"/>
              <a:t>2. Местоимение.	</a:t>
            </a:r>
            <a:r>
              <a:rPr lang="ru-RU" sz="2000" dirty="0" smtClean="0"/>
              <a:t>	2</a:t>
            </a:r>
            <a:r>
              <a:rPr lang="ru-RU" sz="2000" dirty="0"/>
              <a:t>. Эта часть речи служит </a:t>
            </a:r>
            <a:r>
              <a:rPr lang="ru-RU" sz="2000" dirty="0" smtClean="0"/>
              <a:t>для                     				связи слов в  предложении.                                            					</a:t>
            </a:r>
            <a:endParaRPr lang="ru-RU" sz="2000" dirty="0"/>
          </a:p>
          <a:p>
            <a:pPr marL="36576" indent="0">
              <a:buNone/>
            </a:pPr>
            <a:r>
              <a:rPr lang="ru-RU" sz="2000" dirty="0"/>
              <a:t>	   </a:t>
            </a:r>
          </a:p>
          <a:p>
            <a:pPr marL="36576" indent="0">
              <a:buNone/>
            </a:pPr>
            <a:r>
              <a:rPr lang="ru-RU" sz="2000" dirty="0"/>
              <a:t>3. Предлог.			3.  Эта часть речи отвечает на </a:t>
            </a:r>
            <a:r>
              <a:rPr lang="ru-RU" sz="2000" dirty="0" smtClean="0"/>
              <a:t>				вопросы </a:t>
            </a:r>
            <a:r>
              <a:rPr lang="ru-RU" sz="2000" dirty="0"/>
              <a:t>какая?, какой</a:t>
            </a:r>
            <a:r>
              <a:rPr lang="ru-RU" sz="2000" dirty="0" smtClean="0"/>
              <a:t>?,  				какие?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437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287016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solidFill>
                  <a:srgbClr val="C00000"/>
                </a:solidFill>
              </a:rPr>
              <a:t>Синтез</a:t>
            </a: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700" dirty="0" smtClean="0"/>
              <a:t>1. </a:t>
            </a:r>
            <a:r>
              <a:rPr lang="ru-RU" sz="2700" b="1" dirty="0" smtClean="0"/>
              <a:t>Назови одним словом:</a:t>
            </a:r>
            <a:br>
              <a:rPr lang="ru-RU" sz="27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dirty="0" smtClean="0">
                <a:solidFill>
                  <a:srgbClr val="00B0F0"/>
                </a:solidFill>
              </a:rPr>
              <a:t>Приставка, корень, суффикс, окончание - это …</a:t>
            </a:r>
            <a:endParaRPr lang="ru-RU" sz="2200" u="sng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7467600" cy="377728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Сравнение. </a:t>
            </a:r>
          </a:p>
          <a:p>
            <a:pPr marL="493776" indent="-457200">
              <a:buAutoNum type="arabicPeriod"/>
            </a:pPr>
            <a:r>
              <a:rPr lang="ru-RU" sz="2400" dirty="0" smtClean="0"/>
              <a:t>Сравни предложения. Напиши, что у них общего и чем отличаются.</a:t>
            </a:r>
          </a:p>
          <a:p>
            <a:pPr marL="36576" indent="0">
              <a:buNone/>
            </a:pPr>
            <a:endParaRPr lang="ru-RU" sz="2000" dirty="0" smtClean="0"/>
          </a:p>
          <a:p>
            <a:pPr marL="36576" indent="0">
              <a:buNone/>
            </a:pPr>
            <a:endParaRPr lang="ru-RU" sz="2000" dirty="0" smtClean="0"/>
          </a:p>
          <a:p>
            <a:pPr marL="36576" indent="0">
              <a:buNone/>
            </a:pP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69345"/>
              </p:ext>
            </p:extLst>
          </p:nvPr>
        </p:nvGraphicFramePr>
        <p:xfrm>
          <a:off x="971600" y="4005064"/>
          <a:ext cx="648072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800200"/>
                <a:gridCol w="2088232"/>
              </a:tblGrid>
              <a:tr h="2800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общего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Чем отличаются</a:t>
                      </a:r>
                      <a:endParaRPr lang="ru-RU" dirty="0"/>
                    </a:p>
                  </a:txBody>
                  <a:tcPr/>
                </a:tc>
              </a:tr>
              <a:tr h="730880">
                <a:tc>
                  <a:txBody>
                    <a:bodyPr/>
                    <a:lstStyle/>
                    <a:p>
                      <a:r>
                        <a:rPr lang="ru-RU" dirty="0" smtClean="0"/>
                        <a:t>За</a:t>
                      </a:r>
                      <a:r>
                        <a:rPr lang="ru-RU" baseline="0" dirty="0" smtClean="0"/>
                        <a:t> лесом стоял замок.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На двери висит замок.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0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Логика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 smtClean="0"/>
              <a:t>Продолжи ряд слов.</a:t>
            </a:r>
            <a:br>
              <a:rPr lang="ru-RU" sz="2400" dirty="0" smtClean="0"/>
            </a:b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B0F0"/>
                </a:solidFill>
              </a:rPr>
              <a:t>-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B0F0"/>
                </a:solidFill>
              </a:rPr>
              <a:t>Ход, выход, выходил, …</a:t>
            </a:r>
            <a:br>
              <a:rPr lang="ru-RU" sz="2000" b="1" dirty="0" smtClean="0">
                <a:solidFill>
                  <a:srgbClr val="00B0F0"/>
                </a:solidFill>
              </a:rPr>
            </a:br>
            <a:r>
              <a:rPr lang="ru-RU" sz="2000" b="1" dirty="0" smtClean="0">
                <a:solidFill>
                  <a:srgbClr val="00B0F0"/>
                </a:solidFill>
              </a:rPr>
              <a:t> - зерно, росток, …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7467600" cy="406531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800" b="1" u="sng" dirty="0" smtClean="0">
                <a:solidFill>
                  <a:srgbClr val="C00000"/>
                </a:solidFill>
              </a:rPr>
              <a:t>Выводы </a:t>
            </a:r>
          </a:p>
          <a:p>
            <a:pPr marL="36576" indent="0">
              <a:buNone/>
            </a:pPr>
            <a:r>
              <a:rPr lang="ru-RU" sz="2000" dirty="0" smtClean="0"/>
              <a:t>1.Прочитай текст.</a:t>
            </a:r>
          </a:p>
          <a:p>
            <a:pPr marL="36576" indent="0">
              <a:buNone/>
            </a:pPr>
            <a:r>
              <a:rPr lang="ru-RU" sz="2000" b="1" dirty="0" smtClean="0">
                <a:solidFill>
                  <a:srgbClr val="00B0F0"/>
                </a:solidFill>
              </a:rPr>
              <a:t>  Буквы </a:t>
            </a:r>
            <a:r>
              <a:rPr lang="ru-RU" sz="2000" b="1" dirty="0">
                <a:solidFill>
                  <a:srgbClr val="00B0F0"/>
                </a:solidFill>
              </a:rPr>
              <a:t>безударных гласных в корне слова надо проверять. Для проверки необходимо подобрать такое слово, в написании которого ты не сомневаешься.</a:t>
            </a:r>
          </a:p>
          <a:p>
            <a:pPr marL="36576" indent="0">
              <a:buNone/>
            </a:pPr>
            <a:r>
              <a:rPr lang="ru-RU" sz="2000" dirty="0" smtClean="0"/>
              <a:t> Сделай </a:t>
            </a:r>
            <a:r>
              <a:rPr lang="ru-RU" sz="2000" dirty="0"/>
              <a:t>вывод о том, является ли данный текст правилом. Почему?</a:t>
            </a:r>
          </a:p>
          <a:p>
            <a:pPr marL="36576" indent="0">
              <a:buNone/>
            </a:pPr>
            <a:r>
              <a:rPr lang="ru-RU" sz="2000" dirty="0"/>
              <a:t>2. С помощью чего были образованы новые слова?</a:t>
            </a:r>
          </a:p>
          <a:p>
            <a:pPr marL="36576" indent="0">
              <a:buNone/>
            </a:pPr>
            <a:r>
              <a:rPr lang="ru-RU" sz="2000" b="1" dirty="0">
                <a:solidFill>
                  <a:srgbClr val="00B0F0"/>
                </a:solidFill>
              </a:rPr>
              <a:t>брат – братик</a:t>
            </a:r>
          </a:p>
          <a:p>
            <a:pPr marL="36576" indent="0">
              <a:buNone/>
            </a:pPr>
            <a:r>
              <a:rPr lang="ru-RU" sz="2000" b="1" dirty="0">
                <a:solidFill>
                  <a:srgbClr val="00B0F0"/>
                </a:solidFill>
              </a:rPr>
              <a:t>мир – мирный</a:t>
            </a:r>
          </a:p>
          <a:p>
            <a:pPr marL="36576" indent="0">
              <a:buNone/>
            </a:pPr>
            <a:r>
              <a:rPr lang="ru-RU" sz="2000" b="1" dirty="0">
                <a:solidFill>
                  <a:srgbClr val="00B0F0"/>
                </a:solidFill>
              </a:rPr>
              <a:t>верх – верхний – верхушка</a:t>
            </a:r>
          </a:p>
          <a:p>
            <a:pPr marL="3657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92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</TotalTime>
  <Words>347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Диагностика индивидуальных особенностей умственного развития  младших школьников с помощью тестов.</vt:lpstr>
      <vt:lpstr>  Критерии умственного      развития.</vt:lpstr>
      <vt:lpstr>-  Заполни пропуски в предложениях.</vt:lpstr>
      <vt:lpstr>2.Вам даны пять слов. Четыре из них объединены общим признаком, пятое слово к ним не подходит. Его надо найти и подчеркнуть.</vt:lpstr>
      <vt:lpstr>Найди лишнее слово в предложенном ряду.</vt:lpstr>
      <vt:lpstr>        Тесты</vt:lpstr>
      <vt:lpstr>    Русский язык.</vt:lpstr>
      <vt:lpstr>Синтез 1. Назови одним словом:  Приставка, корень, суффикс, окончание - это …</vt:lpstr>
      <vt:lpstr>Логика  Продолжи ряд слов.  - Ход, выход, выходил, …  - зерно, росток, …</vt:lpstr>
      <vt:lpstr>  Математика </vt:lpstr>
      <vt:lpstr>Синтез. 1. К числу, состоящему из 8 сотен,7 десятков, 6 единиц, прибавь частное чисел 148 и 50 (запиши пример и реши его).  2. Все числа раздели на 3 и увеличь на 15: 90, 33, 45, 60. </vt:lpstr>
      <vt:lpstr>Логика.  Вставь пропущенные цифры: + 2…3  +… 8      ...6…      6 …    5 8 0           103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индивидуальных особенностей умственного развития младших школьников с помощью тестов.</dc:title>
  <dc:creator>Admin</dc:creator>
  <cp:lastModifiedBy>Admin</cp:lastModifiedBy>
  <cp:revision>14</cp:revision>
  <dcterms:created xsi:type="dcterms:W3CDTF">2012-11-03T17:31:50Z</dcterms:created>
  <dcterms:modified xsi:type="dcterms:W3CDTF">2012-11-04T18:00:50Z</dcterms:modified>
</cp:coreProperties>
</file>