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9" r:id="rId2"/>
    <p:sldId id="257" r:id="rId3"/>
    <p:sldId id="258" r:id="rId4"/>
    <p:sldId id="261" r:id="rId5"/>
    <p:sldId id="259" r:id="rId6"/>
    <p:sldId id="275" r:id="rId7"/>
    <p:sldId id="276" r:id="rId8"/>
    <p:sldId id="277" r:id="rId9"/>
    <p:sldId id="278" r:id="rId10"/>
    <p:sldId id="279" r:id="rId11"/>
    <p:sldId id="273" r:id="rId12"/>
    <p:sldId id="272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726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384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7343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292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6249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06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820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403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5750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766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3342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726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700808"/>
            <a:ext cx="7024744" cy="2264092"/>
          </a:xfrm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Плюсы внедрения Федерального государственного образовательного стандарта  в процесс обучения </a:t>
            </a:r>
            <a:r>
              <a:rPr lang="ru-RU" sz="2800" b="1" dirty="0">
                <a:solidFill>
                  <a:schemeClr val="tx1"/>
                </a:solidFill>
              </a:rPr>
              <a:t/>
            </a:r>
            <a:br>
              <a:rPr lang="ru-RU" sz="2800" b="1" dirty="0">
                <a:solidFill>
                  <a:schemeClr val="tx1"/>
                </a:solidFill>
              </a:rPr>
            </a:b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789040"/>
            <a:ext cx="1943100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446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2776"/>
            <a:ext cx="8883230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502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5618642"/>
              </p:ext>
            </p:extLst>
          </p:nvPr>
        </p:nvGraphicFramePr>
        <p:xfrm>
          <a:off x="1331640" y="548680"/>
          <a:ext cx="6696744" cy="50199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696744"/>
              </a:tblGrid>
              <a:tr h="1728192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effectLst/>
                        </a:rPr>
                        <a:t>Система </a:t>
                      </a:r>
                      <a:r>
                        <a:rPr lang="ru-RU" sz="2800" dirty="0" smtClean="0">
                          <a:effectLst/>
                        </a:rPr>
                        <a:t>и </a:t>
                      </a:r>
                      <a:r>
                        <a:rPr lang="ru-RU" sz="2800" dirty="0">
                          <a:effectLst/>
                        </a:rPr>
                        <a:t>универсальных учебных действий (УУД) в рамках нового стандарта</a:t>
                      </a:r>
                      <a:endParaRPr lang="ru-RU" sz="2800" dirty="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</a:tr>
              <a:tr h="822948">
                <a:tc>
                  <a:txBody>
                    <a:bodyPr/>
                    <a:lstStyle/>
                    <a:p>
                      <a:pPr algn="ctr"/>
                      <a:r>
                        <a:rPr lang="ru-RU" sz="2800">
                          <a:effectLst/>
                        </a:rPr>
                        <a:t>Личностные</a:t>
                      </a:r>
                      <a:endParaRPr lang="ru-RU" sz="28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</a:tr>
              <a:tr h="822948">
                <a:tc>
                  <a:txBody>
                    <a:bodyPr/>
                    <a:lstStyle/>
                    <a:p>
                      <a:pPr algn="ctr"/>
                      <a:r>
                        <a:rPr lang="ru-RU" sz="2800">
                          <a:effectLst/>
                        </a:rPr>
                        <a:t>Регулятивные</a:t>
                      </a:r>
                      <a:endParaRPr lang="ru-RU" sz="28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</a:tr>
              <a:tr h="822948">
                <a:tc>
                  <a:txBody>
                    <a:bodyPr/>
                    <a:lstStyle/>
                    <a:p>
                      <a:pPr algn="ctr"/>
                      <a:r>
                        <a:rPr lang="ru-RU" sz="2800">
                          <a:effectLst/>
                        </a:rPr>
                        <a:t>Познавательные</a:t>
                      </a:r>
                      <a:endParaRPr lang="ru-RU" sz="28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</a:tr>
              <a:tr h="822948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effectLst/>
                        </a:rPr>
                        <a:t>Коммуникативные</a:t>
                      </a:r>
                      <a:endParaRPr lang="ru-RU" sz="2800" dirty="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650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908720"/>
            <a:ext cx="7024744" cy="1143000"/>
          </a:xfrm>
        </p:spPr>
        <p:txBody>
          <a:bodyPr>
            <a:normAutofit/>
          </a:bodyPr>
          <a:lstStyle/>
          <a:p>
            <a:r>
              <a:rPr lang="ru-RU" sz="3200" b="1" dirty="0"/>
              <a:t>Значение универсальных учебных действий для обучения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1556792"/>
            <a:ext cx="6777317" cy="4752528"/>
          </a:xfrm>
        </p:spPr>
        <p:txBody>
          <a:bodyPr>
            <a:normAutofit fontScale="85000" lnSpcReduction="20000"/>
          </a:bodyPr>
          <a:lstStyle/>
          <a:p>
            <a:pPr marL="68580" indent="0">
              <a:buNone/>
            </a:pPr>
            <a:endParaRPr lang="ru-RU" b="1" dirty="0"/>
          </a:p>
          <a:p>
            <a:pPr lvl="0"/>
            <a:r>
              <a:rPr lang="ru-RU" dirty="0"/>
              <a:t>создание возможностей обучения в зоне ближайшего развития ребенка; формирование адекватной оценки учащимся границ «знания» и «незнания»; </a:t>
            </a:r>
          </a:p>
          <a:p>
            <a:pPr lvl="0"/>
            <a:r>
              <a:rPr lang="ru-RU" dirty="0"/>
              <a:t>обеспечение высокой </a:t>
            </a:r>
            <a:r>
              <a:rPr lang="ru-RU" dirty="0" err="1"/>
              <a:t>самоэффективности</a:t>
            </a:r>
            <a:r>
              <a:rPr lang="ru-RU" dirty="0"/>
              <a:t> в форме принятия учебной цели и работы над ее достижением; </a:t>
            </a:r>
          </a:p>
          <a:p>
            <a:pPr lvl="0"/>
            <a:r>
              <a:rPr lang="ru-RU" dirty="0"/>
              <a:t>достижение высокой успешности в усвоении учебного содержания; </a:t>
            </a:r>
          </a:p>
          <a:p>
            <a:pPr lvl="0"/>
            <a:r>
              <a:rPr lang="ru-RU" dirty="0"/>
              <a:t>создание предпосылок для дальнейшего перехода к самообразованию;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682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484784"/>
            <a:ext cx="6777317" cy="3508977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Спасибо за внимание.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7292" y="-17868"/>
            <a:ext cx="4578350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9245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38" y="3789040"/>
            <a:ext cx="1772605" cy="2127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539552" y="1052736"/>
            <a:ext cx="7078989" cy="5112568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/>
              <a:t>Федеральные государственные образовательные     стандарты (ФГОС) </a:t>
            </a:r>
            <a:r>
              <a:rPr lang="ru-RU" dirty="0">
                <a:solidFill>
                  <a:schemeClr val="tx1"/>
                </a:solidFill>
              </a:rPr>
              <a:t>представляют собой совокупность требований, обязательных при реализации основных образовательных программ начального общего, основного общего, среднего (полного) общего, начального профессионального, среднего профессионального и высшего профессионального образования образовательными учреждениями, имеющими государственную аккредитацию.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2989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653136"/>
            <a:ext cx="2404699" cy="1867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899592" y="980728"/>
            <a:ext cx="7024744" cy="1143000"/>
          </a:xfrm>
        </p:spPr>
        <p:txBody>
          <a:bodyPr>
            <a:noAutofit/>
          </a:bodyPr>
          <a:lstStyle/>
          <a:p>
            <a:pPr algn="l"/>
            <a:r>
              <a:rPr lang="ru-RU" sz="3600" b="1" dirty="0"/>
              <a:t>Ключевые позиции в соответствии с ФГОС НОО (второго поколения)</a:t>
            </a:r>
            <a:endParaRPr lang="ru-RU" sz="36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75588" y="2348880"/>
            <a:ext cx="6777317" cy="3508977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tx1"/>
                </a:solidFill>
              </a:rPr>
              <a:t>важнейшая задача современной системы образования – формирование совокупности «универсальных учебных действий», обеспечивающих компетенцию «научить учиться</a:t>
            </a:r>
            <a:r>
              <a:rPr lang="ru-RU" sz="2800" dirty="0" smtClean="0">
                <a:solidFill>
                  <a:schemeClr val="tx1"/>
                </a:solidFill>
              </a:rPr>
              <a:t>».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330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678642"/>
            <a:ext cx="7056784" cy="3686462"/>
          </a:xfrm>
        </p:spPr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100" b="1" dirty="0" smtClean="0">
                <a:latin typeface="Times New Roman"/>
                <a:ea typeface="Times New Roman"/>
              </a:rPr>
              <a:t>УУД</a:t>
            </a:r>
            <a:r>
              <a:rPr lang="ru-RU" sz="2100" dirty="0" smtClean="0">
                <a:latin typeface="Times New Roman"/>
                <a:ea typeface="Times New Roman"/>
              </a:rPr>
              <a:t> − </a:t>
            </a:r>
            <a:r>
              <a:rPr lang="ru-RU" sz="2000" dirty="0">
                <a:latin typeface="Times New Roman"/>
                <a:ea typeface="Times New Roman"/>
              </a:rPr>
              <a:t>это способность субъекта к саморазвитию и самосовершенствованию путем сознательного и активного присвоения нового социального опыта</a:t>
            </a:r>
            <a:r>
              <a:rPr lang="ru-RU" sz="2100" dirty="0" smtClean="0">
                <a:latin typeface="Times New Roman"/>
                <a:ea typeface="Times New Roman"/>
              </a:rPr>
              <a:t>.</a:t>
            </a:r>
          </a:p>
          <a:p>
            <a:pPr marL="6858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000" dirty="0" smtClean="0">
                <a:latin typeface="Times New Roman"/>
                <a:ea typeface="Times New Roman"/>
              </a:rPr>
              <a:t>В результате учебной деятельности происходят изменения в познавательной сфере учащихся:</a:t>
            </a:r>
          </a:p>
          <a:p>
            <a:pPr marL="6858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100" dirty="0" smtClean="0">
                <a:latin typeface="Times New Roman"/>
                <a:ea typeface="Times New Roman"/>
              </a:rPr>
              <a:t> </a:t>
            </a:r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1342866" y="2523830"/>
            <a:ext cx="1377678" cy="737907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51399">
            <a:off x="5370502" y="2813642"/>
            <a:ext cx="913040" cy="345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59532" y="3165710"/>
            <a:ext cx="192516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3E3D2D"/>
                </a:solidFill>
                <a:latin typeface="Times New Roman"/>
                <a:ea typeface="Times New Roman"/>
              </a:rPr>
              <a:t>развивается организованное восприятие</a:t>
            </a:r>
            <a:endParaRPr lang="ru-RU" sz="2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631428" y="4730677"/>
            <a:ext cx="228520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3E3D2D"/>
                </a:solidFill>
                <a:latin typeface="Times New Roman"/>
                <a:ea typeface="Times New Roman"/>
              </a:rPr>
              <a:t> развиваются операции </a:t>
            </a:r>
            <a:r>
              <a:rPr lang="ru-RU" sz="2000" dirty="0">
                <a:solidFill>
                  <a:srgbClr val="3E3D2D"/>
                </a:solidFill>
                <a:latin typeface="Times New Roman"/>
                <a:ea typeface="Times New Roman"/>
              </a:rPr>
              <a:t>сравнения, обобщения, </a:t>
            </a:r>
            <a:r>
              <a:rPr lang="ru-RU" sz="2000" dirty="0" smtClean="0">
                <a:solidFill>
                  <a:srgbClr val="3E3D2D"/>
                </a:solidFill>
                <a:latin typeface="Times New Roman"/>
                <a:ea typeface="Times New Roman"/>
              </a:rPr>
              <a:t>классификации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122660" y="3099461"/>
            <a:ext cx="165137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3E3D2D"/>
                </a:solidFill>
                <a:latin typeface="Times New Roman"/>
                <a:ea typeface="Times New Roman"/>
              </a:rPr>
              <a:t>учащиеся овладевают навыками логического рассуждения</a:t>
            </a:r>
            <a:endParaRPr lang="ru-RU" sz="20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274508" y="3074647"/>
            <a:ext cx="17819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3E3D2D"/>
                </a:solidFill>
                <a:latin typeface="Times New Roman"/>
                <a:ea typeface="Times New Roman"/>
              </a:rPr>
              <a:t>интенсивно развивается монологическая речь</a:t>
            </a:r>
            <a:endParaRPr lang="ru-RU" sz="20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461496" y="4488120"/>
            <a:ext cx="19979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3E3D2D"/>
                </a:solidFill>
                <a:latin typeface="Times New Roman"/>
                <a:ea typeface="Times New Roman"/>
              </a:rPr>
              <a:t>воображение становится более реалистичным</a:t>
            </a:r>
            <a:endParaRPr lang="ru-RU" sz="20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889932" y="3087152"/>
            <a:ext cx="18093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3E3D2D"/>
                </a:solidFill>
                <a:latin typeface="Times New Roman"/>
                <a:ea typeface="Times New Roman"/>
              </a:rPr>
              <a:t>формируется воссоздающее воображение</a:t>
            </a:r>
            <a:endParaRPr lang="ru-RU" sz="20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622661" y="3230071"/>
            <a:ext cx="184700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3E3D2D"/>
                </a:solidFill>
                <a:latin typeface="Times New Roman"/>
                <a:ea typeface="Times New Roman"/>
              </a:rPr>
              <a:t>развивается </a:t>
            </a:r>
            <a:r>
              <a:rPr lang="ru-RU" sz="2000" dirty="0" smtClean="0">
                <a:solidFill>
                  <a:srgbClr val="3E3D2D"/>
                </a:solidFill>
                <a:latin typeface="Times New Roman"/>
                <a:ea typeface="Times New Roman"/>
              </a:rPr>
              <a:t>произвольная, </a:t>
            </a:r>
            <a:r>
              <a:rPr lang="ru-RU" sz="2000" dirty="0">
                <a:solidFill>
                  <a:srgbClr val="3E3D2D"/>
                </a:solidFill>
                <a:latin typeface="Times New Roman"/>
                <a:ea typeface="Times New Roman"/>
              </a:rPr>
              <a:t>логическая память</a:t>
            </a:r>
            <a:endParaRPr lang="ru-RU" sz="2000" dirty="0"/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9780" y="2633582"/>
            <a:ext cx="1371005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581841">
            <a:off x="4436109" y="3344940"/>
            <a:ext cx="1929570" cy="83248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509850">
            <a:off x="2505899" y="3282184"/>
            <a:ext cx="2607502" cy="91869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5701">
            <a:off x="2670121" y="2662314"/>
            <a:ext cx="1056359" cy="64800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3" name="Прямая со стрелкой 22"/>
          <p:cNvCxnSpPr/>
          <p:nvPr/>
        </p:nvCxnSpPr>
        <p:spPr>
          <a:xfrm>
            <a:off x="4480409" y="2564011"/>
            <a:ext cx="116945" cy="764896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710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127883"/>
              </p:ext>
            </p:extLst>
          </p:nvPr>
        </p:nvGraphicFramePr>
        <p:xfrm>
          <a:off x="539552" y="548679"/>
          <a:ext cx="8208911" cy="5811047"/>
        </p:xfrm>
        <a:graphic>
          <a:graphicData uri="http://schemas.openxmlformats.org/drawingml/2006/table">
            <a:tbl>
              <a:tblPr firstRow="1" firstCol="1" bandRow="1"/>
              <a:tblGrid>
                <a:gridCol w="4104026"/>
                <a:gridCol w="4104885"/>
              </a:tblGrid>
              <a:tr h="432049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i="1" dirty="0">
                          <a:effectLst/>
                          <a:latin typeface="Times New Roman"/>
                          <a:ea typeface="Calibri"/>
                        </a:rPr>
                        <a:t>ОБУЧЕНИЕ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976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/>
                          <a:ea typeface="Times New Roman"/>
                        </a:rPr>
                        <a:t>ФК</a:t>
                      </a:r>
                      <a:r>
                        <a:rPr lang="ru-RU" sz="2000" b="1" baseline="0" dirty="0" smtClean="0">
                          <a:effectLst/>
                          <a:latin typeface="Times New Roman"/>
                          <a:ea typeface="Times New Roman"/>
                        </a:rPr>
                        <a:t>ГОС</a:t>
                      </a:r>
                      <a:endParaRPr lang="ru-RU" sz="20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</a:rPr>
                        <a:t>ФГОС </a:t>
                      </a:r>
                      <a:r>
                        <a:rPr lang="en-US" sz="2000" b="1" dirty="0">
                          <a:effectLst/>
                          <a:latin typeface="Times New Roman"/>
                          <a:ea typeface="Calibri"/>
                        </a:rPr>
                        <a:t>II</a:t>
                      </a:r>
                      <a:r>
                        <a:rPr lang="ru-RU" sz="2000" b="1" dirty="0">
                          <a:effectLst/>
                          <a:latin typeface="Times New Roman"/>
                          <a:ea typeface="Calibri"/>
                        </a:rPr>
                        <a:t> поколения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533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</a:rPr>
                        <a:t>преподнесение (передача) учителем обучающимся системы знаний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</a:rPr>
                        <a:t>выработка определенных решений в ходе активного решения проблем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533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</a:rPr>
                        <a:t>освоение отдельных учебных предметов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</a:rPr>
                        <a:t>Полидисциплинарное (межпредметное) изучение жизненных ситуаций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53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</a:rPr>
                        <a:t>руководящая роль учителя в организации обучения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</a:rPr>
                        <a:t>сотрудничество учителя и обучающихся в ходе овладения знаниями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53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/>
                          <a:ea typeface="Calibri"/>
                        </a:rPr>
                        <a:t>установленные методы, технологии и содержание обучения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/>
                          <a:ea typeface="Calibri"/>
                        </a:rPr>
                        <a:t>активное участие учителя и обучающихся в выборе содержания и методов обучения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881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8690016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3931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9" y="1196752"/>
            <a:ext cx="8970339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608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23" y="1340768"/>
            <a:ext cx="8995977" cy="4621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50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29" y="1268760"/>
            <a:ext cx="8970338" cy="4608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8824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351</TotalTime>
  <Words>249</Words>
  <Application>Microsoft Office PowerPoint</Application>
  <PresentationFormat>Экран (4:3)</PresentationFormat>
  <Paragraphs>37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Плюсы внедрения Федерального государственного образовательного стандарта  в процесс обучения  </vt:lpstr>
      <vt:lpstr>Презентация PowerPoint</vt:lpstr>
      <vt:lpstr>Ключевые позиции в соответствии с ФГОС НОО (второго поколения)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Значение универсальных учебных действий для обучения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Выпускная квалификационная работа на тему: Формирование общеучебных универсальных учебных действий  в процессе обучения младших школьников</dc:title>
  <dc:creator>а</dc:creator>
  <cp:lastModifiedBy>admin</cp:lastModifiedBy>
  <cp:revision>34</cp:revision>
  <dcterms:created xsi:type="dcterms:W3CDTF">2013-06-19T05:21:01Z</dcterms:created>
  <dcterms:modified xsi:type="dcterms:W3CDTF">2013-10-31T03:54:09Z</dcterms:modified>
</cp:coreProperties>
</file>