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63" r:id="rId2"/>
    <p:sldId id="266" r:id="rId3"/>
    <p:sldId id="268" r:id="rId4"/>
    <p:sldId id="269" r:id="rId5"/>
    <p:sldId id="278" r:id="rId6"/>
    <p:sldId id="277" r:id="rId7"/>
    <p:sldId id="270" r:id="rId8"/>
    <p:sldId id="272" r:id="rId9"/>
    <p:sldId id="273" r:id="rId10"/>
    <p:sldId id="276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2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14480" y="1643050"/>
            <a:ext cx="914400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80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7786710" y="4572008"/>
            <a:ext cx="1000132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>
              <a:buNone/>
            </a:pPr>
            <a:r>
              <a:rPr lang="ru-RU" sz="1800" dirty="0" smtClean="0"/>
              <a:t>    </a:t>
            </a:r>
            <a:r>
              <a:rPr lang="ru-RU" sz="18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50</a:t>
            </a:r>
            <a:endParaRPr lang="ru-RU" sz="18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43240" y="4286256"/>
            <a:ext cx="914400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60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86116" y="2571744"/>
            <a:ext cx="914400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100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215074" y="5500702"/>
            <a:ext cx="914400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?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85918" y="5357826"/>
            <a:ext cx="914400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40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7158" y="1643050"/>
            <a:ext cx="914400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4∙20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86314" y="1643050"/>
            <a:ext cx="914400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40:2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429388" y="4572008"/>
            <a:ext cx="914400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100:2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28596" y="5286388"/>
            <a:ext cx="914400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2∙20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00826" y="2643182"/>
            <a:ext cx="914400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60:2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7158" y="3429000"/>
            <a:ext cx="914400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30∙3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858148" y="2643182"/>
            <a:ext cx="914400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30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143636" y="3500438"/>
            <a:ext cx="914400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30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143636" y="1643050"/>
            <a:ext cx="914400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20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714480" y="3429000"/>
            <a:ext cx="914400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90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857752" y="5500702"/>
            <a:ext cx="914400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80:20</a:t>
            </a: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786314" y="3500438"/>
            <a:ext cx="914400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90:3</a:t>
            </a:r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785918" y="4286256"/>
            <a:ext cx="914400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3∙20</a:t>
            </a:r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928794" y="2571744"/>
            <a:ext cx="914400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20∙5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000232" y="214290"/>
            <a:ext cx="49292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Вычисли</a:t>
            </a:r>
            <a:endParaRPr lang="ru-RU" sz="4000" dirty="0">
              <a:ln>
                <a:solidFill>
                  <a:schemeClr val="tx1"/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Блок-схема: узел 28"/>
          <p:cNvSpPr/>
          <p:nvPr/>
        </p:nvSpPr>
        <p:spPr>
          <a:xfrm>
            <a:off x="428596" y="2214554"/>
            <a:ext cx="180000" cy="1800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0" name="Блок-схема: узел 29"/>
          <p:cNvSpPr/>
          <p:nvPr/>
        </p:nvSpPr>
        <p:spPr>
          <a:xfrm>
            <a:off x="1000100" y="2214554"/>
            <a:ext cx="180000" cy="1800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1" name="Блок-схема: узел 30"/>
          <p:cNvSpPr/>
          <p:nvPr/>
        </p:nvSpPr>
        <p:spPr>
          <a:xfrm>
            <a:off x="1785918" y="2214554"/>
            <a:ext cx="180000" cy="1800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2" name="Блок-схема: узел 31"/>
          <p:cNvSpPr/>
          <p:nvPr/>
        </p:nvSpPr>
        <p:spPr>
          <a:xfrm>
            <a:off x="2357422" y="2214554"/>
            <a:ext cx="180000" cy="1800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3" name="Стрелка вправо 32"/>
          <p:cNvSpPr/>
          <p:nvPr/>
        </p:nvSpPr>
        <p:spPr>
          <a:xfrm>
            <a:off x="1285852" y="1857364"/>
            <a:ext cx="396000" cy="216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лок-схема: узел 33"/>
          <p:cNvSpPr/>
          <p:nvPr/>
        </p:nvSpPr>
        <p:spPr>
          <a:xfrm>
            <a:off x="2071670" y="3143248"/>
            <a:ext cx="180000" cy="1800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5" name="Блок-схема: узел 34"/>
          <p:cNvSpPr/>
          <p:nvPr/>
        </p:nvSpPr>
        <p:spPr>
          <a:xfrm>
            <a:off x="2500298" y="3143248"/>
            <a:ext cx="180000" cy="1800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7" name="Блок-схема: узел 36"/>
          <p:cNvSpPr/>
          <p:nvPr/>
        </p:nvSpPr>
        <p:spPr>
          <a:xfrm>
            <a:off x="3357554" y="3143248"/>
            <a:ext cx="180000" cy="1800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8" name="Блок-схема: узел 37"/>
          <p:cNvSpPr/>
          <p:nvPr/>
        </p:nvSpPr>
        <p:spPr>
          <a:xfrm>
            <a:off x="3857620" y="3143248"/>
            <a:ext cx="180000" cy="1800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9" name="Блок-схема: узел 38"/>
          <p:cNvSpPr/>
          <p:nvPr/>
        </p:nvSpPr>
        <p:spPr>
          <a:xfrm>
            <a:off x="500034" y="4000504"/>
            <a:ext cx="180000" cy="1800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0" name="Блок-схема: узел 39"/>
          <p:cNvSpPr/>
          <p:nvPr/>
        </p:nvSpPr>
        <p:spPr>
          <a:xfrm>
            <a:off x="1000100" y="4000504"/>
            <a:ext cx="180000" cy="1800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1" name="Блок-схема: узел 40"/>
          <p:cNvSpPr/>
          <p:nvPr/>
        </p:nvSpPr>
        <p:spPr>
          <a:xfrm>
            <a:off x="1785918" y="4000504"/>
            <a:ext cx="180000" cy="1800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2" name="Блок-схема: узел 41"/>
          <p:cNvSpPr/>
          <p:nvPr/>
        </p:nvSpPr>
        <p:spPr>
          <a:xfrm>
            <a:off x="2285984" y="4000504"/>
            <a:ext cx="180000" cy="1800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3" name="Блок-схема: узел 42"/>
          <p:cNvSpPr/>
          <p:nvPr/>
        </p:nvSpPr>
        <p:spPr>
          <a:xfrm>
            <a:off x="2428860" y="4857760"/>
            <a:ext cx="180000" cy="1800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4" name="Блок-схема: узел 43"/>
          <p:cNvSpPr/>
          <p:nvPr/>
        </p:nvSpPr>
        <p:spPr>
          <a:xfrm>
            <a:off x="1928794" y="4857760"/>
            <a:ext cx="180000" cy="1800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5" name="Блок-схема: узел 44"/>
          <p:cNvSpPr/>
          <p:nvPr/>
        </p:nvSpPr>
        <p:spPr>
          <a:xfrm>
            <a:off x="3286116" y="4857760"/>
            <a:ext cx="180000" cy="1800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6" name="Блок-схема: узел 45"/>
          <p:cNvSpPr/>
          <p:nvPr/>
        </p:nvSpPr>
        <p:spPr>
          <a:xfrm>
            <a:off x="3714744" y="4857760"/>
            <a:ext cx="180000" cy="1800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7" name="Блок-схема: узел 46"/>
          <p:cNvSpPr/>
          <p:nvPr/>
        </p:nvSpPr>
        <p:spPr>
          <a:xfrm>
            <a:off x="500034" y="5857892"/>
            <a:ext cx="180000" cy="1800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8" name="Блок-схема: узел 47"/>
          <p:cNvSpPr/>
          <p:nvPr/>
        </p:nvSpPr>
        <p:spPr>
          <a:xfrm>
            <a:off x="1000100" y="5857892"/>
            <a:ext cx="180000" cy="1800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9" name="Блок-схема: узел 48"/>
          <p:cNvSpPr/>
          <p:nvPr/>
        </p:nvSpPr>
        <p:spPr>
          <a:xfrm>
            <a:off x="1928794" y="5929330"/>
            <a:ext cx="180000" cy="1800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0" name="Блок-схема: узел 49"/>
          <p:cNvSpPr/>
          <p:nvPr/>
        </p:nvSpPr>
        <p:spPr>
          <a:xfrm>
            <a:off x="2357422" y="5929330"/>
            <a:ext cx="180000" cy="1800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1" name="Стрелка вправо 50"/>
          <p:cNvSpPr/>
          <p:nvPr/>
        </p:nvSpPr>
        <p:spPr>
          <a:xfrm>
            <a:off x="2857488" y="2786058"/>
            <a:ext cx="396000" cy="216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 вправо 51"/>
          <p:cNvSpPr/>
          <p:nvPr/>
        </p:nvSpPr>
        <p:spPr>
          <a:xfrm>
            <a:off x="1285852" y="3643314"/>
            <a:ext cx="396000" cy="216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трелка вправо 52"/>
          <p:cNvSpPr/>
          <p:nvPr/>
        </p:nvSpPr>
        <p:spPr>
          <a:xfrm>
            <a:off x="2714612" y="4500570"/>
            <a:ext cx="396000" cy="216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 вправо 53"/>
          <p:cNvSpPr/>
          <p:nvPr/>
        </p:nvSpPr>
        <p:spPr>
          <a:xfrm>
            <a:off x="1357290" y="5500702"/>
            <a:ext cx="396000" cy="216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Блок-схема: узел 54"/>
          <p:cNvSpPr/>
          <p:nvPr/>
        </p:nvSpPr>
        <p:spPr>
          <a:xfrm>
            <a:off x="4929190" y="2214554"/>
            <a:ext cx="180000" cy="1800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6" name="Стрелка вправо 55"/>
          <p:cNvSpPr/>
          <p:nvPr/>
        </p:nvSpPr>
        <p:spPr>
          <a:xfrm>
            <a:off x="5715008" y="1857364"/>
            <a:ext cx="396000" cy="216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трелка вправо 56"/>
          <p:cNvSpPr/>
          <p:nvPr/>
        </p:nvSpPr>
        <p:spPr>
          <a:xfrm>
            <a:off x="7429520" y="2857496"/>
            <a:ext cx="396000" cy="216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трелка вправо 57"/>
          <p:cNvSpPr/>
          <p:nvPr/>
        </p:nvSpPr>
        <p:spPr>
          <a:xfrm>
            <a:off x="5715008" y="3714752"/>
            <a:ext cx="396000" cy="216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трелка вправо 58"/>
          <p:cNvSpPr/>
          <p:nvPr/>
        </p:nvSpPr>
        <p:spPr>
          <a:xfrm>
            <a:off x="5786446" y="5715016"/>
            <a:ext cx="396000" cy="216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Стрелка вправо 59"/>
          <p:cNvSpPr/>
          <p:nvPr/>
        </p:nvSpPr>
        <p:spPr>
          <a:xfrm>
            <a:off x="7358082" y="4786322"/>
            <a:ext cx="396000" cy="216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Блок-схема: узел 60"/>
          <p:cNvSpPr/>
          <p:nvPr/>
        </p:nvSpPr>
        <p:spPr>
          <a:xfrm>
            <a:off x="5357818" y="2214554"/>
            <a:ext cx="180000" cy="1800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63" name="Блок-схема: узел 62"/>
          <p:cNvSpPr/>
          <p:nvPr/>
        </p:nvSpPr>
        <p:spPr>
          <a:xfrm>
            <a:off x="6215074" y="2214554"/>
            <a:ext cx="180000" cy="1800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64" name="Блок-схема: узел 63"/>
          <p:cNvSpPr/>
          <p:nvPr/>
        </p:nvSpPr>
        <p:spPr>
          <a:xfrm>
            <a:off x="6715140" y="2214554"/>
            <a:ext cx="180000" cy="1800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65" name="Блок-схема: узел 64"/>
          <p:cNvSpPr/>
          <p:nvPr/>
        </p:nvSpPr>
        <p:spPr>
          <a:xfrm>
            <a:off x="6643702" y="3214686"/>
            <a:ext cx="180000" cy="1800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66" name="Блок-схема: узел 65"/>
          <p:cNvSpPr/>
          <p:nvPr/>
        </p:nvSpPr>
        <p:spPr>
          <a:xfrm>
            <a:off x="7072330" y="3214686"/>
            <a:ext cx="180000" cy="1800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67" name="Блок-схема: узел 66"/>
          <p:cNvSpPr/>
          <p:nvPr/>
        </p:nvSpPr>
        <p:spPr>
          <a:xfrm>
            <a:off x="7929586" y="3214686"/>
            <a:ext cx="180000" cy="1800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68" name="Блок-схема: узел 67"/>
          <p:cNvSpPr/>
          <p:nvPr/>
        </p:nvSpPr>
        <p:spPr>
          <a:xfrm>
            <a:off x="8429652" y="3214686"/>
            <a:ext cx="180000" cy="1800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69" name="Блок-схема: узел 68"/>
          <p:cNvSpPr/>
          <p:nvPr/>
        </p:nvSpPr>
        <p:spPr>
          <a:xfrm>
            <a:off x="4929190" y="4071942"/>
            <a:ext cx="180000" cy="1800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70" name="Блок-схема: узел 69"/>
          <p:cNvSpPr/>
          <p:nvPr/>
        </p:nvSpPr>
        <p:spPr>
          <a:xfrm>
            <a:off x="5357818" y="4071942"/>
            <a:ext cx="180000" cy="1800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71" name="Блок-схема: узел 70"/>
          <p:cNvSpPr/>
          <p:nvPr/>
        </p:nvSpPr>
        <p:spPr>
          <a:xfrm>
            <a:off x="6286512" y="4071942"/>
            <a:ext cx="180000" cy="1800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72" name="Блок-схема: узел 71"/>
          <p:cNvSpPr/>
          <p:nvPr/>
        </p:nvSpPr>
        <p:spPr>
          <a:xfrm>
            <a:off x="6715140" y="4071942"/>
            <a:ext cx="180000" cy="1800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73" name="Блок-схема: узел 72"/>
          <p:cNvSpPr/>
          <p:nvPr/>
        </p:nvSpPr>
        <p:spPr>
          <a:xfrm>
            <a:off x="6572264" y="5143512"/>
            <a:ext cx="180000" cy="1800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74" name="Блок-схема: узел 73"/>
          <p:cNvSpPr/>
          <p:nvPr/>
        </p:nvSpPr>
        <p:spPr>
          <a:xfrm>
            <a:off x="7000892" y="5143512"/>
            <a:ext cx="180000" cy="1800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75" name="Блок-схема: узел 74"/>
          <p:cNvSpPr/>
          <p:nvPr/>
        </p:nvSpPr>
        <p:spPr>
          <a:xfrm>
            <a:off x="7929586" y="5143512"/>
            <a:ext cx="180000" cy="1800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76" name="Блок-схема: узел 75"/>
          <p:cNvSpPr/>
          <p:nvPr/>
        </p:nvSpPr>
        <p:spPr>
          <a:xfrm>
            <a:off x="8358214" y="5143512"/>
            <a:ext cx="180000" cy="1800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77" name="Блок-схема: узел 76"/>
          <p:cNvSpPr/>
          <p:nvPr/>
        </p:nvSpPr>
        <p:spPr>
          <a:xfrm>
            <a:off x="5000628" y="6072206"/>
            <a:ext cx="180000" cy="1800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78" name="Блок-схема: узел 77"/>
          <p:cNvSpPr/>
          <p:nvPr/>
        </p:nvSpPr>
        <p:spPr>
          <a:xfrm>
            <a:off x="5500694" y="6072206"/>
            <a:ext cx="180000" cy="1800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79" name="Блок-схема: узел 78"/>
          <p:cNvSpPr/>
          <p:nvPr/>
        </p:nvSpPr>
        <p:spPr>
          <a:xfrm>
            <a:off x="6286512" y="6072206"/>
            <a:ext cx="180000" cy="1800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80" name="Блок-схема: узел 79"/>
          <p:cNvSpPr/>
          <p:nvPr/>
        </p:nvSpPr>
        <p:spPr>
          <a:xfrm>
            <a:off x="6786578" y="6072206"/>
            <a:ext cx="180000" cy="180000"/>
          </a:xfrm>
          <a:prstGeom prst="flowChartConnector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p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Ваше домашнее задание.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819400"/>
            <a:ext cx="8286808" cy="2824178"/>
          </a:xfrm>
        </p:spPr>
        <p:txBody>
          <a:bodyPr>
            <a:normAutofit/>
          </a:bodyPr>
          <a:lstStyle/>
          <a:p>
            <a:pPr marL="342900" indent="-342900"/>
            <a:r>
              <a:rPr lang="ru-RU" sz="180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Задания </a:t>
            </a:r>
            <a:r>
              <a:rPr lang="ru-RU" sz="1800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на </a:t>
            </a:r>
            <a:r>
              <a:rPr lang="ru-RU" sz="180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бланке </a:t>
            </a:r>
            <a:endParaRPr lang="ru-RU" sz="1800" dirty="0" smtClean="0">
              <a:ln>
                <a:solidFill>
                  <a:schemeClr val="tx1"/>
                </a:solidFill>
              </a:ln>
              <a:solidFill>
                <a:srgbClr val="7030A0"/>
              </a:solidFill>
            </a:endParaRPr>
          </a:p>
          <a:p>
            <a:pPr marL="342900" indent="-342900"/>
            <a:endParaRPr lang="ru-RU" sz="1800" dirty="0" smtClean="0">
              <a:ln>
                <a:solidFill>
                  <a:schemeClr val="tx1"/>
                </a:solidFill>
              </a:ln>
              <a:solidFill>
                <a:srgbClr val="7030A0"/>
              </a:solidFill>
            </a:endParaRPr>
          </a:p>
          <a:p>
            <a:pPr marL="342900" indent="-342900" algn="l"/>
            <a:r>
              <a:rPr lang="en-US" sz="1800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I</a:t>
            </a:r>
            <a:r>
              <a:rPr lang="ru-RU" sz="1800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.                                       </a:t>
            </a:r>
            <a:r>
              <a:rPr lang="en-US" sz="1800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II</a:t>
            </a:r>
            <a:r>
              <a:rPr lang="ru-RU" sz="1800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.</a:t>
            </a:r>
          </a:p>
          <a:p>
            <a:pPr marL="342900" indent="-342900" algn="l"/>
            <a:r>
              <a:rPr lang="ru-RU" sz="1800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1.стр.69 №3                     1.стр.69 №3, </a:t>
            </a:r>
            <a:r>
              <a:rPr lang="ru-RU" sz="1800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стр.70 </a:t>
            </a:r>
            <a:r>
              <a:rPr lang="ru-RU" sz="1800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№ 10</a:t>
            </a:r>
            <a:endParaRPr lang="ru-RU" sz="2000" dirty="0" smtClean="0">
              <a:ln>
                <a:solidFill>
                  <a:schemeClr val="tx1"/>
                </a:solidFill>
              </a:ln>
              <a:solidFill>
                <a:srgbClr val="7030A0"/>
              </a:solidFill>
            </a:endParaRPr>
          </a:p>
          <a:p>
            <a:pPr marL="342900" indent="-342900" algn="l"/>
            <a:endParaRPr lang="ru-RU" sz="2400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14290"/>
            <a:ext cx="6348531" cy="61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928794" y="1500174"/>
          <a:ext cx="6072230" cy="454761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428760"/>
                <a:gridCol w="1500198"/>
                <a:gridCol w="1571636"/>
                <a:gridCol w="1571636"/>
              </a:tblGrid>
              <a:tr h="1348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54:1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80:10</a:t>
                      </a:r>
                      <a:endParaRPr lang="ru-RU" sz="24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 ∙ 35</a:t>
                      </a:r>
                      <a:endParaRPr lang="ru-RU" sz="24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80:40</a:t>
                      </a:r>
                      <a:endParaRPr lang="ru-RU" sz="24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134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81:1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40:10</a:t>
                      </a:r>
                      <a:endParaRPr lang="ru-RU" sz="24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48∙0</a:t>
                      </a:r>
                      <a:endParaRPr lang="ru-RU" sz="24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100:20</a:t>
                      </a:r>
                      <a:endParaRPr lang="ru-RU" sz="24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134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32:1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100:10</a:t>
                      </a:r>
                      <a:endParaRPr lang="ru-RU" sz="24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12∙0</a:t>
                      </a:r>
                      <a:endParaRPr lang="ru-RU" sz="24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Autofit/>
          </a:bodyPr>
          <a:lstStyle/>
          <a:p>
            <a:r>
              <a:rPr lang="ru-RU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Найди закономерность и заполни </a:t>
            </a:r>
            <a:br>
              <a:rPr lang="ru-RU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</a:br>
            <a:r>
              <a:rPr lang="ru-RU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пустую ячейку</a:t>
            </a:r>
            <a:endParaRPr lang="ru-RU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32240" y="515719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80 : 20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72330" y="4714884"/>
            <a:ext cx="285752" cy="392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libri"/>
                <a:ea typeface="Times New Roman"/>
                <a:cs typeface="Times New Roman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2471750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Цель. </a:t>
            </a:r>
          </a:p>
          <a:p>
            <a:pPr algn="l"/>
            <a:r>
              <a:rPr lang="ru-RU" sz="28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Научиться делить </a:t>
            </a:r>
          </a:p>
          <a:p>
            <a:pPr algn="l"/>
            <a:r>
              <a:rPr lang="ru-RU" sz="28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круглые числа.</a:t>
            </a:r>
            <a:endParaRPr lang="ru-RU" sz="28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533400"/>
            <a:ext cx="8572560" cy="1524000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Тема. </a:t>
            </a:r>
            <a:b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Деление круглого числа на круглое.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объясни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91492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  <a:p>
            <a:pPr>
              <a:buNone/>
            </a:pP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60 : 10</a:t>
            </a:r>
          </a:p>
          <a:p>
            <a:pPr>
              <a:buNone/>
            </a:pPr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  <a:p>
            <a:pPr>
              <a:buNone/>
            </a:pPr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  <a:p>
            <a:pPr>
              <a:buNone/>
            </a:pP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40 : 20</a:t>
            </a:r>
          </a:p>
          <a:p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  <a:p>
            <a:pPr>
              <a:buNone/>
            </a:pPr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  <a:p>
            <a:pPr>
              <a:buNone/>
            </a:pP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80 : 40</a:t>
            </a:r>
          </a:p>
          <a:p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  <a:p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  <a:p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  <a:p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  <a:p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  <a:p>
            <a:pPr>
              <a:buNone/>
            </a:pPr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  <a:p>
            <a:pPr>
              <a:buNone/>
            </a:pP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10 ∙ 6 = 60</a:t>
            </a:r>
          </a:p>
          <a:p>
            <a:pPr>
              <a:buNone/>
            </a:pP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60 : 10 = 6</a:t>
            </a:r>
          </a:p>
          <a:p>
            <a:pPr>
              <a:buNone/>
            </a:pPr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  <a:p>
            <a:pPr>
              <a:buNone/>
            </a:pP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20 ∙ 2 = 40</a:t>
            </a:r>
          </a:p>
          <a:p>
            <a:pPr>
              <a:buNone/>
            </a:pP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40 : 20 = 2</a:t>
            </a:r>
          </a:p>
          <a:p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  <a:p>
            <a:pPr>
              <a:buNone/>
            </a:pP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40 ∙ 2 = 80</a:t>
            </a:r>
          </a:p>
          <a:p>
            <a:pPr>
              <a:buNone/>
            </a:pP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80 : 40 = 2</a:t>
            </a:r>
          </a:p>
          <a:p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  <a:p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  <a:p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  <a:p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  <a:p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При делении круглых чисел нужно убрать нули  и оставшиеся  числа поделить.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Вывод.</a:t>
            </a:r>
            <a:endParaRPr lang="ru-RU" b="1" dirty="0">
              <a:ln>
                <a:solidFill>
                  <a:schemeClr val="tx1"/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Назови самое маленькое трёхзначное круглое  число.</a:t>
            </a:r>
            <a:br>
              <a:rPr lang="ru-RU" sz="2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</a:br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Составьте с данным числом выражение, соответствующее теме урока.</a:t>
            </a:r>
            <a:endParaRPr lang="ru-RU" sz="20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  <a:p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  <a:p>
            <a:pPr>
              <a:buNone/>
            </a:pP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100 : 50</a:t>
            </a:r>
          </a:p>
          <a:p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  <a:p>
            <a:pPr>
              <a:buNone/>
            </a:pPr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  <a:p>
            <a:pPr>
              <a:buNone/>
            </a:pP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100 : 20</a:t>
            </a:r>
          </a:p>
          <a:p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  <a:p>
            <a:pPr>
              <a:buNone/>
            </a:pPr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  <a:p>
            <a:pPr>
              <a:buNone/>
            </a:pP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200 : 50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  <a:p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  <a:p>
            <a:pPr>
              <a:buNone/>
            </a:pP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50 ∙ 2 = 100</a:t>
            </a:r>
          </a:p>
          <a:p>
            <a:pPr>
              <a:buNone/>
            </a:pP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100 : 50 = 2</a:t>
            </a:r>
          </a:p>
          <a:p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  <a:p>
            <a:pPr>
              <a:buNone/>
            </a:pP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20 ∙ 5 = 100</a:t>
            </a:r>
          </a:p>
          <a:p>
            <a:pPr>
              <a:buNone/>
            </a:pP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100 : 20 = 5</a:t>
            </a:r>
          </a:p>
          <a:p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  <a:p>
            <a:pPr>
              <a:buNone/>
            </a:pP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50 ∙ 4 = 200</a:t>
            </a:r>
          </a:p>
          <a:p>
            <a:pPr>
              <a:buNone/>
            </a:pP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200 : 50 = 4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При делении круглых чисел нужно убрать </a:t>
            </a:r>
            <a:r>
              <a:rPr lang="ru-RU" sz="2000" u="sng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одинаковое </a:t>
            </a:r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количество нулей  и оставшиеся  числа поделить.</a:t>
            </a:r>
            <a:endParaRPr lang="ru-RU" sz="20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5358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Вывод.</a:t>
            </a:r>
            <a:endParaRPr lang="ru-RU" b="1" dirty="0">
              <a:ln>
                <a:solidFill>
                  <a:schemeClr val="tx1"/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042988" y="1268413"/>
            <a:ext cx="6872287" cy="3433762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4000" b="1" i="0" u="none" strike="noStrike" kern="1200" cap="none" spc="0" normalizeH="0" baseline="0" noProof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7wolf" pitchFamily="2" charset="0"/>
                <a:ea typeface="+mn-ea"/>
                <a:cs typeface="+mn-cs"/>
              </a:rPr>
              <a:t>Пчёлы в улиях сидят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4000" b="1" i="0" u="none" strike="noStrike" kern="1200" cap="none" spc="0" normalizeH="0" baseline="0" noProof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7wolf" pitchFamily="2" charset="0"/>
                <a:ea typeface="+mn-ea"/>
                <a:cs typeface="+mn-cs"/>
              </a:rPr>
              <a:t>И в окошечко глядят.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4000" b="1" i="0" u="none" strike="noStrike" kern="1200" cap="none" spc="0" normalizeH="0" baseline="0" noProof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7wolf" pitchFamily="2" charset="0"/>
                <a:ea typeface="+mn-ea"/>
                <a:cs typeface="+mn-cs"/>
              </a:rPr>
              <a:t>Порезвиться захотели,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4000" b="1" i="0" u="none" strike="noStrike" kern="1200" cap="none" spc="0" normalizeH="0" baseline="0" noProof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7wolf" pitchFamily="2" charset="0"/>
                <a:ea typeface="+mn-ea"/>
                <a:cs typeface="+mn-cs"/>
              </a:rPr>
              <a:t>Друг за дружкой полетели.</a:t>
            </a:r>
            <a:endParaRPr kumimoji="0" lang="ru-RU" sz="4000" b="1" i="0" u="none" strike="noStrike" kern="1200" cap="none" spc="0" normalizeH="0" baseline="0" noProof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7wolf" pitchFamily="2" charset="0"/>
              <a:ea typeface="+mn-ea"/>
              <a:cs typeface="+mn-cs"/>
            </a:endParaRPr>
          </a:p>
        </p:txBody>
      </p:sp>
      <p:pic>
        <p:nvPicPr>
          <p:cNvPr id="3" name="Picture 5" descr="Bee2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4149725"/>
            <a:ext cx="1512888" cy="1335088"/>
          </a:xfrm>
          <a:prstGeom prst="rect">
            <a:avLst/>
          </a:prstGeom>
          <a:noFill/>
        </p:spPr>
      </p:pic>
      <p:pic>
        <p:nvPicPr>
          <p:cNvPr id="4" name="Picture 6" descr="Bee2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4365625"/>
            <a:ext cx="1512887" cy="1335088"/>
          </a:xfrm>
          <a:prstGeom prst="rect">
            <a:avLst/>
          </a:prstGeom>
          <a:noFill/>
        </p:spPr>
      </p:pic>
      <p:pic>
        <p:nvPicPr>
          <p:cNvPr id="5" name="Picture 7" descr="Bee2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765175"/>
            <a:ext cx="1512887" cy="1335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-5000" contrast="40000"/>
          </a:blip>
          <a:srcRect/>
          <a:stretch>
            <a:fillRect/>
          </a:stretch>
        </p:blipFill>
        <p:spPr bwMode="auto">
          <a:xfrm>
            <a:off x="214282" y="142852"/>
            <a:ext cx="8786874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5" descr="Bee2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1557338"/>
            <a:ext cx="1081088" cy="952500"/>
          </a:xfrm>
          <a:prstGeom prst="rect">
            <a:avLst/>
          </a:prstGeom>
          <a:noFill/>
        </p:spPr>
      </p:pic>
      <p:pic>
        <p:nvPicPr>
          <p:cNvPr id="7" name="Picture 6" descr="Bee2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785794"/>
            <a:ext cx="1512887" cy="1335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0.01458 L 0.25 -1.99861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-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-1.99861E-6 L 0.42135 0.2137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" y="1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136 0.21374 L 0.45035 0.38978 C 0.45122 0.42517 0.46979 0.45894 0.49445 0.48138 C 0.5191 0.50428 0.55122 0.51423 0.57448 0.50243 L 0.70052 0.46796 " pathEditMode="relative" rAng="12859481" ptsTypes="FffFF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" y="1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0052 0.4675 L 0.01979 0.5496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" y="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79 0.54962 L -0.06684 0.29771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-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684 0.29771 L 0.64965 -0.1323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8" y="-2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4965 -0.13231 L 0.76788 0.6229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3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6788 0.62295 L 0.60104 0.49133 C 0.56614 0.46195 0.51371 0.4446 0.45937 0.4446 C 0.39705 0.4446 0.34757 0.46195 0.31198 0.49133 L 0.14566 0.62295 " pathEditMode="relative" rAng="0" ptsTypes="FffFF">
                                      <p:cBhvr>
                                        <p:cTn id="3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" y="-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566 0.62295 L 0.33472 0.27689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-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472 0.27689 L 0.58472 -0.05621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472 -0.05621 L 0.09652 -0.06662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495</TotalTime>
  <Words>222</Words>
  <Application>Microsoft Office PowerPoint</Application>
  <PresentationFormat>Экран (4:3)</PresentationFormat>
  <Paragraphs>113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  </vt:lpstr>
      <vt:lpstr>Найди закономерность и заполни  пустую ячейку</vt:lpstr>
      <vt:lpstr>Тема.  Деление круглого числа на круглое.</vt:lpstr>
      <vt:lpstr> объясни</vt:lpstr>
      <vt:lpstr>Вывод.</vt:lpstr>
      <vt:lpstr>Назови самое маленькое трёхзначное круглое  число. Составьте с данным числом выражение, соответствующее теме урока.</vt:lpstr>
      <vt:lpstr>Вывод.</vt:lpstr>
      <vt:lpstr>Слайд 8</vt:lpstr>
      <vt:lpstr>Слайд 9</vt:lpstr>
      <vt:lpstr>Ваше домашнее задание.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NT Computer</cp:lastModifiedBy>
  <cp:revision>78</cp:revision>
  <dcterms:modified xsi:type="dcterms:W3CDTF">2010-11-17T17:46:29Z</dcterms:modified>
</cp:coreProperties>
</file>