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0" autoAdjust="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A60781-8C53-4A9E-9702-993E0BDD7244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BDCF55-0E3E-422B-AFA6-90D82F9BA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2321-D5DD-4CD0-A1BF-1CFE5A01BC2A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4089-67A2-4F07-8A70-9CE946ABA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65A8-43AD-468E-B342-E1B1CBFB9873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A06B-E9D7-4A5C-B335-2AAD6351E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679B-82F2-4362-8B12-045E0CAC06E4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04E6-97A2-48DF-B9BE-849086251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9D25-4A0C-4B59-A8C0-8693E22AD3F7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3B569-7BCF-46E0-A74A-9B2206E64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2392-CC83-45FD-A20A-F8DB67DAC3C8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CCDF-55D7-4299-9F36-4B2992229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9970-8757-4E63-938B-B97A6333F446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FD98-1943-406B-A708-DEFF6DFBC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72B1-D461-42CA-BBAE-8F4EB3E4B5B5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272F-D4C8-4D24-A00C-4ECAB109D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D933-D085-46CD-90E1-0AAD004C61DC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BA6C-882E-4B47-9326-A6EA3EF65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CAFA-A608-43CA-98EC-1D7283EAC6AB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5638-82CA-410A-8529-CB94391FC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EC8E-0DC3-49B2-911C-E6BAE288A111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DAAB-B476-445B-981D-D963C5E0D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CB74-0EDC-4143-A5B7-7F9D866B243F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3823-20E0-4959-8EC8-08CCDA110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B79F83-53FD-4191-B66C-1CBDA0EE22A0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3FBC72-1311-4F78-A3DD-BE60BA2F9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&#1087;&#1088;&#1077;&#1079;&#1077;&#1085;&#1090;&#1072;&#1094;&#1080;&#1103;%20&#1044;&#1084;&#1080;&#1090;&#1088;&#1080;&#1077;&#1074;&#1072;\&#1044;&#1077;&#1090;&#1089;&#1082;&#1080;&#1077;%20&#1087;&#1077;&#1089;&#1077;&#1085;&#1082;&#1080;%20-%20&#1059;&#1095;&#1072;&#1090;%20&#1074;%20&#1096;&#1082;&#1086;&#1083;&#1077;%20(&#1084;&#1080;&#1085;&#1091;&#1089;)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00100" y="2428868"/>
            <a:ext cx="7772400" cy="3714775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СРЕДНЯЯ ОБЩЕОБРАЗОВАТЕЛЬНАЯ ШКОЛА № 88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«Педагоги – родителям»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– логопед     Дмитриева Татьяна Вячеславовна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4" name="Детские песенки - Учат в школе (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  <p:pic>
        <p:nvPicPr>
          <p:cNvPr id="135" name="Детские песенки - Учат в школе (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7715272" y="621508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71875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9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  <p:audio>
              <p:cMediaNode vol="20000">
                <p:cTn id="9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"/>
                </p:tgtEl>
              </p:cMediaNode>
            </p:audio>
          </p:childTnLst>
        </p:cTn>
      </p:par>
    </p:tnLst>
    <p:bldLst>
      <p:bldP spid="2050" grpId="0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 – развивающее пространство логопункта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1" name="Picture 4" descr="F:\DSC02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500174"/>
            <a:ext cx="6572296" cy="4929221"/>
          </a:xfrm>
          <a:prstGeom prst="rect">
            <a:avLst/>
          </a:prstGeom>
          <a:noFill/>
        </p:spPr>
      </p:pic>
      <p:pic>
        <p:nvPicPr>
          <p:cNvPr id="13" name="Picture 3" descr="F:\DSC022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500174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F:\DSC022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500173"/>
            <a:ext cx="6572296" cy="4929219"/>
          </a:xfrm>
          <a:prstGeom prst="rect">
            <a:avLst/>
          </a:prstGeom>
          <a:noFill/>
        </p:spPr>
      </p:pic>
      <p:pic>
        <p:nvPicPr>
          <p:cNvPr id="1026" name="Picture 2" descr="C:\Users\OEM\Pictures\С проигрывателя Танечка\Альбом камеры\WP_000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428736"/>
            <a:ext cx="6715172" cy="5036379"/>
          </a:xfrm>
          <a:prstGeom prst="rect">
            <a:avLst/>
          </a:prstGeom>
          <a:noFill/>
        </p:spPr>
      </p:pic>
      <p:pic>
        <p:nvPicPr>
          <p:cNvPr id="1031" name="Picture 7" descr="C:\Users\OEM\Documents\анимация\DUCK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92" y="4206233"/>
            <a:ext cx="1524004" cy="26517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C:\Users\OEM\Documents\анимация\XTREE1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428736"/>
            <a:ext cx="5143536" cy="5143536"/>
          </a:xfrm>
          <a:prstGeom prst="rect">
            <a:avLst/>
          </a:prstGeom>
          <a:noFill/>
        </p:spPr>
      </p:pic>
      <p:pic>
        <p:nvPicPr>
          <p:cNvPr id="3083" name="Picture 11" descr="C:\Users\OEM\Documents\анимация\XTREE1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714488"/>
            <a:ext cx="4786346" cy="47863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мероприятия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OEM\Documents\Новый год 2013\IMG_64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785786" y="1643050"/>
            <a:ext cx="7331893" cy="4887928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7" name="Picture 5" descr="C:\Users\OEM\Documents\Новый год 2013\IMG_64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643050"/>
            <a:ext cx="7358114" cy="4857784"/>
          </a:xfrm>
          <a:prstGeom prst="rect">
            <a:avLst/>
          </a:prstGeom>
          <a:noFill/>
        </p:spPr>
      </p:pic>
      <p:pic>
        <p:nvPicPr>
          <p:cNvPr id="3078" name="Picture 6" descr="C:\Users\OEM\Documents\Новый год 2013\IMG_64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643050"/>
            <a:ext cx="7358114" cy="4905410"/>
          </a:xfrm>
          <a:prstGeom prst="rect">
            <a:avLst/>
          </a:prstGeom>
          <a:noFill/>
        </p:spPr>
      </p:pic>
      <p:pic>
        <p:nvPicPr>
          <p:cNvPr id="3080" name="Picture 8" descr="C:\Users\OEM\Documents\Новый год 2013\IMG_64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1643050"/>
            <a:ext cx="7322395" cy="4881597"/>
          </a:xfrm>
          <a:prstGeom prst="rect">
            <a:avLst/>
          </a:prstGeom>
          <a:noFill/>
        </p:spPr>
      </p:pic>
      <p:pic>
        <p:nvPicPr>
          <p:cNvPr id="3081" name="Picture 9" descr="C:\Users\OEM\Documents\Новый год 2013\IMG_643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1643050"/>
            <a:ext cx="7322395" cy="4881597"/>
          </a:xfrm>
          <a:prstGeom prst="rect">
            <a:avLst/>
          </a:prstGeom>
          <a:noFill/>
        </p:spPr>
      </p:pic>
      <p:pic>
        <p:nvPicPr>
          <p:cNvPr id="3082" name="Picture 10" descr="C:\Users\OEM\Documents\Новый год 2013\IMG_645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48" y="1643050"/>
            <a:ext cx="7429551" cy="4905408"/>
          </a:xfrm>
          <a:prstGeom prst="rect">
            <a:avLst/>
          </a:prstGeom>
          <a:noFill/>
        </p:spPr>
      </p:pic>
      <p:pic>
        <p:nvPicPr>
          <p:cNvPr id="3084" name="Picture 12" descr="C:\Users\OEM\Documents\анимация\Balloon-Confetti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01024" y="5500702"/>
            <a:ext cx="952500" cy="952500"/>
          </a:xfrm>
          <a:prstGeom prst="rect">
            <a:avLst/>
          </a:prstGeom>
          <a:noFill/>
        </p:spPr>
      </p:pic>
      <p:pic>
        <p:nvPicPr>
          <p:cNvPr id="20" name="Picture 12" descr="C:\Users\OEM\Documents\анимация\Balloon-Confetti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643578"/>
            <a:ext cx="952500" cy="952500"/>
          </a:xfrm>
          <a:prstGeom prst="rect">
            <a:avLst/>
          </a:prstGeom>
          <a:noFill/>
        </p:spPr>
      </p:pic>
      <p:pic>
        <p:nvPicPr>
          <p:cNvPr id="21" name="Picture 12" descr="C:\Users\OEM\Documents\анимация\Balloon-Confetti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43372" y="590550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11111E-6 C 0.00816 -0.03264 -0.00086 0.00532 0.00313 -0.0875 C 0.00382 -0.10417 0.00556 -0.12107 0.00782 -0.1375 C 0.00834 -0.1419 0.0099 -0.14584 0.01094 -0.15 C 0.01146 -0.15209 0.01251 -0.15625 0.01251 -0.15625 C 0.01389 -0.19514 0.02362 -0.25394 0.00469 -0.2875 C 0.00139 -0.3051 -0.0092 -0.3176 -0.01249 -0.33542 C -0.01128 -0.36875 -0.01128 -0.40463 0.00313 -0.43334 C 0.00712 -0.45949 0.0066 -0.48843 0.01563 -0.5125 C 0.01459 -0.56412 0.02188 -0.58426 0.00469 -0.61875 C 0.00348 -0.625 0.00348 -0.63172 0.00157 -0.6375 C 8.33333E-6 -0.64213 -0.00329 -0.64537 -0.00468 -0.65 C -0.00572 -0.65348 -0.00677 -0.65695 -0.00781 -0.66042 C -0.01076 -0.67107 -0.0092 -0.67477 -0.01562 -0.68334 C -0.01388 -0.72107 -0.01666 -0.70602 -0.01093 -0.72917 C -0.00868 -0.73797 0.00313 -0.75 0.00313 -0.75 C 0.0073 -0.76644 0.00626 -0.75811 0.00626 -0.775 " pathEditMode="relative" ptsTypes="ffffffffffffffffA">
                                      <p:cBhvr>
                                        <p:cTn id="11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375 C -0.01545 0.01991 -0.02604 0.00208 -0.02916 -0.01458 C -0.0283 -0.03356 -0.02951 -0.06204 -0.01823 -0.07708 C -0.01632 -0.08773 -0.01267 -0.09792 -0.00573 -0.10417 C -0.00468 -0.10856 -0.00121 -0.11204 -0.00104 -0.11667 C 0.00018 -0.15486 -0.00139 -0.16852 -0.01666 -0.19583 C -0.01909 -0.20555 -0.02378 -0.21574 -0.02916 -0.22292 C -0.03125 -0.23102 -0.03576 -0.23426 -0.03854 -0.24167 C -0.03923 -0.24352 -0.03923 -0.24606 -0.0401 -0.24792 C -0.04201 -0.25231 -0.04635 -0.26042 -0.04635 -0.26018 C -0.04687 -0.26389 -0.04739 -0.26736 -0.04791 -0.27083 C -0.04878 -0.275 -0.05104 -0.28333 -0.05104 -0.2831 C -0.05 -0.31227 -0.05208 -0.34491 -0.03229 -0.3625 C -0.02986 -0.37523 -0.02395 -0.38148 -0.01823 -0.39167 C -0.0177 -0.39375 -0.01736 -0.39606 -0.01666 -0.39792 C -0.0158 -0.40023 -0.01441 -0.40185 -0.01354 -0.40417 C -0.01215 -0.4081 -0.01041 -0.41667 -0.01041 -0.41643 C -0.00798 -0.45949 0.0007 -0.51157 -0.01979 -0.54792 C -0.02152 -0.55463 -0.0276 -0.56667 -0.0276 -0.56643 C -0.03211 -0.59051 -0.02586 -0.56111 -0.03229 -0.58125 C -0.03437 -0.58796 -0.03524 -0.59514 -0.03698 -0.60208 C -0.0375 -0.6044 -0.03923 -0.60602 -0.0401 -0.60833 C -0.04114 -0.61134 -0.0427 -0.62014 -0.04323 -0.62292 C -0.04062 -0.68356 -0.04705 -0.64583 -0.03854 -0.66667 C -0.03628 -0.67222 -0.03663 -0.68148 -0.03229 -0.68333 C -0.02968 -0.68449 -0.00711 -0.69954 -0.00416 -0.70208 C -0.00225 -0.7037 -0.00121 -0.70648 0.00052 -0.70833 C 0.00348 -0.71134 0.0099 -0.71667 0.0099 -0.71643 C 0.01563 -0.72824 0.02379 -0.73449 0.02709 -0.74792 C 0.02587 -0.7875 0.02848 -0.80648 0.00834 -0.83333 " pathEditMode="relative" rAng="0" ptsTypes="fffffffffffffffffffffffffffffA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C 0.00052 -0.00208 0.00191 -0.00417 0.00156 -0.00625 C -1.66667E-6 -0.01481 -0.00729 -0.02384 -0.01094 -0.03125 C -0.01302 -0.04259 -0.01667 -0.04259 -0.02031 -0.05208 C -0.02101 -0.05394 -0.02118 -0.05648 -0.02187 -0.05833 C -0.02274 -0.06065 -0.02413 -0.0625 -0.025 -0.06458 C -0.02726 -0.07014 -0.03125 -0.08125 -0.03125 -0.08125 C -0.03316 -0.09398 -0.03837 -0.10787 -0.04375 -0.11875 C -0.0467 -0.13426 -0.05174 -0.14884 -0.05781 -0.1625 C -0.06042 -0.18704 -0.06476 -0.2169 -0.05625 -0.23958 C -0.0533 -0.24745 -0.05087 -0.24792 -0.04687 -0.25417 C -0.04566 -0.25602 -0.04462 -0.2581 -0.04375 -0.26042 C -0.04306 -0.26227 -0.04323 -0.26505 -0.04219 -0.26667 C -0.04097 -0.26852 -0.03889 -0.26921 -0.0375 -0.27083 C -0.03229 -0.27708 -0.02865 -0.28542 -0.02344 -0.29167 C -0.02066 -0.29491 -0.01406 -0.3 -0.01406 -0.3 C -0.00972 -0.3088 -0.00295 -0.31528 0.00469 -0.31875 C 0.01354 -0.33634 0.02274 -0.34306 0.02813 -0.36458 C 0.03177 -0.39861 0.03316 -0.39375 0.02969 -0.44583 C 0.02899 -0.45486 0.02431 -0.45509 0.02031 -0.46042 C 0.0158 -0.46644 0.01076 -0.47315 0.00625 -0.47917 C 0.00069 -0.48657 -0.0026 -0.49606 -0.00937 -0.50208 C -0.01806 -0.51944 -0.01302 -0.51111 -0.025 -0.52708 L -0.025 -0.52708 C -0.03281 -0.54097 -0.04062 -0.55486 -0.04844 -0.56875 C -0.05208 -0.58356 -0.04687 -0.56667 -0.05469 -0.57917 C -0.05625 -0.58148 -0.0566 -0.58472 -0.05781 -0.5875 C -0.06302 -0.59884 -0.06788 -0.61134 -0.075 -0.62083 C -0.07951 -0.63866 -0.07778 -0.62894 -0.07969 -0.65 C -0.07917 -0.66875 -0.07899 -0.6875 -0.07812 -0.70625 C -0.07778 -0.71458 -0.07587 -0.72546 -0.07031 -0.72917 C -0.06823 -0.73056 -0.06597 -0.73148 -0.06406 -0.73333 C -0.05399 -0.74282 -0.06528 -0.73773 -0.05312 -0.74167 C -0.0474 -0.74676 -0.0408 -0.75556 -0.03437 -0.75833 C -0.03281 -0.76042 -0.0316 -0.76296 -0.02969 -0.76458 C -0.0283 -0.76574 -0.02622 -0.76528 -0.025 -0.76667 C -0.02361 -0.76829 -0.02326 -0.77106 -0.02187 -0.77292 C -0.01632 -0.78032 -0.00937 -0.7875 -0.00312 -0.79375 C 0.00365 -0.82106 0.00156 -0.84769 0.00156 -0.87708 " pathEditMode="relative" ptsTypes="ffffffffffffffffffffffFfffffffffffffffA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48" y="2214554"/>
            <a:ext cx="3008313" cy="116205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Дмитриева Татьяна Вячеславовна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71472" y="928670"/>
            <a:ext cx="317820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929190" y="3929066"/>
            <a:ext cx="4008445" cy="185738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МОУ СОШ № 88 Тракторозаводского района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Волгограда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76886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Ишимова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pPr marL="0" indent="36036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Логопедическая работа в школе: пособие для учителей – логопедов, педагогов доп. Образования, воспитателей и родителей/О.А.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Ишимова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О.А. Бондарчук. – М. : Просвещение, 2012. – 176с.: ил.- (Работаем по новым стандартам).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Инструктивное письмо Министерства образования РФ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14.12.2000 №2 «Об организации работы логопедического пункта общеобразовательного учреждения»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Инструктивно-методическое письмо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работе учителя-логопеда при общеобразовательной школе».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Ястребова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А.В., Бессонова Т.П., М.,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Когито-Центр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1996 (По заказу Министерства образования РФ).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DEC8E-0DC3-49B2-911C-E6BAE288A111}" type="datetime1">
              <a:rPr lang="ru-RU" smtClean="0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1DAAB-B476-445B-981D-D963C5E0D54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2154230"/>
          </a:xfrm>
        </p:spPr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285751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коррекционно-развивающей работы в условиях школьного логопункта</a:t>
            </a:r>
            <a:r>
              <a:rPr lang="ru-RU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ru-RU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7175C-8778-4A31-9EF5-9A798771B50F}" type="datetime1">
              <a:rPr lang="ru-RU"/>
              <a:pPr>
                <a:defRPr/>
              </a:pPr>
              <a:t>16.02.2013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Установочная цель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учителя-логопеда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2700" algn="just">
              <a:buNone/>
            </a:pPr>
            <a:r>
              <a:rPr lang="ru-RU" sz="4000" b="1" dirty="0" smtClean="0">
                <a:latin typeface="Propisi" pitchFamily="2" charset="0"/>
              </a:rPr>
              <a:t>     Оказание помощи обучающимся, имеющим нарушения в развитии устной и письменной речи, испытывающим трудности в общении и обучении, способствуя развитию личности и формированию положительных личностных     качеств</a:t>
            </a:r>
            <a:endParaRPr lang="ru-RU" sz="4000" b="1" dirty="0">
              <a:latin typeface="Propisi" pitchFamily="2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цель: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429684" cy="2857520"/>
          </a:xfrm>
        </p:spPr>
        <p:txBody>
          <a:bodyPr/>
          <a:lstStyle/>
          <a:p>
            <a:pPr indent="12700" algn="just">
              <a:buNone/>
            </a:pPr>
            <a:r>
              <a:rPr lang="ru-RU" b="1" dirty="0" smtClean="0">
                <a:latin typeface="Propisi" pitchFamily="2" charset="0"/>
              </a:rPr>
              <a:t>     </a:t>
            </a:r>
            <a:r>
              <a:rPr lang="ru-RU" sz="4000" b="1" dirty="0" smtClean="0">
                <a:latin typeface="Propisi" pitchFamily="2" charset="0"/>
              </a:rPr>
              <a:t>Преодоление трудностей, обусловленных речевым недоразвитием, в общении и обучении (прежде всего, в усвоении программного материала по русскому языку)</a:t>
            </a:r>
            <a:endParaRPr lang="ru-RU" sz="4000" b="1" dirty="0">
              <a:latin typeface="Propisi" pitchFamily="2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учителя-логопеда: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114816"/>
          </a:xfrm>
        </p:spPr>
        <p:txBody>
          <a:bodyPr/>
          <a:lstStyle/>
          <a:p>
            <a:pPr indent="12700" algn="just">
              <a:buFont typeface="Wingdings" pitchFamily="2" charset="2"/>
              <a:buChar char="Ø"/>
            </a:pPr>
            <a:r>
              <a:rPr lang="ru-RU" sz="3600" b="1" dirty="0" smtClean="0">
                <a:latin typeface="Propisi" pitchFamily="2" charset="0"/>
              </a:rPr>
              <a:t>Исправление нарушений в устной речи;</a:t>
            </a:r>
          </a:p>
          <a:p>
            <a:pPr indent="12700" algn="just">
              <a:buFont typeface="Wingdings" pitchFamily="2" charset="2"/>
              <a:buChar char="Ø"/>
            </a:pPr>
            <a:r>
              <a:rPr lang="ru-RU" sz="3600" b="1" dirty="0" smtClean="0">
                <a:latin typeface="Propisi" pitchFamily="2" charset="0"/>
              </a:rPr>
              <a:t>Пропедевтика нарушений в письме, в развитии письменной речи (предупреждающая логокоррекция) или их исправление.</a:t>
            </a:r>
            <a:endParaRPr lang="ru-RU" sz="3600" b="1" dirty="0">
              <a:latin typeface="Propisi" pitchFamily="2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marL="6350" indent="-6350" algn="just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диагностическое;</a:t>
            </a:r>
          </a:p>
          <a:p>
            <a:pPr marL="6350" indent="-6350" algn="just">
              <a:lnSpc>
                <a:spcPct val="8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350" indent="-6350" algn="just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коррекционно - развивающее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эффективной коррекции и компенсации недостатков устной и письменной  речи детей школьного возраста с учетом их ведущего вида деятельности);</a:t>
            </a:r>
          </a:p>
          <a:p>
            <a:pPr marL="6350" indent="-6350" algn="just">
              <a:lnSpc>
                <a:spcPct val="8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350" indent="-6350" algn="just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информационно-методическое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350" lvl="2" indent="-6350"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оказание консультативной помощи педагогам и родителям;</a:t>
            </a:r>
          </a:p>
          <a:p>
            <a:pPr marL="6350" lvl="2" indent="-6350"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взаимодействия всех субъектов коррекционно-развивающего процесса;</a:t>
            </a:r>
          </a:p>
          <a:p>
            <a:pPr marL="6350" lvl="2" indent="-6350"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и систематизация методического фонда логопедического пункта в соответствии с требованиями к его оснащению;</a:t>
            </a:r>
          </a:p>
          <a:p>
            <a:pPr marL="6350" lvl="2" indent="-6350" algn="just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 информации о деятельности логопедического пункта и её анализ.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 dirty="0"/>
          </a:p>
        </p:txBody>
      </p:sp>
      <p:pic>
        <p:nvPicPr>
          <p:cNvPr id="5123" name="Picture 3" descr="C:\Users\OEM\Documents\фото на курсах\DSC02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572560" cy="61007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1"/>
            <a:ext cx="8229600" cy="4357718"/>
          </a:xfrm>
        </p:spPr>
        <p:txBody>
          <a:bodyPr/>
          <a:lstStyle/>
          <a:p>
            <a:pPr marL="0" indent="360363" algn="just">
              <a:buNone/>
            </a:pPr>
            <a:r>
              <a:rPr lang="ru-RU" sz="3600" b="1" dirty="0" smtClean="0">
                <a:latin typeface="Propisi" pitchFamily="2" charset="0"/>
                <a:cs typeface="Times New Roman" pitchFamily="18" charset="0"/>
              </a:rPr>
              <a:t>Занятия с обучающимися на логопункте проводятся ежедневно по графику утвержденному приказом директора МОУ  СОШ.</a:t>
            </a:r>
          </a:p>
          <a:p>
            <a:pPr marL="0" indent="360363" algn="just">
              <a:buNone/>
            </a:pPr>
            <a:r>
              <a:rPr lang="ru-RU" sz="3600" b="1" dirty="0" smtClean="0">
                <a:latin typeface="Propisi" pitchFamily="2" charset="0"/>
                <a:cs typeface="Times New Roman" pitchFamily="18" charset="0"/>
              </a:rPr>
              <a:t>Основными формами организации логопедической работы являются индивидуальные, подгрупповые  и групповые  занятия.</a:t>
            </a:r>
          </a:p>
          <a:p>
            <a:pPr marL="0" indent="360363" algn="just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 dirty="0"/>
          </a:p>
        </p:txBody>
      </p:sp>
      <p:pic>
        <p:nvPicPr>
          <p:cNvPr id="6" name="Picture 4" descr="F:\DSC02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14422"/>
            <a:ext cx="7215238" cy="5143536"/>
          </a:xfrm>
          <a:prstGeom prst="rect">
            <a:avLst/>
          </a:prstGeom>
          <a:noFill/>
        </p:spPr>
      </p:pic>
      <p:pic>
        <p:nvPicPr>
          <p:cNvPr id="8" name="Picture 4" descr="F:\DSC022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214422"/>
            <a:ext cx="7524768" cy="5143536"/>
          </a:xfrm>
          <a:prstGeom prst="rect">
            <a:avLst/>
          </a:prstGeom>
          <a:noFill/>
        </p:spPr>
      </p:pic>
      <p:pic>
        <p:nvPicPr>
          <p:cNvPr id="7" name="Picture 2" descr="F:\DSC021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160820"/>
            <a:ext cx="7596241" cy="51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DSC021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142984"/>
            <a:ext cx="7596240" cy="5214974"/>
          </a:xfrm>
          <a:prstGeom prst="rect">
            <a:avLst/>
          </a:prstGeom>
          <a:noFill/>
        </p:spPr>
      </p:pic>
      <p:pic>
        <p:nvPicPr>
          <p:cNvPr id="2050" name="Picture 2" descr="C:\Users\OEM\Pictures\С проигрывателя Танечка\Альбом камеры\WP_00017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1160843"/>
            <a:ext cx="7643866" cy="5250693"/>
          </a:xfrm>
          <a:prstGeom prst="rect">
            <a:avLst/>
          </a:prstGeom>
          <a:noFill/>
        </p:spPr>
      </p:pic>
      <p:pic>
        <p:nvPicPr>
          <p:cNvPr id="2051" name="Picture 3" descr="C:\Users\OEM\Pictures\С проигрывателя Танечка\Альбом камеры\WP_00017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1142984"/>
            <a:ext cx="7643866" cy="5322131"/>
          </a:xfrm>
          <a:prstGeom prst="rect">
            <a:avLst/>
          </a:prstGeom>
          <a:noFill/>
        </p:spPr>
      </p:pic>
      <p:pic>
        <p:nvPicPr>
          <p:cNvPr id="2052" name="Picture 4" descr="C:\Users\OEM\Pictures\С проигрывателя Танечка\Альбом камеры\WP_00018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5786" y="1142984"/>
            <a:ext cx="7643866" cy="5339991"/>
          </a:xfrm>
          <a:prstGeom prst="rect">
            <a:avLst/>
          </a:prstGeom>
          <a:noFill/>
        </p:spPr>
      </p:pic>
      <p:pic>
        <p:nvPicPr>
          <p:cNvPr id="2053" name="Picture 5" descr="C:\Users\OEM\Pictures\С проигрывателя Танечка\Альбом камеры\WP_00018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5786" y="1142984"/>
            <a:ext cx="7643866" cy="5286412"/>
          </a:xfrm>
          <a:prstGeom prst="rect">
            <a:avLst/>
          </a:prstGeom>
          <a:noFill/>
        </p:spPr>
      </p:pic>
      <p:pic>
        <p:nvPicPr>
          <p:cNvPr id="2054" name="Picture 6" descr="C:\Users\OEM\Pictures\С проигрывателя Танечка\Альбом камеры\WP_00019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5786" y="1142984"/>
            <a:ext cx="7643866" cy="5304272"/>
          </a:xfrm>
          <a:prstGeom prst="rect">
            <a:avLst/>
          </a:prstGeom>
          <a:noFill/>
        </p:spPr>
      </p:pic>
      <p:pic>
        <p:nvPicPr>
          <p:cNvPr id="6146" name="Picture 2" descr="C:\Users\OEM\Documents\картинкидля презентаций\2783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86644" y="5929330"/>
            <a:ext cx="1019175" cy="1095375"/>
          </a:xfrm>
          <a:prstGeom prst="rect">
            <a:avLst/>
          </a:prstGeom>
          <a:noFill/>
        </p:spPr>
      </p:pic>
      <p:pic>
        <p:nvPicPr>
          <p:cNvPr id="2055" name="Picture 7" descr="C:\Users\OEM\Documents\картинкидля презентаций\MOI20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348" y="4957560"/>
            <a:ext cx="1648132" cy="16194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71450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Участниками    коррекционно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    процесса     на   логопункте    являются ребенок,  родители   (законные   представители),   учитель-логопед, педагог-психолог, классный руководитель.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</a:b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99D25-4A0C-4B59-A8C0-8693E22AD3F7}" type="datetime1">
              <a:rPr lang="ru-RU" smtClean="0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3B569-7BCF-46E0-A74A-9B2206E643D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6" name="Picture 2" descr="F:\мама\аттестация 2013\зан на атт 2\100_5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2160977"/>
            <a:ext cx="2928957" cy="2196718"/>
          </a:xfrm>
          <a:prstGeom prst="rect">
            <a:avLst/>
          </a:prstGeom>
          <a:noFill/>
        </p:spPr>
      </p:pic>
      <p:pic>
        <p:nvPicPr>
          <p:cNvPr id="1027" name="Picture 3" descr="F:\мама\аттестация 2013\зан на атт 2\100_54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285992"/>
            <a:ext cx="3143271" cy="2357830"/>
          </a:xfrm>
          <a:prstGeom prst="rect">
            <a:avLst/>
          </a:prstGeom>
          <a:noFill/>
        </p:spPr>
      </p:pic>
      <p:pic>
        <p:nvPicPr>
          <p:cNvPr id="5122" name="Picture 2" descr="C:\Users\OEM\Documents\картинкидля презентаций\907585064ef742cb5fad15bdb435c9cd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4857760"/>
            <a:ext cx="2305050" cy="1447800"/>
          </a:xfrm>
          <a:prstGeom prst="rect">
            <a:avLst/>
          </a:prstGeom>
          <a:noFill/>
        </p:spPr>
      </p:pic>
      <p:pic>
        <p:nvPicPr>
          <p:cNvPr id="4099" name="Picture 3" descr="C:\Users\OEM\Documents\фото на курсах\DSC022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4357694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theme1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14. русский язык</Template>
  <TotalTime>360</TotalTime>
  <Words>347</Words>
  <Application>Microsoft Office PowerPoint</Application>
  <PresentationFormat>Экран (4:3)</PresentationFormat>
  <Paragraphs>62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нач.школа 14. русский язык</vt:lpstr>
      <vt:lpstr>МУНИЦИПАЛЬНОЕ ОБРАЗОВАТЕЛЬНОЕ УЧРЕЖДЕНИЕ СРЕДНЯЯ ОБЩЕОБРАЗОВАТЕЛЬНАЯ ШКОЛА № 88  Номинация: «Педагоги – родителям»  учитель – логопед     Дмитриева Татьяна Вячеславовна</vt:lpstr>
      <vt:lpstr>Организация  коррекционно-развивающей работы в условиях школьного логопункта </vt:lpstr>
      <vt:lpstr>Установочная цель  учителя-логопеда</vt:lpstr>
      <vt:lpstr>Общая цель:</vt:lpstr>
      <vt:lpstr>Основные задачи  учителя-логопеда:</vt:lpstr>
      <vt:lpstr>Направления деятельности</vt:lpstr>
      <vt:lpstr>Организация деятельности </vt:lpstr>
      <vt:lpstr>Организация деятельности </vt:lpstr>
      <vt:lpstr>Участниками    коррекционно-образовательного    процесса     на   логопункте    являются ребенок,  родители   (законные   представители),   учитель-логопед, педагог-психолог, классный руководитель. </vt:lpstr>
      <vt:lpstr>Коррекционно – развивающее пространство логопункта</vt:lpstr>
      <vt:lpstr>Наши мероприятия</vt:lpstr>
      <vt:lpstr>Дмитриева Татьяна Вячеславовна</vt:lpstr>
      <vt:lpstr>Литература 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СРЕДНЯЯ ОБЩЕОБРАЗОВАТЕЛЬНАЯ ШКОЛА № 88</dc:title>
  <dc:creator>дмитриева</dc:creator>
  <cp:lastModifiedBy>Танечка</cp:lastModifiedBy>
  <cp:revision>10</cp:revision>
  <dcterms:created xsi:type="dcterms:W3CDTF">2013-01-07T16:09:10Z</dcterms:created>
  <dcterms:modified xsi:type="dcterms:W3CDTF">2013-02-16T17:37:22Z</dcterms:modified>
</cp:coreProperties>
</file>