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75" r:id="rId11"/>
    <p:sldId id="268" r:id="rId12"/>
    <p:sldId id="269" r:id="rId13"/>
    <p:sldId id="270" r:id="rId14"/>
    <p:sldId id="271" r:id="rId15"/>
    <p:sldId id="274" r:id="rId16"/>
  </p:sldIdLst>
  <p:sldSz cx="9144000" cy="6858000" type="screen4x3"/>
  <p:notesSz cx="6877050" cy="9656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2575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172575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6" tIns="47238" rIns="94476" bIns="47238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charset="0"/>
              </a:defRPr>
            </a:lvl1pPr>
          </a:lstStyle>
          <a:p>
            <a:pPr>
              <a:defRPr/>
            </a:pPr>
            <a:fld id="{D10D7711-6D52-46C3-AB68-26E4FABC7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552F93-C13C-4535-BB36-CE9F2C7D13B7}" type="datetimeFigureOut">
              <a:rPr lang="ru-RU"/>
              <a:pPr>
                <a:defRPr/>
              </a:pPr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388" y="4586288"/>
            <a:ext cx="5502275" cy="434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A1EBAD-20A6-432B-B5D4-8E1F10F35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FF224C5-36FA-4443-A3BC-2E5C4C1519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659E4-85C6-43DA-9D3B-1302DC7016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DFA40-3D72-4BC1-9692-0D29B3F6FE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47B27F7-1C8D-4E1F-91F3-AFA1550FD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DC3889A1-7F84-42BC-89DA-16275E48DF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8521E-E51C-47F1-A26A-67958FD49D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FE1A8-EE44-4894-BDD9-B4FA2540C5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3823A13-2378-4C11-89CF-4A421CCBBD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5A66B-F279-4B7E-9B2C-4736F8B520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6F0EE7B-C98E-4468-912C-9CC576707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7990B4D-BB4D-428B-BF33-13BAE68D8B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ADEF24-15F4-4621-833F-E7D0796C1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oikompas.ru/img/compas/2008-08-14/disgraphia_disleksia/77052921_orig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57250"/>
            <a:ext cx="8280400" cy="200024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olstyak" pitchFamily="82" charset="0"/>
              </a:rPr>
            </a:b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Tolstyak" pitchFamily="82" charset="0"/>
              </a:rPr>
              <a:t>Особенности коррекционной логопедической работы с детьми, </a:t>
            </a: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Tolstyak" pitchFamily="82" charset="0"/>
              </a:rPr>
              <a:t/>
            </a:r>
            <a:b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Tolstyak" pitchFamily="82" charset="0"/>
              </a:rPr>
            </a:b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Tolstyak" pitchFamily="82" charset="0"/>
              </a:rPr>
              <a:t>имеющими </a:t>
            </a: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Tolstyak" pitchFamily="82" charset="0"/>
              </a:rPr>
              <a:t>нарушения устной и письменной речи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86438" y="4572000"/>
            <a:ext cx="2709862" cy="1500188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echnicalDi" pitchFamily="2" charset="0"/>
              </a:rPr>
              <a:t>Учителя-логопеды ГБОУ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echnicalDi" pitchFamily="2" charset="0"/>
              </a:rPr>
              <a:t> СОШ №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echnicalDi" pitchFamily="2" charset="0"/>
              </a:rPr>
              <a:t>2072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echnicalDi" pitchFamily="2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echnicalDi" pitchFamily="2" charset="0"/>
              </a:rPr>
              <a:t>Ефимова Д.В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400" dirty="0" err="1" smtClean="0">
                <a:solidFill>
                  <a:srgbClr val="000000"/>
                </a:solidFill>
                <a:latin typeface="TechnicalDi" pitchFamily="2" charset="0"/>
              </a:rPr>
              <a:t>Слепцова</a:t>
            </a:r>
            <a:r>
              <a:rPr lang="ru-RU" sz="2400" dirty="0" smtClean="0">
                <a:solidFill>
                  <a:srgbClr val="000000"/>
                </a:solidFill>
                <a:latin typeface="TechnicalDi" pitchFamily="2" charset="0"/>
              </a:rPr>
              <a:t> М.В.</a:t>
            </a:r>
            <a:endParaRPr lang="ru-RU" sz="2400" dirty="0" smtClean="0">
              <a:solidFill>
                <a:srgbClr val="000000"/>
              </a:solidFill>
              <a:effectLst/>
              <a:latin typeface="TechnicalD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652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63"/>
            <a:ext cx="8229600" cy="59293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Ошибки на уровне слова: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sz="2800" b="1" i="1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C00000"/>
              </a:buClr>
              <a:defRPr/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отдельное написание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частей слова;</a:t>
            </a:r>
          </a:p>
          <a:p>
            <a:pPr marL="0" indent="0" eaLnBrk="1" hangingPunct="1">
              <a:spcBef>
                <a:spcPct val="0"/>
              </a:spcBef>
              <a:buClr>
                <a:srgbClr val="C00000"/>
              </a:buClr>
              <a:defRPr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написание вместе двух самостоятельных слов;</a:t>
            </a:r>
          </a:p>
          <a:p>
            <a:pPr marL="0" indent="0" eaLnBrk="1" hangingPunct="1">
              <a:spcBef>
                <a:spcPct val="0"/>
              </a:spcBef>
              <a:buClr>
                <a:srgbClr val="C00000"/>
              </a:buClr>
              <a:defRPr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ошибки на уровне морфологического анализа и синтеза.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sz="2800" b="1" i="1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Ошибки на уровне словосочетания и предложения: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ru-RU" sz="2800" b="1" i="1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C00000"/>
              </a:buClr>
              <a:defRPr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отсутствие обозначений между предложениями;</a:t>
            </a:r>
          </a:p>
          <a:p>
            <a:pPr marL="0" indent="0" eaLnBrk="1" hangingPunct="1">
              <a:spcBef>
                <a:spcPct val="0"/>
              </a:spcBef>
              <a:buClr>
                <a:srgbClr val="C00000"/>
              </a:buClr>
              <a:defRPr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несогласование членов предложения в роде, числе и падеже;</a:t>
            </a:r>
          </a:p>
          <a:p>
            <a:pPr marL="0" indent="0" eaLnBrk="1" hangingPunct="1">
              <a:spcBef>
                <a:spcPct val="0"/>
              </a:spcBef>
              <a:buClr>
                <a:srgbClr val="C00000"/>
              </a:buClr>
              <a:defRPr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трудности в употреблении предлогов.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404813"/>
            <a:ext cx="8529638" cy="1079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Основные этапы работы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I</a:t>
            </a:r>
            <a:r>
              <a:rPr lang="ru-RU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этап</a:t>
            </a: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восполнение пробелов в развитии звуковой стороны речи.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II</a:t>
            </a:r>
            <a:r>
              <a:rPr lang="ru-RU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этап</a:t>
            </a: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восполнение пробелов в области овладения лексикой и грамматикой.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III</a:t>
            </a:r>
            <a:r>
              <a:rPr lang="ru-RU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этап</a:t>
            </a: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восполнение пробелов в формировании связной речи.</a:t>
            </a: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88913"/>
            <a:ext cx="8713788" cy="64087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b="1" i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Ошибки на уровне буквы и слова.</a:t>
            </a:r>
            <a:r>
              <a:rPr lang="ru-RU" sz="26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lang="ru-RU" sz="26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b="1" i="1" u="sng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Ошибки звукового анализа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дети не владеют навыками звукобуквенного анализа и синтеза.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4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Проявление</a:t>
            </a:r>
            <a:r>
              <a:rPr lang="ru-RU" sz="2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: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пропуск, перестановка букв, вставка лишних букв и слогов.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Пропускают дети чаще всего буквы, обозначающие гласные звуки </a:t>
            </a:r>
            <a:r>
              <a:rPr lang="ru-RU" sz="2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(барабан – «брбн»)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Пропуск может быть на месте встречи одинаковых букв на границе двух слов </a:t>
            </a:r>
            <a:r>
              <a:rPr lang="ru-RU" sz="2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(стал лакать – «ста лакать»)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Перестановки чаще встречаются в словах со стечением согласных </a:t>
            </a:r>
            <a:r>
              <a:rPr lang="ru-RU" sz="2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(двор – «довр»)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Добавление лишней буквы, чаще всего той, которая уже есть в слове </a:t>
            </a:r>
            <a:r>
              <a:rPr lang="ru-RU" sz="2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(дружно – «дуружно»)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Иногда гласной разбавляется скопление согласных </a:t>
            </a:r>
            <a:r>
              <a:rPr lang="ru-RU" sz="2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(девочка – «девочика»)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4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Что делать?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Развивать навыки звукобуквенного анализа и синтеза слов. Полезно, например, придумывать слова, начинающиеся на какой-либо звук; выстраивать цепочку слов, когда последний звук одного слова становится первым для следующего.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60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3525" y="260350"/>
            <a:ext cx="862965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u="sng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Ошибки фонематического слуха</a:t>
            </a:r>
            <a:r>
              <a:rPr lang="ru-RU" sz="2800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 основе лежат трудности различения на слух акустически близких звуков (фонем).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Проявление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: замены друг на друга букв, обозначающих акустически близкие звуки.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Дети часто путают парные звонкие и глухие согласные (зима – «сима»);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гласные 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о – у, ё  - ю;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заднеязычные согласные 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г – к – х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(сухой – «сугой»);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соноры 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л – р, й – л, м –н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свистящ. и шипящ. звуки м/д собой: 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с – ш, з – ж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с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(мягк.) –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щ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аффрикаты: 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 – щ; ч – ц; ч – т(мягк.); ц – с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Что делать?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Развивать фонематическую сторону речи.</a:t>
            </a:r>
            <a:endParaRPr lang="ru-RU" sz="2800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908050"/>
            <a:ext cx="8485188" cy="5111750"/>
          </a:xfrm>
        </p:spPr>
        <p:txBody>
          <a:bodyPr/>
          <a:lstStyle/>
          <a:p>
            <a:pPr marL="0" indent="-3175"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sz="2800" b="1" i="1" u="sng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Оптические ошибки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в основе лежит нарушение зрительного восприятия. Дети путают буквы, имеющие сходные элементы в написании.</a:t>
            </a:r>
          </a:p>
          <a:p>
            <a:pPr marL="0" indent="-3175" algn="just" eaLnBrk="1" hangingPunct="1">
              <a:spcBef>
                <a:spcPts val="0"/>
              </a:spcBef>
              <a:buFontTx/>
              <a:buNone/>
              <a:defRPr/>
            </a:pPr>
            <a:endParaRPr lang="ru-RU" sz="2800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-3175"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Проявление: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ребенок не видит разницы в написании букв: </a:t>
            </a:r>
            <a:r>
              <a:rPr lang="ru-RU" sz="2800" b="1" i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ц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</a:t>
            </a:r>
            <a:r>
              <a:rPr lang="ru-RU" sz="2800" b="1" i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щ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ш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</a:t>
            </a:r>
            <a:r>
              <a:rPr lang="ru-RU" sz="2800" b="1" i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щ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ш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и, б – </a:t>
            </a:r>
            <a:r>
              <a:rPr lang="ru-RU" sz="2800" b="1" i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д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;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зеркальное письмо отдельных букв или целых текстов.</a:t>
            </a:r>
          </a:p>
          <a:p>
            <a:pPr marL="0" indent="-3175" algn="just" eaLnBrk="1" hangingPunct="1">
              <a:spcBef>
                <a:spcPts val="0"/>
              </a:spcBef>
              <a:buFontTx/>
              <a:buNone/>
              <a:defRPr/>
            </a:pPr>
            <a:endParaRPr lang="ru-RU" sz="2800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-3175"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Что делать?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Развивать у ребенка умение ориентироваться в пространстве, а также развивать зрительный анализатор.</a:t>
            </a:r>
          </a:p>
          <a:p>
            <a:pPr marL="3175" indent="-3175"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893175" cy="381159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8000" b="1" dirty="0" smtClean="0">
                <a:solidFill>
                  <a:srgbClr val="C00000"/>
                </a:solidFill>
                <a:latin typeface="TechnicalDi" pitchFamily="2" charset="0"/>
              </a:rPr>
              <a:t>Спасибо </a:t>
            </a:r>
            <a:r>
              <a:rPr lang="ru-RU" sz="8000" b="1" dirty="0" smtClean="0">
                <a:solidFill>
                  <a:srgbClr val="C00000"/>
                </a:solidFill>
                <a:latin typeface="TechnicalDi" pitchFamily="2" charset="0"/>
              </a:rPr>
              <a:t/>
            </a:r>
            <a:br>
              <a:rPr lang="ru-RU" sz="8000" b="1" dirty="0" smtClean="0">
                <a:solidFill>
                  <a:srgbClr val="C00000"/>
                </a:solidFill>
                <a:latin typeface="TechnicalDi" pitchFamily="2" charset="0"/>
              </a:rPr>
            </a:br>
            <a:r>
              <a:rPr lang="ru-RU" sz="8000" b="1" dirty="0" smtClean="0">
                <a:solidFill>
                  <a:srgbClr val="C00000"/>
                </a:solidFill>
                <a:latin typeface="TechnicalDi" pitchFamily="2" charset="0"/>
              </a:rPr>
              <a:t>за </a:t>
            </a:r>
            <a:r>
              <a:rPr lang="ru-RU" sz="8000" b="1" dirty="0" smtClean="0">
                <a:solidFill>
                  <a:srgbClr val="C00000"/>
                </a:solidFill>
                <a:latin typeface="TechnicalDi" pitchFamily="2" charset="0"/>
              </a:rPr>
              <a:t>внимание!</a:t>
            </a:r>
            <a:endParaRPr lang="ru-RU" sz="8000" b="1" dirty="0" smtClean="0">
              <a:solidFill>
                <a:srgbClr val="C00000"/>
              </a:solidFill>
              <a:latin typeface="TechnicalD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196975"/>
            <a:ext cx="7386637" cy="4176713"/>
          </a:xfrm>
        </p:spPr>
        <p:txBody>
          <a:bodyPr/>
          <a:lstStyle/>
          <a:p>
            <a:pPr marL="6350" indent="619125" eaLnBrk="1" hangingPunct="1">
              <a:buFontTx/>
              <a:buNone/>
              <a:defRPr/>
            </a:pPr>
            <a:r>
              <a:rPr lang="ru-RU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«Правильное произношение каждого звука и хорошо развитый фонематический слух – вот главные предпосылки для правильного правописания».</a:t>
            </a:r>
          </a:p>
          <a:p>
            <a:pPr marL="6350" indent="619125" algn="r" eaLnBrk="1" hangingPunct="1">
              <a:buFontTx/>
              <a:buNone/>
              <a:defRPr/>
            </a:pPr>
            <a:r>
              <a:rPr lang="ru-RU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К. Д. Ушинский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842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Segoe UI" pitchFamily="34" charset="0"/>
                <a:cs typeface="Segoe UI" pitchFamily="34" charset="0"/>
              </a:rPr>
              <a:t>Актуальность темы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643063"/>
            <a:ext cx="7705725" cy="4594225"/>
          </a:xfrm>
        </p:spPr>
        <p:txBody>
          <a:bodyPr/>
          <a:lstStyle/>
          <a:p>
            <a:pPr marL="0" indent="533400" eaLnBrk="1" hangingPunct="1">
              <a:buFontTx/>
              <a:buNone/>
            </a:pP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По последним исследованиям нарушения устной и письменной речи имеют:</a:t>
            </a:r>
          </a:p>
          <a:p>
            <a:pPr marL="0" indent="533400" eaLnBrk="1" hangingPunct="1"/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 общеобразовательных школах – 30% учащихся;</a:t>
            </a:r>
          </a:p>
          <a:p>
            <a:pPr marL="0" indent="533400" eaLnBrk="1" hangingPunct="1"/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 школах для детей с ЗПР – 50% учащихся;</a:t>
            </a:r>
          </a:p>
          <a:p>
            <a:pPr marL="0" indent="533400" eaLnBrk="1" hangingPunct="1"/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во вспомогательных школах – 80% учащихся.</a:t>
            </a:r>
          </a:p>
          <a:p>
            <a:pPr marL="0" indent="533400" eaLnBrk="1" hangingPunct="1"/>
            <a:endParaRPr lang="ru-RU" sz="2800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533400" eaLnBrk="1" hangingPunct="1"/>
            <a:endParaRPr lang="ru-RU" sz="280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692150"/>
            <a:ext cx="7386637" cy="5330825"/>
          </a:xfrm>
        </p:spPr>
        <p:txBody>
          <a:bodyPr/>
          <a:lstStyle/>
          <a:p>
            <a:pPr marL="0" indent="533400" eaLnBrk="1" hangingPunct="1">
              <a:buFontTx/>
              <a:buNone/>
            </a:pPr>
            <a:r>
              <a:rPr lang="ru-RU" b="1" i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Письмо и чтение</a:t>
            </a: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сложные формы речевой деятельности, многоуровневые процессы, в которых принимают участие разные анализаторы: </a:t>
            </a:r>
          </a:p>
          <a:p>
            <a:pPr marL="0" indent="533400" eaLnBrk="1" hangingPunct="1">
              <a:buFontTx/>
              <a:buNone/>
            </a:pPr>
            <a:endParaRPr lang="ru-RU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533400"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1. речеслуховой;</a:t>
            </a:r>
          </a:p>
          <a:p>
            <a:pPr marL="0" indent="533400"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2. речедвигательный;</a:t>
            </a:r>
          </a:p>
          <a:p>
            <a:pPr marL="0" indent="533400"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3. зрительный;</a:t>
            </a:r>
          </a:p>
          <a:p>
            <a:pPr marL="0" indent="533400"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4. общедвигательный.</a:t>
            </a:r>
          </a:p>
          <a:p>
            <a:pPr marL="0" indent="533400" eaLnBrk="1" hangingPunct="1">
              <a:buFontTx/>
              <a:buAutoNum type="arabicParenR"/>
            </a:pPr>
            <a:endParaRPr lang="ru-RU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666037" cy="172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Последовательность работы анализаторов во время акта письма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2205038"/>
            <a:ext cx="8229600" cy="4176712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ru-RU" sz="28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Речеслуховой анализатор – 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фиксирует звучащие фрагменты, разбивает их на речевые единицы: предложение – слово - слог - звук;</a:t>
            </a:r>
          </a:p>
          <a:p>
            <a:pPr marL="0" indent="0" eaLnBrk="1" hangingPunct="1">
              <a:buFontTx/>
              <a:buNone/>
            </a:pPr>
            <a:r>
              <a:rPr lang="ru-RU" sz="28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Речедвигательный анализатор – 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трансформирует фонему в артикулему;</a:t>
            </a:r>
          </a:p>
          <a:p>
            <a:pPr marL="0" indent="0" eaLnBrk="1" hangingPunct="1">
              <a:buFontTx/>
              <a:buNone/>
            </a:pPr>
            <a:r>
              <a:rPr lang="ru-RU" sz="28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Зрительный анализатор – 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отвечает за выбор графических символов;</a:t>
            </a:r>
          </a:p>
          <a:p>
            <a:pPr marL="0" indent="0" eaLnBrk="1" hangingPunct="1">
              <a:buFontTx/>
              <a:buNone/>
            </a:pPr>
            <a:r>
              <a:rPr lang="ru-RU" sz="28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Общедвигательный анализатор – </a:t>
            </a:r>
            <a:r>
              <a:rPr lang="ru-RU" sz="280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переводит графему в кинему.</a:t>
            </a:r>
            <a:endParaRPr lang="ru-RU" sz="28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дисграфия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39713"/>
            <a:ext cx="7286625" cy="640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928688" y="785813"/>
            <a:ext cx="6929437" cy="5857875"/>
            <a:chOff x="2154" y="482"/>
            <a:chExt cx="3312" cy="2812"/>
          </a:xfrm>
        </p:grpSpPr>
        <p:sp>
          <p:nvSpPr>
            <p:cNvPr id="8196" name="Line 6"/>
            <p:cNvSpPr>
              <a:spLocks noChangeShapeType="1"/>
            </p:cNvSpPr>
            <p:nvPr/>
          </p:nvSpPr>
          <p:spPr bwMode="auto">
            <a:xfrm>
              <a:off x="3923" y="482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Line 7"/>
            <p:cNvSpPr>
              <a:spLocks noChangeShapeType="1"/>
            </p:cNvSpPr>
            <p:nvPr/>
          </p:nvSpPr>
          <p:spPr bwMode="auto">
            <a:xfrm>
              <a:off x="2290" y="1026"/>
              <a:ext cx="499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Line 8"/>
            <p:cNvSpPr>
              <a:spLocks noChangeShapeType="1"/>
            </p:cNvSpPr>
            <p:nvPr/>
          </p:nvSpPr>
          <p:spPr bwMode="auto">
            <a:xfrm>
              <a:off x="3833" y="1026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Line 9"/>
            <p:cNvSpPr>
              <a:spLocks noChangeShapeType="1"/>
            </p:cNvSpPr>
            <p:nvPr/>
          </p:nvSpPr>
          <p:spPr bwMode="auto">
            <a:xfrm>
              <a:off x="2381" y="1207"/>
              <a:ext cx="68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Line 10"/>
            <p:cNvSpPr>
              <a:spLocks noChangeShapeType="1"/>
            </p:cNvSpPr>
            <p:nvPr/>
          </p:nvSpPr>
          <p:spPr bwMode="auto">
            <a:xfrm>
              <a:off x="2154" y="1389"/>
              <a:ext cx="1134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Line 11"/>
            <p:cNvSpPr>
              <a:spLocks noChangeShapeType="1"/>
            </p:cNvSpPr>
            <p:nvPr/>
          </p:nvSpPr>
          <p:spPr bwMode="auto">
            <a:xfrm>
              <a:off x="4921" y="1616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Line 12"/>
            <p:cNvSpPr>
              <a:spLocks noChangeShapeType="1"/>
            </p:cNvSpPr>
            <p:nvPr/>
          </p:nvSpPr>
          <p:spPr bwMode="auto">
            <a:xfrm>
              <a:off x="2699" y="1797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Line 13"/>
            <p:cNvSpPr>
              <a:spLocks noChangeShapeType="1"/>
            </p:cNvSpPr>
            <p:nvPr/>
          </p:nvSpPr>
          <p:spPr bwMode="auto">
            <a:xfrm>
              <a:off x="3878" y="1979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Line 14"/>
            <p:cNvSpPr>
              <a:spLocks noChangeShapeType="1"/>
            </p:cNvSpPr>
            <p:nvPr/>
          </p:nvSpPr>
          <p:spPr bwMode="auto">
            <a:xfrm>
              <a:off x="4558" y="1979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Line 15"/>
            <p:cNvSpPr>
              <a:spLocks noChangeShapeType="1"/>
            </p:cNvSpPr>
            <p:nvPr/>
          </p:nvSpPr>
          <p:spPr bwMode="auto">
            <a:xfrm>
              <a:off x="4876" y="2160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Line 16"/>
            <p:cNvSpPr>
              <a:spLocks noChangeShapeType="1"/>
            </p:cNvSpPr>
            <p:nvPr/>
          </p:nvSpPr>
          <p:spPr bwMode="auto">
            <a:xfrm>
              <a:off x="5284" y="2205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>
              <a:off x="3288" y="2432"/>
              <a:ext cx="199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>
              <a:off x="3923" y="2750"/>
              <a:ext cx="408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 flipV="1">
              <a:off x="2200" y="3067"/>
              <a:ext cx="408" cy="4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>
              <a:off x="3470" y="3067"/>
              <a:ext cx="363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Line 21"/>
            <p:cNvSpPr>
              <a:spLocks noChangeShapeType="1"/>
            </p:cNvSpPr>
            <p:nvPr/>
          </p:nvSpPr>
          <p:spPr bwMode="auto">
            <a:xfrm>
              <a:off x="2562" y="3294"/>
              <a:ext cx="182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Line 22"/>
            <p:cNvSpPr>
              <a:spLocks noChangeShapeType="1"/>
            </p:cNvSpPr>
            <p:nvPr/>
          </p:nvSpPr>
          <p:spPr bwMode="auto">
            <a:xfrm>
              <a:off x="3470" y="3294"/>
              <a:ext cx="408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836613"/>
            <a:ext cx="8135937" cy="5403850"/>
          </a:xfrm>
        </p:spPr>
        <p:txBody>
          <a:bodyPr/>
          <a:lstStyle/>
          <a:p>
            <a:pPr marL="0" indent="441325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b="1" i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Дисграфия и дислексия</a:t>
            </a: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– это частичные нарушения процесса письма и чтения, проявляющиеся в стойких и повторяющихся ошибках, обусловленных несформированностью высших психических функций, участвующих в процессах письма и чтения.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652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smtClean="0">
                <a:solidFill>
                  <a:srgbClr val="000099"/>
                </a:solidFill>
                <a:latin typeface="Times New Roman" pitchFamily="18" charset="0"/>
              </a:rPr>
              <a:t>Проблемные вопросы дисграфии и дислексии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3525" y="1844675"/>
            <a:ext cx="8124825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Ухудшение здоровья современных младших  школьников.</a:t>
            </a:r>
          </a:p>
          <a:p>
            <a:pPr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Недостаточность или неравномерность развития высших психических функций, обеспечивающих готовность к овладению устной и письменной речью.</a:t>
            </a:r>
          </a:p>
          <a:p>
            <a:pPr eaLnBrk="1" hangingPunct="1">
              <a:spcBef>
                <a:spcPct val="0"/>
              </a:spcBef>
              <a:buClr>
                <a:schemeClr val="tx2">
                  <a:lumMod val="10000"/>
                </a:schemeClr>
              </a:buClr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Разнообразие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этиопатогенетических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механизмов и наличие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симптомокомплексов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у ребёнка (ММД, психический инфантилизм,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церебрастения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школьная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дезадаптация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600" dirty="0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529638" cy="9699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Характеристика специфических ошибок при дисграфии и дислексии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63" y="1357313"/>
            <a:ext cx="8342312" cy="52562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Ошибки на уровне буквы и слога: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99"/>
              </a:buClr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пропуск букв и слогов;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99"/>
              </a:buClr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замена букв;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99"/>
              </a:buClr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смешение букв;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99"/>
              </a:buClr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перестановка букв и слогов;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99"/>
              </a:buClr>
            </a:pPr>
            <a:r>
              <a:rPr lang="ru-RU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вставка гласных букв.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284</TotalTime>
  <Words>724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Tahoma</vt:lpstr>
      <vt:lpstr>Arial</vt:lpstr>
      <vt:lpstr>Wingdings</vt:lpstr>
      <vt:lpstr>Calibri</vt:lpstr>
      <vt:lpstr>Tolstyak</vt:lpstr>
      <vt:lpstr>Times New Roman</vt:lpstr>
      <vt:lpstr>Segoe UI</vt:lpstr>
      <vt:lpstr>Bookman Old Style</vt:lpstr>
      <vt:lpstr>Georgia</vt:lpstr>
      <vt:lpstr>Эркер</vt:lpstr>
      <vt:lpstr>     Особенности коррекционной логопедической работы с детьми,  имеющими нарушения устной и письменной речи</vt:lpstr>
      <vt:lpstr>Слайд 2</vt:lpstr>
      <vt:lpstr>Актуальность темы</vt:lpstr>
      <vt:lpstr>Слайд 4</vt:lpstr>
      <vt:lpstr>Последовательность работы анализаторов во время акта письма</vt:lpstr>
      <vt:lpstr>Слайд 6</vt:lpstr>
      <vt:lpstr>Слайд 7</vt:lpstr>
      <vt:lpstr>Проблемные вопросы дисграфии и дислексии</vt:lpstr>
      <vt:lpstr>Характеристика специфических ошибок при дисграфии и дислексии</vt:lpstr>
      <vt:lpstr>Слайд 10</vt:lpstr>
      <vt:lpstr>Основные этапы работы</vt:lpstr>
      <vt:lpstr>Слайд 12</vt:lpstr>
      <vt:lpstr>Слайд 13</vt:lpstr>
      <vt:lpstr>Слайд 14</vt:lpstr>
      <vt:lpstr>Спасибо  за внимание!</vt:lpstr>
    </vt:vector>
  </TitlesOfParts>
  <Company>Dnsoft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коррекционной логопедической работы с детьми, имеющими нарушения устной и письменной речи</dc:title>
  <dc:creator>Admin</dc:creator>
  <cp:lastModifiedBy>Daria</cp:lastModifiedBy>
  <cp:revision>20</cp:revision>
  <dcterms:created xsi:type="dcterms:W3CDTF">2012-03-02T08:08:30Z</dcterms:created>
  <dcterms:modified xsi:type="dcterms:W3CDTF">2013-01-28T16:54:50Z</dcterms:modified>
</cp:coreProperties>
</file>